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4" r:id="rId2"/>
    <p:sldId id="256" r:id="rId3"/>
    <p:sldId id="257" r:id="rId4"/>
    <p:sldId id="258" r:id="rId5"/>
    <p:sldId id="262" r:id="rId6"/>
    <p:sldId id="268" r:id="rId7"/>
    <p:sldId id="269" r:id="rId8"/>
    <p:sldId id="270" r:id="rId9"/>
    <p:sldId id="259" r:id="rId10"/>
    <p:sldId id="271" r:id="rId11"/>
    <p:sldId id="260" r:id="rId12"/>
    <p:sldId id="272" r:id="rId13"/>
    <p:sldId id="267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F17E4-1722-42FD-9541-0537125768EE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8E54F-D7ED-4963-ACB4-547C7F2AE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81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8E54F-D7ED-4963-ACB4-547C7F2AE9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9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8E54F-D7ED-4963-ACB4-547C7F2AE9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39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Locke by Mrs. Edgar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8E54F-D7ED-4963-ACB4-547C7F2AE9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79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174F-806A-485C-983F-3DB17648E331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8BB8-222B-4C4C-9F62-B1FB8A09C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194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174F-806A-485C-983F-3DB17648E331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8BB8-222B-4C4C-9F62-B1FB8A09C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44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174F-806A-485C-983F-3DB17648E331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8BB8-222B-4C4C-9F62-B1FB8A09C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6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174F-806A-485C-983F-3DB17648E331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8BB8-222B-4C4C-9F62-B1FB8A09C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277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174F-806A-485C-983F-3DB17648E331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8BB8-222B-4C4C-9F62-B1FB8A09C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97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174F-806A-485C-983F-3DB17648E331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8BB8-222B-4C4C-9F62-B1FB8A09C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420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174F-806A-485C-983F-3DB17648E331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8BB8-222B-4C4C-9F62-B1FB8A09C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9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174F-806A-485C-983F-3DB17648E331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8BB8-222B-4C4C-9F62-B1FB8A09C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84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174F-806A-485C-983F-3DB17648E331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8BB8-222B-4C4C-9F62-B1FB8A09C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413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174F-806A-485C-983F-3DB17648E331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8BB8-222B-4C4C-9F62-B1FB8A09C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4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174F-806A-485C-983F-3DB17648E331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8BB8-222B-4C4C-9F62-B1FB8A09C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536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D174F-806A-485C-983F-3DB17648E331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28BB8-222B-4C4C-9F62-B1FB8A09C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39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aPnKCDArd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XcYBO_Jmkc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dirty="0" err="1"/>
              <a:t>Bellringer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7772400" cy="4648200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DropBox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your Parent Contact form.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Pick up a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Susette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Kelo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– Eminent Domain handout from the front table and read it carefully. 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On a separate sheet of paper answer the following question:  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Was the government right to take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Susette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Kelo’s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home to make way for new commercial property that would generate more tax revenue for the government?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Give a reasoned argument backing up your answer to the question above. 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Make sure your name is on your paper.</a:t>
            </a:r>
          </a:p>
        </p:txBody>
      </p:sp>
    </p:spTree>
    <p:extLst>
      <p:ext uri="{BB962C8B-B14F-4D97-AF65-F5344CB8AC3E}">
        <p14:creationId xmlns:p14="http://schemas.microsoft.com/office/powerpoint/2010/main" val="539856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86836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III.  </a:t>
            </a:r>
            <a:r>
              <a:rPr lang="en-US" dirty="0">
                <a:solidFill>
                  <a:srgbClr val="C00000"/>
                </a:solidFill>
              </a:rPr>
              <a:t>How States Arose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A.  Four Theories  </a:t>
            </a:r>
            <a:r>
              <a:rPr lang="en-US" sz="2600" dirty="0"/>
              <a:t>(page 8 graphic)</a:t>
            </a:r>
          </a:p>
          <a:p>
            <a:pPr marL="0" indent="0">
              <a:buNone/>
            </a:pP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Force Theory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Evolutionary Theory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Divine Right of Kings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Social Contract Theory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27962A1-1487-46FB-A491-29A6669CCA3F}"/>
              </a:ext>
            </a:extLst>
          </p:cNvPr>
          <p:cNvSpPr/>
          <p:nvPr/>
        </p:nvSpPr>
        <p:spPr>
          <a:xfrm>
            <a:off x="5105400" y="1948542"/>
            <a:ext cx="3733800" cy="3233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385FAF-218E-4ABD-93E8-66D625C028CD}"/>
              </a:ext>
            </a:extLst>
          </p:cNvPr>
          <p:cNvSpPr txBox="1"/>
          <p:nvPr/>
        </p:nvSpPr>
        <p:spPr>
          <a:xfrm>
            <a:off x="5410200" y="2042278"/>
            <a:ext cx="3124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Take a moment to read over the four State Origin theories on page 8.  Using the handout, IN YOUR OWN WORDS, briefly explain each theory and answer the Comprehension Question.  </a:t>
            </a:r>
          </a:p>
        </p:txBody>
      </p:sp>
    </p:spTree>
    <p:extLst>
      <p:ext uri="{BB962C8B-B14F-4D97-AF65-F5344CB8AC3E}">
        <p14:creationId xmlns:p14="http://schemas.microsoft.com/office/powerpoint/2010/main" val="286575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B.  </a:t>
            </a:r>
            <a:r>
              <a:rPr lang="en-US" sz="2800" b="1" dirty="0">
                <a:latin typeface="Baskerville Old Face" pitchFamily="18" charset="0"/>
              </a:rPr>
              <a:t>The People Agree to Form a State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	1.  </a:t>
            </a:r>
            <a:r>
              <a:rPr lang="en-US" sz="2800" b="1" dirty="0">
                <a:solidFill>
                  <a:srgbClr val="C00000"/>
                </a:solidFill>
                <a:latin typeface="Baskerville Old Face" pitchFamily="18" charset="0"/>
              </a:rPr>
              <a:t>The Social Contract Theory </a:t>
            </a:r>
            <a:r>
              <a:rPr lang="en-US" sz="2800" b="1" dirty="0">
                <a:latin typeface="Baskerville Old Face" pitchFamily="18" charset="0"/>
              </a:rPr>
              <a:t>argues that the 	state arose out of a </a:t>
            </a:r>
            <a:r>
              <a:rPr lang="en-US" sz="2800" b="1" u="sng" dirty="0">
                <a:latin typeface="Baskerville Old Face" pitchFamily="18" charset="0"/>
              </a:rPr>
              <a:t>voluntary</a:t>
            </a:r>
            <a:r>
              <a:rPr lang="en-US" sz="2800" b="1" dirty="0">
                <a:latin typeface="Baskerville Old Face" pitchFamily="18" charset="0"/>
              </a:rPr>
              <a:t> act of </a:t>
            </a:r>
            <a:r>
              <a:rPr lang="en-US" sz="2800" b="1" u="sng" dirty="0">
                <a:latin typeface="Baskerville Old Face" pitchFamily="18" charset="0"/>
              </a:rPr>
              <a:t>free</a:t>
            </a:r>
            <a:r>
              <a:rPr lang="en-US" sz="2800" b="1" dirty="0">
                <a:latin typeface="Baskerville Old Face" pitchFamily="18" charset="0"/>
              </a:rPr>
              <a:t> people.  </a:t>
            </a:r>
          </a:p>
          <a:p>
            <a:pPr marL="0" indent="0">
              <a:buNone/>
            </a:pPr>
            <a:r>
              <a:rPr lang="en-US" sz="2800" b="1" dirty="0">
                <a:latin typeface="Baskerville Old Face" pitchFamily="18" charset="0"/>
              </a:rPr>
              <a:t>		2.  </a:t>
            </a:r>
            <a:r>
              <a:rPr lang="en-US" sz="2800" b="1" dirty="0">
                <a:solidFill>
                  <a:srgbClr val="C00000"/>
                </a:solidFill>
                <a:latin typeface="Baskerville Old Face" pitchFamily="18" charset="0"/>
              </a:rPr>
              <a:t>The Social Contract Theory </a:t>
            </a:r>
            <a:r>
              <a:rPr lang="en-US" sz="2800" b="1" dirty="0">
                <a:latin typeface="Baskerville Old Face" pitchFamily="18" charset="0"/>
              </a:rPr>
              <a:t>promotes the 	values of </a:t>
            </a:r>
          </a:p>
          <a:p>
            <a:pPr marL="0" indent="0">
              <a:buNone/>
            </a:pPr>
            <a:r>
              <a:rPr lang="en-US" sz="2800" b="1" dirty="0">
                <a:latin typeface="Baskerville Old Face" pitchFamily="18" charset="0"/>
              </a:rPr>
              <a:t>			a.  </a:t>
            </a:r>
            <a:r>
              <a:rPr lang="en-US" sz="2800" b="1" dirty="0">
                <a:solidFill>
                  <a:srgbClr val="C00000"/>
                </a:solidFill>
                <a:latin typeface="Baskerville Old Face" pitchFamily="18" charset="0"/>
              </a:rPr>
              <a:t>Popular Sovereignty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  <a:latin typeface="Baskerville Old Face" pitchFamily="18" charset="0"/>
              </a:rPr>
              <a:t>			b.  Limited Government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  <a:latin typeface="Baskerville Old Face" pitchFamily="18" charset="0"/>
              </a:rPr>
              <a:t>			c.  Individual Rights</a:t>
            </a:r>
          </a:p>
          <a:p>
            <a:pPr marL="0" indent="0">
              <a:buNone/>
            </a:pPr>
            <a:r>
              <a:rPr lang="en-US" sz="2800" b="1" dirty="0">
                <a:latin typeface="Baskerville Old Face" pitchFamily="18" charset="0"/>
              </a:rPr>
              <a:t>		3.  These are ALL enshrined in the </a:t>
            </a:r>
            <a:r>
              <a:rPr lang="en-US" sz="2800" b="1" dirty="0">
                <a:solidFill>
                  <a:srgbClr val="C00000"/>
                </a:solidFill>
                <a:latin typeface="Baskerville Old Face" pitchFamily="18" charset="0"/>
              </a:rPr>
              <a:t>Declaration of 	Independence</a:t>
            </a:r>
            <a:r>
              <a:rPr lang="en-US" sz="2800" b="1" dirty="0">
                <a:latin typeface="Baskerville Old Face" pitchFamily="18" charset="0"/>
              </a:rPr>
              <a:t> and the </a:t>
            </a:r>
            <a:r>
              <a:rPr lang="en-US" sz="2800" b="1" dirty="0">
                <a:solidFill>
                  <a:srgbClr val="C00000"/>
                </a:solidFill>
                <a:latin typeface="Baskerville Old Face" pitchFamily="18" charset="0"/>
              </a:rPr>
              <a:t>U.S. Constitution</a:t>
            </a:r>
            <a:r>
              <a:rPr lang="en-US" sz="2800" b="1" dirty="0">
                <a:latin typeface="Baskerville Old Face" pitchFamily="18" charset="0"/>
              </a:rPr>
              <a:t>.  </a:t>
            </a:r>
          </a:p>
          <a:p>
            <a:pPr marL="0" indent="0">
              <a:buNone/>
            </a:pPr>
            <a:r>
              <a:rPr lang="en-US" sz="2800" b="1" dirty="0">
                <a:latin typeface="Baskerville Old Face" pitchFamily="18" charset="0"/>
              </a:rPr>
              <a:t>			a.  The Declaration of Independence 	justified the American Revolution by appealing to the 	social 	contract theory.  </a:t>
            </a:r>
          </a:p>
          <a:p>
            <a:pPr marL="0" indent="0">
              <a:buNone/>
            </a:pPr>
            <a:endParaRPr lang="en-US" sz="2800" u="sng" dirty="0">
              <a:solidFill>
                <a:srgbClr val="C00000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9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86836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III.  What Government Does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953000" cy="43434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lphaUcPeriod"/>
            </a:pPr>
            <a:r>
              <a:rPr lang="en-US" dirty="0"/>
              <a:t>For a More Perfect Union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200" dirty="0"/>
              <a:t>Declaration of Independence - 1776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200" dirty="0"/>
              <a:t>Articles of Confederation  1781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200" dirty="0"/>
              <a:t>Constitution ratified in 1787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Establish Justice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Insure Domestic Tranquility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Provide for the Common </a:t>
            </a:r>
            <a:r>
              <a:rPr lang="en-US" dirty="0" err="1"/>
              <a:t>Defence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Promote the General Welfare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Secure the Blessings of Liberty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27962A1-1487-46FB-A491-29A6669CCA3F}"/>
              </a:ext>
            </a:extLst>
          </p:cNvPr>
          <p:cNvSpPr/>
          <p:nvPr/>
        </p:nvSpPr>
        <p:spPr>
          <a:xfrm>
            <a:off x="5105400" y="1948543"/>
            <a:ext cx="3733800" cy="26234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385FAF-218E-4ABD-93E8-66D625C028CD}"/>
              </a:ext>
            </a:extLst>
          </p:cNvPr>
          <p:cNvSpPr txBox="1"/>
          <p:nvPr/>
        </p:nvSpPr>
        <p:spPr>
          <a:xfrm>
            <a:off x="5410200" y="2042278"/>
            <a:ext cx="3124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Do I have a volunteer to read the Preamble to the U.S. Constitution?  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</a:rPr>
              <a:t>Page 9 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</a:rPr>
              <a:t>Everyone else, please listen attentively and follow along.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AA3954-6D5E-4111-AD48-0180DC15FFB5}"/>
              </a:ext>
            </a:extLst>
          </p:cNvPr>
          <p:cNvSpPr/>
          <p:nvPr/>
        </p:nvSpPr>
        <p:spPr>
          <a:xfrm rot="20895646">
            <a:off x="5339096" y="5148944"/>
            <a:ext cx="326640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What is Patriotism?  </a:t>
            </a:r>
            <a:b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Why is it important?</a:t>
            </a:r>
          </a:p>
        </p:txBody>
      </p:sp>
    </p:spTree>
    <p:extLst>
      <p:ext uri="{BB962C8B-B14F-4D97-AF65-F5344CB8AC3E}">
        <p14:creationId xmlns:p14="http://schemas.microsoft.com/office/powerpoint/2010/main" val="360798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59E192-1431-485F-8439-F46E51801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https://youtu.be/1aPnKCDArdE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190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9C185-D64C-474B-802F-B4B810383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413A6-755E-477B-872D-A771C97A6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Your Own Work</a:t>
            </a:r>
          </a:p>
          <a:p>
            <a:r>
              <a:rPr lang="en-US" dirty="0"/>
              <a:t>Use Your Own Paper</a:t>
            </a:r>
          </a:p>
          <a:p>
            <a:r>
              <a:rPr lang="en-US" dirty="0"/>
              <a:t>Make sure your name is on your paper</a:t>
            </a:r>
          </a:p>
          <a:p>
            <a:r>
              <a:rPr lang="en-US" dirty="0"/>
              <a:t>You may use your notes and handouts</a:t>
            </a:r>
          </a:p>
        </p:txBody>
      </p:sp>
    </p:spTree>
    <p:extLst>
      <p:ext uri="{BB962C8B-B14F-4D97-AF65-F5344CB8AC3E}">
        <p14:creationId xmlns:p14="http://schemas.microsoft.com/office/powerpoint/2010/main" val="461563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91A3C-E5AB-40E4-B2CA-77082A2F1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government can take private property (your house and land) for public use.  In exchange, the government must pay a fair price for the property.  The exercise of this is called ____________   _____________ 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institution through which society makes and enforces its public policies is called ________________.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the three types of power EVERY government wields? 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3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91A3C-E5AB-40E4-B2CA-77082A2F1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/>
              <a:t>Today, the powers of a government are often outlined in a written document called a _______________.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The love of one’s country is called  ________________.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Of the four theories of the origins of government, which one states that government arose out of a voluntary act of free people?  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801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91A3C-E5AB-40E4-B2CA-77082A2F1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/>
              <a:t>The process by which government is conducted is called _______________.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Of the four theories of the origins of government, which one states that God gave those of royal blood a special right to rule?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The four characteristics of a state are Population, Territory, Government, and _____________.  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 The power to act within one’s own territory and control one’s affairs is called _________.</a:t>
            </a:r>
          </a:p>
          <a:p>
            <a:pPr marL="514350" indent="-514350">
              <a:buFont typeface="+mj-lt"/>
              <a:buAutoNum type="arabicPeriod" startAt="7"/>
            </a:pPr>
            <a:endParaRPr lang="en-US" dirty="0"/>
          </a:p>
          <a:p>
            <a:pPr marL="514350" indent="-514350">
              <a:buFont typeface="+mj-lt"/>
              <a:buAutoNum type="arabicPeriod" startAt="7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639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AA681-7A62-4903-8CEF-E5426E0BD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Make sure your name is on your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4B96-E361-407A-A2D8-EF4F446BA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/>
              <a:t>Dropbox your quiz</a:t>
            </a:r>
          </a:p>
        </p:txBody>
      </p:sp>
    </p:spTree>
    <p:extLst>
      <p:ext uri="{BB962C8B-B14F-4D97-AF65-F5344CB8AC3E}">
        <p14:creationId xmlns:p14="http://schemas.microsoft.com/office/powerpoint/2010/main" val="4083113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319B4-B431-4DE5-ADDD-056F287AE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Grading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40F16-9C52-4EE5-A285-AA734F39F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09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tb.edu/vpaa/cla/gov/PublishingImages/GovernmentNEW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6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0782"/>
            <a:ext cx="6934200" cy="1470025"/>
          </a:xfrm>
        </p:spPr>
        <p:txBody>
          <a:bodyPr/>
          <a:lstStyle/>
          <a:p>
            <a:r>
              <a:rPr lang="en-US" dirty="0"/>
              <a:t>American Government</a:t>
            </a:r>
          </a:p>
        </p:txBody>
      </p:sp>
    </p:spTree>
    <p:extLst>
      <p:ext uri="{BB962C8B-B14F-4D97-AF65-F5344CB8AC3E}">
        <p14:creationId xmlns:p14="http://schemas.microsoft.com/office/powerpoint/2010/main" val="3869055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91A3C-E5AB-40E4-B2CA-77082A2F1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government can take private property (your house and land) for public use.  In exchange, the government must pay a fair price for the property.  The exercise of this is called ____________   _____________ 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institution through which society makes and enforces its public policies is called ________________.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the three types of power EVERY government wields? 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93419D-B50A-4018-B730-82F397C13E5E}"/>
              </a:ext>
            </a:extLst>
          </p:cNvPr>
          <p:cNvSpPr txBox="1"/>
          <p:nvPr/>
        </p:nvSpPr>
        <p:spPr>
          <a:xfrm>
            <a:off x="2438400" y="26670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Eminent              Domain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C1B83F-6728-4818-A442-BB30045EE1AD}"/>
              </a:ext>
            </a:extLst>
          </p:cNvPr>
          <p:cNvSpPr/>
          <p:nvPr/>
        </p:nvSpPr>
        <p:spPr>
          <a:xfrm>
            <a:off x="1752600" y="4134971"/>
            <a:ext cx="21505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Government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CBE561-6DD4-4DA9-9C9D-BF44865E9394}"/>
              </a:ext>
            </a:extLst>
          </p:cNvPr>
          <p:cNvSpPr/>
          <p:nvPr/>
        </p:nvSpPr>
        <p:spPr>
          <a:xfrm>
            <a:off x="1950314" y="5773037"/>
            <a:ext cx="55934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Legislative, Judicial, and Executive</a:t>
            </a:r>
          </a:p>
        </p:txBody>
      </p:sp>
    </p:spTree>
    <p:extLst>
      <p:ext uri="{BB962C8B-B14F-4D97-AF65-F5344CB8AC3E}">
        <p14:creationId xmlns:p14="http://schemas.microsoft.com/office/powerpoint/2010/main" val="94178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91A3C-E5AB-40E4-B2CA-77082A2F1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/>
              <a:t>Today, the powers of a government are often outlined in a written document called a _______________.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The love of one’s country is called  ________________.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Of the four theories of the origins of government, which one states that government arose out of a voluntary act of free people?  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98F2C3-D791-4ACB-AE6E-70F985E8149A}"/>
              </a:ext>
            </a:extLst>
          </p:cNvPr>
          <p:cNvSpPr txBox="1"/>
          <p:nvPr/>
        </p:nvSpPr>
        <p:spPr>
          <a:xfrm>
            <a:off x="1219200" y="1676400"/>
            <a:ext cx="373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Constitution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571695-0570-4407-BE05-9DFF4238781D}"/>
              </a:ext>
            </a:extLst>
          </p:cNvPr>
          <p:cNvSpPr/>
          <p:nvPr/>
        </p:nvSpPr>
        <p:spPr>
          <a:xfrm>
            <a:off x="2286000" y="2682910"/>
            <a:ext cx="17854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Patriotism</a:t>
            </a:r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7846D7-EA3C-448E-B08F-E28A108F37B5}"/>
              </a:ext>
            </a:extLst>
          </p:cNvPr>
          <p:cNvSpPr/>
          <p:nvPr/>
        </p:nvSpPr>
        <p:spPr>
          <a:xfrm>
            <a:off x="3810000" y="5257800"/>
            <a:ext cx="369203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Social Contract Theory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7668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91A3C-E5AB-40E4-B2CA-77082A2F1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/>
              <a:t>The process by which government is conducted is called _______________.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Of the four theories of the origins of government, which one states that God gave those of royal blood a special right to rule?</a:t>
            </a:r>
          </a:p>
          <a:p>
            <a:pPr marL="514350" indent="-514350">
              <a:buFont typeface="+mj-lt"/>
              <a:buAutoNum type="arabicPeriod" startAt="7"/>
            </a:pPr>
            <a:endParaRPr lang="en-US" dirty="0"/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The four characteristics of a state are Population, Territory, Government, and _____________.  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 The power to act within one’s own territory and control one’s affairs is called _________.</a:t>
            </a:r>
          </a:p>
          <a:p>
            <a:pPr marL="514350" indent="-514350">
              <a:buFont typeface="+mj-lt"/>
              <a:buAutoNum type="arabicPeriod" startAt="7"/>
            </a:pPr>
            <a:endParaRPr lang="en-US" dirty="0"/>
          </a:p>
          <a:p>
            <a:pPr marL="514350" indent="-514350">
              <a:buFont typeface="+mj-lt"/>
              <a:buAutoNum type="arabicPeriod" startAt="7"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704310-4E38-4FB6-BA73-F191B921B87A}"/>
              </a:ext>
            </a:extLst>
          </p:cNvPr>
          <p:cNvSpPr txBox="1"/>
          <p:nvPr/>
        </p:nvSpPr>
        <p:spPr>
          <a:xfrm>
            <a:off x="4724400" y="1143000"/>
            <a:ext cx="3352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politics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8B1F86-BF3A-4C51-86AF-72AC2351380D}"/>
              </a:ext>
            </a:extLst>
          </p:cNvPr>
          <p:cNvSpPr/>
          <p:nvPr/>
        </p:nvSpPr>
        <p:spPr>
          <a:xfrm>
            <a:off x="3962400" y="2982184"/>
            <a:ext cx="33710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Divine Right of Kings</a:t>
            </a:r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C976FD-2E37-475D-9B44-745CCF399F05}"/>
              </a:ext>
            </a:extLst>
          </p:cNvPr>
          <p:cNvSpPr/>
          <p:nvPr/>
        </p:nvSpPr>
        <p:spPr>
          <a:xfrm>
            <a:off x="6639292" y="5410200"/>
            <a:ext cx="201401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Sovereignty</a:t>
            </a:r>
            <a:endParaRPr lang="en-US" sz="3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CC424C-C522-45EF-AA3A-61B8478B1B6D}"/>
              </a:ext>
            </a:extLst>
          </p:cNvPr>
          <p:cNvSpPr/>
          <p:nvPr/>
        </p:nvSpPr>
        <p:spPr>
          <a:xfrm>
            <a:off x="1752600" y="4419600"/>
            <a:ext cx="201401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Sovereignty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950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Baskerville Old Face" pitchFamily="18" charset="0"/>
              </a:rPr>
              <a:t>1.1 – Principles of Government</a:t>
            </a:r>
            <a:endParaRPr lang="en-US" sz="2800" dirty="0">
              <a:latin typeface="Baskerville Old Face" pitchFamily="18" charset="0"/>
            </a:endParaRPr>
          </a:p>
        </p:txBody>
      </p:sp>
      <p:pic>
        <p:nvPicPr>
          <p:cNvPr id="2050" name="Picture 2" descr="http://t1.gstatic.com/images?q=tbn:ANd9GcR3Y4LgbxslJXraLYgB9sTiq0-MpqrZ7OE9I0_5tvhRcIgmeA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396750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thumb/f/fa/Seal_Of_The_President_Of_The_United_States_Of_America.svg/220px-Seal_Of_The_President_Of_The_United_States_Of_Americ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396750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0.gstatic.com/images?q=tbn:ANd9GcQcVSzgpoHgn0W8yJuJ6CFXyR3jOGXvT8xgHwQj7QFDVIcYaRwiJ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504" y="1295400"/>
            <a:ext cx="318135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greatpowerpolitics.com/wp-content/uploads/2011/03/military-flag-582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753" y="4953000"/>
            <a:ext cx="521295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g2.imagesbn.com/p/9781892941961_p0_v1_s260x4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854" y="1295400"/>
            <a:ext cx="202285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131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Baskerville Old Face" pitchFamily="18" charset="0"/>
              </a:rPr>
              <a:t>  I.  Government – We the People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A.  </a:t>
            </a:r>
            <a:r>
              <a:rPr lang="en-US" b="1" u="sng" dirty="0">
                <a:solidFill>
                  <a:srgbClr val="FF0000"/>
                </a:solidFill>
                <a:latin typeface="Baskerville Old Face" pitchFamily="18" charset="0"/>
              </a:rPr>
              <a:t>What is Government</a:t>
            </a: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? – the institution through which a society makes and enforces its public policies.  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	</a:t>
            </a:r>
            <a:r>
              <a:rPr lang="en-US" sz="2800" b="1" dirty="0">
                <a:solidFill>
                  <a:srgbClr val="FF0000"/>
                </a:solidFill>
                <a:latin typeface="Baskerville Old Face" pitchFamily="18" charset="0"/>
              </a:rPr>
              <a:t>1.  Public policies are all those things a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Baskerville Old Face" pitchFamily="18" charset="0"/>
              </a:rPr>
              <a:t>		government decides to do.  </a:t>
            </a:r>
          </a:p>
          <a:p>
            <a:pPr marL="0" indent="0">
              <a:buNone/>
            </a:pPr>
            <a:endParaRPr lang="en-US" sz="2800" dirty="0">
              <a:latin typeface="Baskerville Old Face" pitchFamily="18" charset="0"/>
            </a:endParaRPr>
          </a:p>
          <a:p>
            <a:pPr marL="0" indent="0">
              <a:buNone/>
            </a:pPr>
            <a:endParaRPr lang="en-US" sz="2800" dirty="0">
              <a:latin typeface="Baskerville Old Face" pitchFamily="18" charset="0"/>
              <a:hlinkClick r:id="rId2"/>
            </a:endParaRPr>
          </a:p>
          <a:p>
            <a:pPr marL="0" indent="0">
              <a:buNone/>
            </a:pPr>
            <a:endParaRPr lang="en-US" sz="2800" dirty="0">
              <a:latin typeface="Baskerville Old Face" pitchFamily="18" charset="0"/>
              <a:hlinkClick r:id="rId2"/>
            </a:endParaRPr>
          </a:p>
          <a:p>
            <a:pPr marL="0" indent="0">
              <a:buNone/>
            </a:pPr>
            <a:endParaRPr lang="en-US" sz="4000" dirty="0">
              <a:latin typeface="Baskerville Old Face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              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30" y="3194509"/>
            <a:ext cx="4488873" cy="304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3185702"/>
            <a:ext cx="4488873" cy="306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94509"/>
            <a:ext cx="2582500" cy="335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6289416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Refer to page 4 in your textbook.</a:t>
            </a:r>
          </a:p>
        </p:txBody>
      </p:sp>
    </p:spTree>
    <p:extLst>
      <p:ext uri="{BB962C8B-B14F-4D97-AF65-F5344CB8AC3E}">
        <p14:creationId xmlns:p14="http://schemas.microsoft.com/office/powerpoint/2010/main" val="326665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868362"/>
          </a:xfrm>
        </p:spPr>
        <p:txBody>
          <a:bodyPr/>
          <a:lstStyle/>
          <a:p>
            <a:r>
              <a:rPr lang="en-US" dirty="0"/>
              <a:t>B.  Basic Powers of 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“Power” is the ability to command OR prevent action.  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Every government wields three types of power</a:t>
            </a:r>
          </a:p>
          <a:p>
            <a:pPr marL="0" indent="0">
              <a:buNone/>
            </a:pPr>
            <a:r>
              <a:rPr lang="en-US" dirty="0"/>
              <a:t>1.  </a:t>
            </a:r>
            <a:r>
              <a:rPr lang="en-US" dirty="0">
                <a:solidFill>
                  <a:srgbClr val="C00000"/>
                </a:solidFill>
              </a:rPr>
              <a:t>Legislative</a:t>
            </a:r>
            <a:r>
              <a:rPr lang="en-US" dirty="0"/>
              <a:t> Power – the power to make laws </a:t>
            </a:r>
          </a:p>
          <a:p>
            <a:pPr marL="514350" indent="-514350">
              <a:buAutoNum type="arabicPeriod" startAt="2"/>
            </a:pPr>
            <a:r>
              <a:rPr lang="en-US" dirty="0">
                <a:solidFill>
                  <a:srgbClr val="C00000"/>
                </a:solidFill>
              </a:rPr>
              <a:t>Executive</a:t>
            </a:r>
            <a:r>
              <a:rPr lang="en-US" dirty="0"/>
              <a:t> Power – the power to execute (put into action), enforce, and administer laws.</a:t>
            </a:r>
          </a:p>
          <a:p>
            <a:pPr marL="514350" indent="-514350">
              <a:buAutoNum type="arabicPeriod" startAt="2"/>
            </a:pPr>
            <a:r>
              <a:rPr lang="en-US" dirty="0">
                <a:solidFill>
                  <a:srgbClr val="C00000"/>
                </a:solidFill>
              </a:rPr>
              <a:t>Judicial</a:t>
            </a:r>
            <a:r>
              <a:rPr lang="en-US" dirty="0"/>
              <a:t> Power – the power to interpret laws, determine their meaning, and resolve societal disputes.</a:t>
            </a:r>
          </a:p>
        </p:txBody>
      </p:sp>
    </p:spTree>
    <p:extLst>
      <p:ext uri="{BB962C8B-B14F-4D97-AF65-F5344CB8AC3E}">
        <p14:creationId xmlns:p14="http://schemas.microsoft.com/office/powerpoint/2010/main" val="58888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868362"/>
          </a:xfrm>
        </p:spPr>
        <p:txBody>
          <a:bodyPr/>
          <a:lstStyle/>
          <a:p>
            <a:r>
              <a:rPr lang="en-US" dirty="0"/>
              <a:t>B.  Basic Powers of 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Hundreds of years ago, legislative, executive, and judicial power, was often held by just one person – the king or emperor.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Today, </a:t>
            </a:r>
            <a:r>
              <a:rPr lang="en-US" u="sng" dirty="0">
                <a:solidFill>
                  <a:srgbClr val="C00000"/>
                </a:solidFill>
              </a:rPr>
              <a:t>most</a:t>
            </a:r>
            <a:r>
              <a:rPr lang="en-US" dirty="0">
                <a:solidFill>
                  <a:srgbClr val="C00000"/>
                </a:solidFill>
              </a:rPr>
              <a:t> countries divide these powers among branches of government and outline these powers in a written constitution</a:t>
            </a:r>
            <a:r>
              <a:rPr 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78825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>C.  Government as a Human Invention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Government was “invented” by humans to bring order to humans living closely with one another.  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 i.e. to settle property disputes, to provide for community defense, etc.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It is an ancient concept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Don’t confuse “politics” and “government</a:t>
            </a:r>
            <a:r>
              <a:rPr lang="en-US" dirty="0"/>
              <a:t>”.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Government is the institution 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>
                <a:solidFill>
                  <a:srgbClr val="C00000"/>
                </a:solidFill>
              </a:rPr>
              <a:t>Politics is the process by which government is conducted. 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8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1DDEE-FC31-458B-8CC0-022A40C60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See How We’re Doing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D7B35-1916-4196-B56F-A981E7683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three basic powers of government?</a:t>
            </a:r>
          </a:p>
          <a:p>
            <a:r>
              <a:rPr lang="en-US" dirty="0"/>
              <a:t>Today, the powers of a government are often outlined in a written document called a _______________.</a:t>
            </a:r>
          </a:p>
          <a:p>
            <a:r>
              <a:rPr lang="en-US" dirty="0"/>
              <a:t>“The institution through which a society makes and enforces its public policies.”  This is the definition of _________________.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637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>
                <a:latin typeface="Baskerville Old Face" pitchFamily="18" charset="0"/>
              </a:rPr>
              <a:t>II.  The STATE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A.  </a:t>
            </a:r>
            <a:r>
              <a:rPr lang="en-US" sz="2800" u="sng" dirty="0">
                <a:latin typeface="Baskerville Old Face" pitchFamily="18" charset="0"/>
              </a:rPr>
              <a:t>Characteristics of a State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	1.  Population- The people                                           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	2.  Territory- Clear and recognized borders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	3.   Government- Political organization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	4.  </a:t>
            </a:r>
            <a:r>
              <a:rPr lang="en-US" sz="2800" b="1" u="sng" dirty="0">
                <a:solidFill>
                  <a:srgbClr val="FF0000"/>
                </a:solidFill>
                <a:latin typeface="Baskerville Old Face" pitchFamily="18" charset="0"/>
              </a:rPr>
              <a:t>Sovereignty</a:t>
            </a:r>
            <a:r>
              <a:rPr lang="en-US" sz="2800" b="1" dirty="0">
                <a:solidFill>
                  <a:srgbClr val="FF0000"/>
                </a:solidFill>
                <a:latin typeface="Baskerville Old Face" pitchFamily="18" charset="0"/>
              </a:rPr>
              <a:t>-</a:t>
            </a:r>
            <a:r>
              <a:rPr lang="en-US" sz="2800" dirty="0">
                <a:latin typeface="Baskerville Old Face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Baskerville Old Face" pitchFamily="18" charset="0"/>
              </a:rPr>
              <a:t>The power to act within one’s own territory and control one’s external affairs</a:t>
            </a:r>
          </a:p>
          <a:p>
            <a:pPr marL="0" indent="0">
              <a:buNone/>
            </a:pPr>
            <a:r>
              <a:rPr lang="en-US" sz="2800" dirty="0">
                <a:latin typeface="Baskerville Old Face" pitchFamily="18" charset="0"/>
              </a:rPr>
              <a:t>	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940136" y="152400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Political unit w/ power to enforce laws over people in a specific territory</a:t>
            </a:r>
          </a:p>
        </p:txBody>
      </p:sp>
      <p:sp>
        <p:nvSpPr>
          <p:cNvPr id="6" name="Rectangle 5"/>
          <p:cNvSpPr/>
          <p:nvPr/>
        </p:nvSpPr>
        <p:spPr>
          <a:xfrm>
            <a:off x="5867399" y="152400"/>
            <a:ext cx="3193473" cy="1263715"/>
          </a:xfrm>
          <a:prstGeom prst="rect">
            <a:avLst/>
          </a:prstGeom>
          <a:solidFill>
            <a:srgbClr val="FFFF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3505200" y="304800"/>
            <a:ext cx="228600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56" y="36576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823" y="3649284"/>
            <a:ext cx="4106900" cy="275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8CADF0-F6AF-423C-BE03-BF5322B3B956}"/>
              </a:ext>
            </a:extLst>
          </p:cNvPr>
          <p:cNvSpPr/>
          <p:nvPr/>
        </p:nvSpPr>
        <p:spPr>
          <a:xfrm>
            <a:off x="2743200" y="6400800"/>
            <a:ext cx="2385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Refer to page 6 Graphic</a:t>
            </a:r>
          </a:p>
        </p:txBody>
      </p:sp>
    </p:spTree>
    <p:extLst>
      <p:ext uri="{BB962C8B-B14F-4D97-AF65-F5344CB8AC3E}">
        <p14:creationId xmlns:p14="http://schemas.microsoft.com/office/powerpoint/2010/main" val="258276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</TotalTime>
  <Words>943</Words>
  <Application>Microsoft Office PowerPoint</Application>
  <PresentationFormat>On-screen Show (4:3)</PresentationFormat>
  <Paragraphs>123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Baskerville Old Face</vt:lpstr>
      <vt:lpstr>Calibri</vt:lpstr>
      <vt:lpstr>Office Theme</vt:lpstr>
      <vt:lpstr>Bellringer</vt:lpstr>
      <vt:lpstr>American Government</vt:lpstr>
      <vt:lpstr>PowerPoint Presentation</vt:lpstr>
      <vt:lpstr>PowerPoint Presentation</vt:lpstr>
      <vt:lpstr>B.  Basic Powers of Government</vt:lpstr>
      <vt:lpstr>B.  Basic Powers of Government</vt:lpstr>
      <vt:lpstr>C.  Government as a Human Invention </vt:lpstr>
      <vt:lpstr>Let’s See How We’re Doing</vt:lpstr>
      <vt:lpstr>PowerPoint Presentation</vt:lpstr>
      <vt:lpstr>III.  How States Arose</vt:lpstr>
      <vt:lpstr>PowerPoint Presentation</vt:lpstr>
      <vt:lpstr>III.  What Government Does</vt:lpstr>
      <vt:lpstr>PowerPoint Presentation</vt:lpstr>
      <vt:lpstr>Quiz Time</vt:lpstr>
      <vt:lpstr>PowerPoint Presentation</vt:lpstr>
      <vt:lpstr>PowerPoint Presentation</vt:lpstr>
      <vt:lpstr>PowerPoint Presentation</vt:lpstr>
      <vt:lpstr>Make sure your name is on your paper</vt:lpstr>
      <vt:lpstr>Peer Grading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States Government</dc:title>
  <dc:creator>Ben</dc:creator>
  <cp:lastModifiedBy>Wyka, Michael</cp:lastModifiedBy>
  <cp:revision>70</cp:revision>
  <cp:lastPrinted>2017-08-14T11:13:45Z</cp:lastPrinted>
  <dcterms:created xsi:type="dcterms:W3CDTF">2013-07-27T12:18:29Z</dcterms:created>
  <dcterms:modified xsi:type="dcterms:W3CDTF">2017-08-14T19:34:33Z</dcterms:modified>
</cp:coreProperties>
</file>