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66" r:id="rId4"/>
    <p:sldId id="267" r:id="rId5"/>
    <p:sldId id="274" r:id="rId6"/>
    <p:sldId id="272" r:id="rId7"/>
    <p:sldId id="270" r:id="rId8"/>
    <p:sldId id="268" r:id="rId9"/>
    <p:sldId id="275" r:id="rId10"/>
    <p:sldId id="273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C49AF15-48D1-4660-865A-16FC756D82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8D78400-3F23-442F-ACC5-A597760195FC}" type="datetimeFigureOut">
              <a:rPr lang="en-US" smtClean="0"/>
              <a:t>10/11/2016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oVc_S_gd_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543800" cy="761999"/>
          </a:xfrm>
        </p:spPr>
        <p:txBody>
          <a:bodyPr/>
          <a:lstStyle/>
          <a:p>
            <a:r>
              <a:rPr lang="en-US" sz="4600" dirty="0" err="1"/>
              <a:t>Bellringer</a:t>
            </a:r>
            <a:r>
              <a:rPr lang="en-US" sz="4600"/>
              <a:t> – use pencil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315200" cy="43434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Pick up a checkbook Register from the front table.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Put your name on the front cover.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It’s payday and you opened up a checking account with your paycheck.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On line one, add today’s date, “Opening Deposit” under Transaction Description, and put $450.00 in Balance.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Later that day, you write a check to the cell company for your service.  Enter this transaction on line two.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Check #001 to Cricket Cellular for $49.00.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5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http://www.youtube.com/watch?v=yoVc_S_gd_0</a:t>
            </a:r>
            <a:r>
              <a:rPr lang="en-US" dirty="0"/>
              <a:t> – Scarcity and Choice video (4:00)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24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Opportunity Costs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1.2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77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306762"/>
          </a:xfrm>
        </p:spPr>
        <p:txBody>
          <a:bodyPr/>
          <a:lstStyle/>
          <a:p>
            <a:r>
              <a:rPr lang="en-US" dirty="0"/>
              <a:t>What did you do yesterday from 3:00 till you went to bed?</a:t>
            </a:r>
            <a:br>
              <a:rPr lang="en-US" dirty="0"/>
            </a:br>
            <a:r>
              <a:rPr lang="en-US" dirty="0"/>
              <a:t>What were some other choices that you did not do?  Why not?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2590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99" y="3657600"/>
            <a:ext cx="3575261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101115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value of the best alternative passed up for a chosen item/activity.</a:t>
            </a:r>
          </a:p>
          <a:p>
            <a:r>
              <a:rPr lang="en-US" sz="2000" dirty="0"/>
              <a:t>Opportunity Costs will vary.</a:t>
            </a:r>
          </a:p>
          <a:p>
            <a:r>
              <a:rPr lang="en-US" sz="2000" dirty="0"/>
              <a:t>Opportunity Costs will be a personal thing.</a:t>
            </a:r>
          </a:p>
          <a:p>
            <a:r>
              <a:rPr lang="en-US" sz="2000" dirty="0"/>
              <a:t>Opportunity Costs are not just financial – what about time, relationships, etc.?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166" y="3809999"/>
            <a:ext cx="3557434" cy="282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054745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Choices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Free Lunch </a:t>
            </a:r>
          </a:p>
          <a:p>
            <a:pPr lvl="1"/>
            <a:r>
              <a:rPr lang="en-US" dirty="0"/>
              <a:t>All choices have a cost</a:t>
            </a:r>
          </a:p>
          <a:p>
            <a:pPr lvl="2"/>
            <a:r>
              <a:rPr lang="en-US" dirty="0"/>
              <a:t>choosing one thing means giving up another, or paying a cost</a:t>
            </a:r>
          </a:p>
          <a:p>
            <a:pPr lvl="2"/>
            <a:r>
              <a:rPr lang="en-US" dirty="0"/>
              <a:t>cost can take form of money, time, other thing of value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599"/>
            <a:ext cx="2895600" cy="278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3353948"/>
            <a:ext cx="4327375" cy="2709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751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Trade-offs:  alternative you give up for your choices.</a:t>
            </a:r>
          </a:p>
          <a:p>
            <a:r>
              <a:rPr lang="en-US" dirty="0"/>
              <a:t>Cost-Benefit analysis:  weighs the benefits against the costs.</a:t>
            </a:r>
          </a:p>
          <a:p>
            <a:r>
              <a:rPr lang="en-US" dirty="0"/>
              <a:t>Marginal costs:  additional cost for using one more unit of product.</a:t>
            </a:r>
          </a:p>
          <a:p>
            <a:r>
              <a:rPr lang="en-US" dirty="0"/>
              <a:t>Marginal benefit: additional satisfaction from using one more unit of product.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3962400" cy="2779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9524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306762"/>
          </a:xfrm>
        </p:spPr>
        <p:txBody>
          <a:bodyPr/>
          <a:lstStyle/>
          <a:p>
            <a:r>
              <a:rPr lang="en-US" dirty="0"/>
              <a:t>If you were an extremely talented athlete and wanted to make it to the Olympics, what are your opportunity costs?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34406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 on your own paper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40668"/>
            <a:ext cx="28575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648200"/>
            <a:ext cx="28575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494" y="3782961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856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40" y="228600"/>
            <a:ext cx="7620000" cy="1143000"/>
          </a:xfrm>
        </p:spPr>
        <p:txBody>
          <a:bodyPr/>
          <a:lstStyle/>
          <a:p>
            <a:r>
              <a:rPr lang="en-US" dirty="0"/>
              <a:t>Sunk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cost you have already incurred and cannot get back regardless of what you do.</a:t>
            </a:r>
          </a:p>
          <a:p>
            <a:r>
              <a:rPr lang="en-US" dirty="0"/>
              <a:t>“no crying over spilled milk”</a:t>
            </a:r>
          </a:p>
          <a:p>
            <a:r>
              <a:rPr lang="en-US" dirty="0"/>
              <a:t>Standing in a line at store for 5 minutes and a new one opens up?  Do you change lines?</a:t>
            </a:r>
          </a:p>
          <a:p>
            <a:r>
              <a:rPr lang="en-US" dirty="0"/>
              <a:t>What if you are in college for two years and struggling, but have a great job opportunity.   Do you take the job?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690" y="4572000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72222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Reviewing Key Concepts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the relationship between the terms in each of these pairs:</a:t>
            </a:r>
          </a:p>
          <a:p>
            <a:pPr lvl="1"/>
            <a:r>
              <a:rPr lang="en-US" i="1"/>
              <a:t>incentive</a:t>
            </a:r>
            <a:r>
              <a:rPr lang="en-US"/>
              <a:t> and </a:t>
            </a:r>
            <a:r>
              <a:rPr lang="en-US" i="1"/>
              <a:t>utility</a:t>
            </a:r>
          </a:p>
          <a:p>
            <a:pPr lvl="1"/>
            <a:r>
              <a:rPr lang="en-US" i="1"/>
              <a:t>trade-off</a:t>
            </a:r>
            <a:r>
              <a:rPr lang="en-US"/>
              <a:t> and </a:t>
            </a:r>
            <a:r>
              <a:rPr lang="en-US" i="1"/>
              <a:t>opportunity cost</a:t>
            </a:r>
          </a:p>
          <a:p>
            <a:pPr lvl="1"/>
            <a:r>
              <a:rPr lang="en-US" i="1"/>
              <a:t>marginal cost</a:t>
            </a:r>
            <a:r>
              <a:rPr lang="en-US"/>
              <a:t> and </a:t>
            </a:r>
            <a:r>
              <a:rPr lang="en-US" i="1"/>
              <a:t>marginal benefit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73565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Fals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c8624e37-a8a3-4b37-9641-adbdf92de83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627</TotalTime>
  <Words>371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Adjacency</vt:lpstr>
      <vt:lpstr>Bellringer – use pencil</vt:lpstr>
      <vt:lpstr>Opportunity Costs</vt:lpstr>
      <vt:lpstr>What did you do yesterday from 3:00 till you went to bed? What were some other choices that you did not do?  Why not?</vt:lpstr>
      <vt:lpstr>Opportunity Cost</vt:lpstr>
      <vt:lpstr>Making Choices</vt:lpstr>
      <vt:lpstr>Opportunity costs Concepts</vt:lpstr>
      <vt:lpstr>If you were an extremely talented athlete and wanted to make it to the Olympics, what are your opportunity costs?</vt:lpstr>
      <vt:lpstr>Sunk Cost</vt:lpstr>
      <vt:lpstr>Reviewing Key Concepts</vt:lpstr>
      <vt:lpstr>Links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Theory</dc:title>
  <dc:creator>cit-sysop</dc:creator>
  <cp:lastModifiedBy>Wyka, Michael</cp:lastModifiedBy>
  <cp:revision>35</cp:revision>
  <dcterms:created xsi:type="dcterms:W3CDTF">2011-10-06T13:54:35Z</dcterms:created>
  <dcterms:modified xsi:type="dcterms:W3CDTF">2016-10-11T14:53:16Z</dcterms:modified>
</cp:coreProperties>
</file>