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5" r:id="rId3"/>
    <p:sldId id="256" r:id="rId4"/>
    <p:sldId id="274" r:id="rId5"/>
    <p:sldId id="270" r:id="rId6"/>
    <p:sldId id="260" r:id="rId7"/>
    <p:sldId id="263" r:id="rId8"/>
    <p:sldId id="269" r:id="rId9"/>
    <p:sldId id="264" r:id="rId10"/>
    <p:sldId id="271" r:id="rId11"/>
    <p:sldId id="262" r:id="rId12"/>
    <p:sldId id="265" r:id="rId13"/>
    <p:sldId id="258" r:id="rId14"/>
    <p:sldId id="268" r:id="rId15"/>
    <p:sldId id="261" r:id="rId16"/>
    <p:sldId id="273" r:id="rId17"/>
    <p:sldId id="272" r:id="rId18"/>
    <p:sldId id="267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4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E57-834F-495B-B9E0-C08EC7DFE75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3C05E0EE-574F-4E0F-BD1C-BF4F135539C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E57-834F-495B-B9E0-C08EC7DFE75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E0EE-574F-4E0F-BD1C-BF4F13553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E57-834F-495B-B9E0-C08EC7DFE75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3C05E0EE-574F-4E0F-BD1C-BF4F135539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auto">
            <a:xfrm>
              <a:off x="0" y="4032"/>
              <a:ext cx="5760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34820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324" cy="4319"/>
              <a:chOff x="0" y="0"/>
              <a:chExt cx="324" cy="4319"/>
            </a:xfrm>
          </p:grpSpPr>
          <p:sp>
            <p:nvSpPr>
              <p:cNvPr id="34821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24" cy="2871"/>
              </a:xfrm>
              <a:prstGeom prst="rect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accent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34822" name="Group 6"/>
              <p:cNvGrpSpPr>
                <a:grpSpLocks/>
              </p:cNvGrpSpPr>
              <p:nvPr/>
            </p:nvGrpSpPr>
            <p:grpSpPr bwMode="auto">
              <a:xfrm>
                <a:off x="0" y="1005"/>
                <a:ext cx="324" cy="862"/>
                <a:chOff x="0" y="1248"/>
                <a:chExt cx="324" cy="2592"/>
              </a:xfrm>
            </p:grpSpPr>
            <p:sp>
              <p:nvSpPr>
                <p:cNvPr id="34823" name="Rectangle 7"/>
                <p:cNvSpPr>
                  <a:spLocks noChangeArrowheads="1"/>
                </p:cNvSpPr>
                <p:nvPr userDrawn="1"/>
              </p:nvSpPr>
              <p:spPr bwMode="auto">
                <a:xfrm>
                  <a:off x="0" y="1248"/>
                  <a:ext cx="288" cy="2592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rgbClr val="CC0066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chemeClr val="accent2">
                            <a:gamma/>
                            <a:shade val="60000"/>
                            <a:invGamma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34824" name="Rectangle 8"/>
                <p:cNvSpPr>
                  <a:spLocks noChangeArrowheads="1"/>
                </p:cNvSpPr>
                <p:nvPr userDrawn="1"/>
              </p:nvSpPr>
              <p:spPr bwMode="auto">
                <a:xfrm>
                  <a:off x="240" y="1248"/>
                  <a:ext cx="84" cy="259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CC0000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34825" name="AutoShape 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0" y="1824"/>
                  <a:ext cx="192" cy="1968"/>
                </a:xfrm>
                <a:prstGeom prst="lightningBolt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  <p:sp>
            <p:nvSpPr>
              <p:cNvPr id="34826" name="Rectangle 10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324" cy="2687"/>
              </a:xfrm>
              <a:prstGeom prst="rect">
                <a:avLst/>
              </a:prstGeom>
              <a:gradFill rotWithShape="0">
                <a:gsLst>
                  <a:gs pos="0">
                    <a:schemeClr val="tx2"/>
                  </a:gs>
                  <a:gs pos="50000">
                    <a:schemeClr val="hlink"/>
                  </a:gs>
                  <a:gs pos="100000">
                    <a:schemeClr val="tx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tx2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sp>
        <p:nvSpPr>
          <p:cNvPr id="34827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CONTEMPORARY ECONOMICS: LESSON 2.2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6708775" y="6397625"/>
            <a:ext cx="243522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E3FFFF"/>
                </a:solidFill>
              </a:rPr>
              <a:t>© SOUTH-WESTERN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971800"/>
            <a:ext cx="8001000" cy="3048000"/>
          </a:xfrm>
        </p:spPr>
        <p:txBody>
          <a:bodyPr/>
          <a:lstStyle>
            <a:lvl1pPr marL="466725" indent="-466725"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8001000" cy="2438400"/>
          </a:xfrm>
        </p:spPr>
        <p:txBody>
          <a:bodyPr anchor="b"/>
          <a:lstStyle>
            <a:lvl1pPr>
              <a:tabLst>
                <a:tab pos="1827213" algn="l"/>
              </a:tabLst>
              <a:defRPr>
                <a:solidFill>
                  <a:srgbClr val="CC0000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4831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1EF556B-815C-40EB-BDB1-AD1EE5E4D7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4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9" grpId="0" build="p" bldLvl="5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48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CONTEMPORARY ECONOMICS: LESSON 2.2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A6BC65-C10F-49AD-BA77-354D43E699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67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CONTEMPORARY ECONOMICS: LESSON 2.2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B54663-4E12-4EA1-B728-44F0DAF504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67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981200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CONTEMPORARY ECONOMICS: LESSON 2.2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FB7216-6BD8-41CD-A17D-233BCF3B21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87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CONTEMPORARY ECONOMICS: LESSON 2.2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5643C9-18B9-4CBF-9245-5273E78ED5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07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CONTEMPORARY ECONOMICS: LESSON 2.2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DC349-9D1C-4272-BFD7-25BD8052F5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38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CONTEMPORARY ECONOMICS: LESSON 2.2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1BCC84-079C-4F83-BAF0-BC8F6FB47A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50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CONTEMPORARY ECONOMICS: LESSON 2.2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A16C55-1EC8-4832-85F1-714A16B489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5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E57-834F-495B-B9E0-C08EC7DFE75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E0EE-574F-4E0F-BD1C-BF4F13553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CONTEMPORARY ECONOMICS: LESSON 2.2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BD9B32-BBD7-40A8-B958-7ADD7A4905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10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CONTEMPORARY ECONOMICS: LESSON 2.2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76961F-FCDC-4760-9BE5-618EFC6BF3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73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471488"/>
            <a:ext cx="2000250" cy="5624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71488"/>
            <a:ext cx="5848350" cy="5624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CONTEMPORARY ECONOMICS: LESSON 2.2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B3AADB-C802-419B-B61E-95E44A7D76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3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E57-834F-495B-B9E0-C08EC7DFE75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3C05E0EE-574F-4E0F-BD1C-BF4F135539C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E57-834F-495B-B9E0-C08EC7DFE75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E0EE-574F-4E0F-BD1C-BF4F13553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E57-834F-495B-B9E0-C08EC7DFE75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E0EE-574F-4E0F-BD1C-BF4F13553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E57-834F-495B-B9E0-C08EC7DFE75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E0EE-574F-4E0F-BD1C-BF4F13553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E57-834F-495B-B9E0-C08EC7DFE75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E0EE-574F-4E0F-BD1C-BF4F13553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E57-834F-495B-B9E0-C08EC7DFE75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E0EE-574F-4E0F-BD1C-BF4F135539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E57-834F-495B-B9E0-C08EC7DFE75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E0EE-574F-4E0F-BD1C-BF4F135539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D9D2E57-834F-495B-B9E0-C08EC7DFE75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C05E0EE-574F-4E0F-BD1C-BF4F135539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3795" name="Rectangle 1027"/>
            <p:cNvSpPr>
              <a:spLocks noChangeArrowheads="1"/>
            </p:cNvSpPr>
            <p:nvPr userDrawn="1"/>
          </p:nvSpPr>
          <p:spPr bwMode="auto">
            <a:xfrm>
              <a:off x="0" y="4032"/>
              <a:ext cx="5760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33796" name="Group 1028"/>
            <p:cNvGrpSpPr>
              <a:grpSpLocks/>
            </p:cNvGrpSpPr>
            <p:nvPr userDrawn="1"/>
          </p:nvGrpSpPr>
          <p:grpSpPr bwMode="auto">
            <a:xfrm>
              <a:off x="0" y="0"/>
              <a:ext cx="324" cy="4319"/>
              <a:chOff x="0" y="0"/>
              <a:chExt cx="324" cy="4319"/>
            </a:xfrm>
          </p:grpSpPr>
          <p:sp>
            <p:nvSpPr>
              <p:cNvPr id="33797" name="Rectangle 1029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324" cy="2871"/>
              </a:xfrm>
              <a:prstGeom prst="rect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accent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33798" name="Group 1030"/>
              <p:cNvGrpSpPr>
                <a:grpSpLocks/>
              </p:cNvGrpSpPr>
              <p:nvPr userDrawn="1"/>
            </p:nvGrpSpPr>
            <p:grpSpPr bwMode="auto">
              <a:xfrm>
                <a:off x="0" y="1005"/>
                <a:ext cx="324" cy="862"/>
                <a:chOff x="0" y="1248"/>
                <a:chExt cx="324" cy="2592"/>
              </a:xfrm>
            </p:grpSpPr>
            <p:sp>
              <p:nvSpPr>
                <p:cNvPr id="33799" name="Rectangle 1031"/>
                <p:cNvSpPr>
                  <a:spLocks noChangeArrowheads="1"/>
                </p:cNvSpPr>
                <p:nvPr userDrawn="1"/>
              </p:nvSpPr>
              <p:spPr bwMode="auto">
                <a:xfrm>
                  <a:off x="0" y="1248"/>
                  <a:ext cx="288" cy="2592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rgbClr val="CC0066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chemeClr val="accent2">
                            <a:gamma/>
                            <a:shade val="60000"/>
                            <a:invGamma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33800" name="Rectangle 1032"/>
                <p:cNvSpPr>
                  <a:spLocks noChangeArrowheads="1"/>
                </p:cNvSpPr>
                <p:nvPr userDrawn="1"/>
              </p:nvSpPr>
              <p:spPr bwMode="auto">
                <a:xfrm>
                  <a:off x="240" y="1248"/>
                  <a:ext cx="84" cy="259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CC0000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33801" name="AutoShape 103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0" y="1824"/>
                  <a:ext cx="192" cy="1968"/>
                </a:xfrm>
                <a:prstGeom prst="lightningBolt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  <p:sp>
            <p:nvSpPr>
              <p:cNvPr id="33802" name="Rectangle 1034"/>
              <p:cNvSpPr>
                <a:spLocks noChangeArrowheads="1"/>
              </p:cNvSpPr>
              <p:nvPr userDrawn="1"/>
            </p:nvSpPr>
            <p:spPr bwMode="auto">
              <a:xfrm>
                <a:off x="0" y="1632"/>
                <a:ext cx="324" cy="2687"/>
              </a:xfrm>
              <a:prstGeom prst="rect">
                <a:avLst/>
              </a:prstGeom>
              <a:gradFill rotWithShape="0">
                <a:gsLst>
                  <a:gs pos="0">
                    <a:schemeClr val="tx2"/>
                  </a:gs>
                  <a:gs pos="50000">
                    <a:schemeClr val="hlink"/>
                  </a:gs>
                  <a:gs pos="100000">
                    <a:schemeClr val="tx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tx2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sp>
        <p:nvSpPr>
          <p:cNvPr id="33803" name="Rectangle 10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714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804" name="Rectangle 10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8001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805" name="Rectangle 10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397625"/>
            <a:ext cx="5867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E3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CONTEMPORARY ECONOMICS: LESSON 2.2</a:t>
            </a:r>
          </a:p>
        </p:txBody>
      </p:sp>
      <p:sp>
        <p:nvSpPr>
          <p:cNvPr id="33806" name="Rectangle 10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976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E3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555B16-2B3D-44A9-9F0C-10F15E742D8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33807" name="Text Box 1039"/>
          <p:cNvSpPr txBox="1">
            <a:spLocks noChangeArrowheads="1"/>
          </p:cNvSpPr>
          <p:nvPr/>
        </p:nvSpPr>
        <p:spPr bwMode="auto">
          <a:xfrm>
            <a:off x="6708775" y="6397625"/>
            <a:ext cx="243522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E3FFFF"/>
                </a:solidFill>
              </a:rPr>
              <a:t>© SOUTH-WESTERN</a:t>
            </a:r>
          </a:p>
        </p:txBody>
      </p:sp>
    </p:spTree>
    <p:extLst>
      <p:ext uri="{BB962C8B-B14F-4D97-AF65-F5344CB8AC3E}">
        <p14:creationId xmlns:p14="http://schemas.microsoft.com/office/powerpoint/2010/main" val="413785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 build="p" bldLvl="5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38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38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38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38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38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 3" pitchFamily="18" charset="2"/>
        <a:buChar char="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 3" pitchFamily="18" charset="2"/>
        <a:buChar char="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 3" pitchFamily="18" charset="2"/>
        <a:buChar char="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 3" pitchFamily="18" charset="2"/>
        <a:buChar char="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 3" pitchFamily="18" charset="2"/>
        <a:buChar char="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 3" pitchFamily="18" charset="2"/>
        <a:buChar char="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 3" pitchFamily="18" charset="2"/>
        <a:buChar char="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 3" pitchFamily="18" charset="2"/>
        <a:buChar char="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 3" pitchFamily="18" charset="2"/>
        <a:buChar char="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rwyka.weebly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6XL__2CDPU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hyperlink" Target="http://www.youtube.com/watch?v=uvnHPeQrk0E&amp;feature=relmf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www.mrwyka.weebly.com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are absent, when you want to review, or if you want to preview  the day’s lesson, you can find the class presentations at </a:t>
            </a:r>
          </a:p>
          <a:p>
            <a:r>
              <a:rPr lang="en-US" dirty="0">
                <a:hlinkClick r:id="rId2"/>
              </a:rPr>
              <a:t>www.mrwyka.weebly.com</a:t>
            </a:r>
            <a:endParaRPr lang="en-US" dirty="0"/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37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Shifts in PPC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CC0000"/>
              </a:buClr>
              <a:buSzTx/>
              <a:buFont typeface="Wingdings 3" pitchFamily="18" charset="2"/>
              <a:buChar char=""/>
            </a:pPr>
            <a:r>
              <a:rPr lang="en-US" sz="3200" b="1" kern="0" dirty="0">
                <a:solidFill>
                  <a:srgbClr val="FF0000"/>
                </a:solidFill>
                <a:latin typeface="Arial"/>
              </a:rPr>
              <a:t>Changes in resource availability</a:t>
            </a:r>
          </a:p>
          <a:p>
            <a:pPr lvl="0" fontAlgn="base">
              <a:spcAft>
                <a:spcPct val="0"/>
              </a:spcAft>
              <a:buClr>
                <a:srgbClr val="CC0000"/>
              </a:buClr>
              <a:buSzTx/>
              <a:buFont typeface="Wingdings 3" pitchFamily="18" charset="2"/>
              <a:buChar char=""/>
            </a:pPr>
            <a:r>
              <a:rPr lang="en-US" sz="3200" b="1" kern="0" dirty="0">
                <a:solidFill>
                  <a:srgbClr val="FF0000"/>
                </a:solidFill>
                <a:latin typeface="Arial"/>
              </a:rPr>
              <a:t>Increases in stock of capital goods</a:t>
            </a:r>
          </a:p>
          <a:p>
            <a:pPr lvl="0" fontAlgn="base">
              <a:spcAft>
                <a:spcPct val="0"/>
              </a:spcAft>
              <a:buClr>
                <a:srgbClr val="CC0000"/>
              </a:buClr>
              <a:buSzTx/>
              <a:buFont typeface="Wingdings 3" pitchFamily="18" charset="2"/>
              <a:buChar char=""/>
            </a:pPr>
            <a:r>
              <a:rPr lang="en-US" sz="3200" b="1" kern="0" dirty="0">
                <a:solidFill>
                  <a:srgbClr val="FF0000"/>
                </a:solidFill>
                <a:latin typeface="Arial"/>
              </a:rPr>
              <a:t>Technological change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26" y="3429000"/>
            <a:ext cx="2765425" cy="298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9400"/>
            <a:ext cx="3210770" cy="337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9691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expansion in the economy’s production possibilities or ability to produce.</a:t>
            </a:r>
          </a:p>
          <a:p>
            <a:r>
              <a:rPr lang="en-US" sz="2000" dirty="0"/>
              <a:t>This is the goal of the government to have – constant economic growth.</a:t>
            </a:r>
          </a:p>
          <a:p>
            <a:r>
              <a:rPr lang="en-US" sz="2000" dirty="0"/>
              <a:t>Measured by the GDP (Gross Domestic Product)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91000"/>
            <a:ext cx="4343400" cy="257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1676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 Cream Anyone?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effect, if any, do you think an increase in ice cream production in Chile will have on the country’s production of </a:t>
            </a:r>
            <a:r>
              <a:rPr lang="en-US" sz="3600" b="1" dirty="0"/>
              <a:t>capital goods</a:t>
            </a:r>
            <a:r>
              <a:rPr lang="en-US" sz="3600" dirty="0"/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302" y="4000500"/>
            <a:ext cx="22669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047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Guns vs. Butter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/>
              <a:t>Opportunity Costs for a nation </a:t>
            </a:r>
          </a:p>
          <a:p>
            <a:r>
              <a:rPr lang="en-US" dirty="0"/>
              <a:t>If more resources are used to make military products, there are fewer resources for other things such as consumer goods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315356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3733800" cy="283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180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Guns and Butter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like the PPC graph, but it focuses on what the government should spend on.  Guns replaces capital goods, and butter replaces consumer goods.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9400"/>
            <a:ext cx="508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8058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and Guns and Butter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President Lyndon Johnson’s Great Society vs. Cold War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1524000" cy="211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73" y="4552778"/>
            <a:ext cx="2514600" cy="168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94" y="2958265"/>
            <a:ext cx="17526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95512"/>
            <a:ext cx="282892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04939"/>
            <a:ext cx="20764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118" y="3276600"/>
            <a:ext cx="20955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268" y="4752975"/>
            <a:ext cx="1219200" cy="190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2153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Reviewing Key Concepts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Explain how each term is illustrated by the production possibilities curve:</a:t>
            </a:r>
          </a:p>
          <a:p>
            <a:pPr lvl="1"/>
            <a:r>
              <a:rPr lang="en-US" i="1"/>
              <a:t>underutilization</a:t>
            </a:r>
          </a:p>
          <a:p>
            <a:pPr lvl="1"/>
            <a:r>
              <a:rPr lang="en-US" i="1"/>
              <a:t>efficiency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0679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https://youtu.be/O6XL__2CDPU</a:t>
            </a:r>
            <a:r>
              <a:rPr lang="en-US" dirty="0"/>
              <a:t>  PPC ACDC Leadership</a:t>
            </a:r>
          </a:p>
          <a:p>
            <a:r>
              <a:rPr lang="en-US" dirty="0">
                <a:hlinkClick r:id="rId4"/>
              </a:rPr>
              <a:t>http://www.youtube.com/watch?v=uvnHPeQrk0E&amp;feature=relmfu</a:t>
            </a:r>
            <a:r>
              <a:rPr lang="en-US" dirty="0"/>
              <a:t> – graph review (4:30)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291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Production Possibilities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Eco 1.3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225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busy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of one of your busiest days.</a:t>
            </a:r>
          </a:p>
          <a:p>
            <a:r>
              <a:rPr lang="en-US" dirty="0"/>
              <a:t>Could you add more activities?</a:t>
            </a:r>
          </a:p>
          <a:p>
            <a:r>
              <a:rPr lang="en-US" dirty="0"/>
              <a:t>Or is there a point there is no more room for anything else.</a:t>
            </a:r>
          </a:p>
          <a:p>
            <a:r>
              <a:rPr lang="en-US" dirty="0"/>
              <a:t>That  is the way it is for economies and businesses.</a:t>
            </a:r>
          </a:p>
          <a:p>
            <a:r>
              <a:rPr lang="en-US" dirty="0"/>
              <a:t>This can be shown with a  Production Possibilities Curve.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6" y="3943066"/>
            <a:ext cx="1524000" cy="235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257800"/>
            <a:ext cx="17526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4476750"/>
            <a:ext cx="20478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00513"/>
            <a:ext cx="19335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29418"/>
            <a:ext cx="11144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295900"/>
            <a:ext cx="18859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771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Graphing the Possibilities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Production Possibilities Curve   </a:t>
            </a:r>
          </a:p>
          <a:p>
            <a:pPr lvl="1"/>
            <a:r>
              <a:rPr lang="en-US" dirty="0"/>
              <a:t>PPC runs between extremes of producing only one item or the other</a:t>
            </a:r>
          </a:p>
          <a:p>
            <a:pPr lvl="1"/>
            <a:r>
              <a:rPr lang="en-US" dirty="0"/>
              <a:t>Data is plotted on a graph; lines joining points is PPC</a:t>
            </a:r>
          </a:p>
          <a:p>
            <a:pPr lvl="2"/>
            <a:r>
              <a:rPr lang="en-US" dirty="0"/>
              <a:t>shows maximum number of one item relative to other item</a:t>
            </a:r>
          </a:p>
          <a:p>
            <a:pPr lvl="1"/>
            <a:r>
              <a:rPr lang="en-US" dirty="0"/>
              <a:t>PPC shows opportunity cost of each choice</a:t>
            </a:r>
          </a:p>
          <a:p>
            <a:pPr lvl="2"/>
            <a:r>
              <a:rPr lang="en-US" dirty="0"/>
              <a:t>more of one product means less of the other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2819400" cy="244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1343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CONTEMPORARY ECONOMICS: LESSON 2.2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6D4AF-ED40-4334-BE0F-A36ECA5956DE}" type="slidenum">
              <a:rPr lang="en-US"/>
              <a:pPr/>
              <a:t>5</a:t>
            </a:fld>
            <a:endParaRPr lang="en-US"/>
          </a:p>
        </p:txBody>
      </p:sp>
      <p:sp>
        <p:nvSpPr>
          <p:cNvPr id="26655" name="Rectangle 105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Possibilities Curve</a:t>
            </a:r>
          </a:p>
        </p:txBody>
      </p:sp>
      <p:sp>
        <p:nvSpPr>
          <p:cNvPr id="26656" name="Rectangle 1056"/>
          <p:cNvSpPr>
            <a:spLocks noGrp="1" noChangeArrowheads="1"/>
          </p:cNvSpPr>
          <p:nvPr>
            <p:ph type="body" idx="1"/>
          </p:nvPr>
        </p:nvSpPr>
        <p:spPr>
          <a:xfrm>
            <a:off x="5334000" y="1981200"/>
            <a:ext cx="3429000" cy="4114800"/>
          </a:xfrm>
        </p:spPr>
        <p:txBody>
          <a:bodyPr/>
          <a:lstStyle/>
          <a:p>
            <a:r>
              <a:rPr lang="en-US" sz="2800" b="1" i="1" dirty="0">
                <a:solidFill>
                  <a:schemeClr val="accent2"/>
                </a:solidFill>
              </a:rPr>
              <a:t>A</a:t>
            </a:r>
            <a:r>
              <a:rPr lang="en-US" sz="2800" dirty="0"/>
              <a:t> through </a:t>
            </a:r>
            <a:r>
              <a:rPr lang="en-US" sz="2800" b="1" i="1" dirty="0">
                <a:solidFill>
                  <a:schemeClr val="accent2"/>
                </a:solidFill>
              </a:rPr>
              <a:t>F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are attainable</a:t>
            </a:r>
          </a:p>
          <a:p>
            <a:r>
              <a:rPr lang="en-US" sz="2800" b="1" i="1" dirty="0">
                <a:solidFill>
                  <a:schemeClr val="accent2"/>
                </a:solidFill>
              </a:rPr>
              <a:t>I</a:t>
            </a:r>
            <a:r>
              <a:rPr lang="en-US" sz="2800" dirty="0"/>
              <a:t> represents inefficient use of resources</a:t>
            </a:r>
          </a:p>
          <a:p>
            <a:r>
              <a:rPr lang="en-US" sz="2800" b="1" i="1" dirty="0">
                <a:solidFill>
                  <a:schemeClr val="accent2"/>
                </a:solidFill>
              </a:rPr>
              <a:t>U</a:t>
            </a:r>
            <a:r>
              <a:rPr lang="en-US" sz="2800" dirty="0"/>
              <a:t> represents unattainable combinations</a:t>
            </a:r>
          </a:p>
        </p:txBody>
      </p:sp>
      <p:pic>
        <p:nvPicPr>
          <p:cNvPr id="26654" name="Picture 10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09750"/>
            <a:ext cx="481965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6902008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or inefficient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Efficiency – Producing the maximum possible output from the available resources</a:t>
            </a:r>
          </a:p>
          <a:p>
            <a:pPr lvl="1"/>
            <a:r>
              <a:rPr lang="en-US" dirty="0"/>
              <a:t>Why would there be inefficient economies?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24200"/>
            <a:ext cx="3932238" cy="374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7922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Underutilization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Economic resources are not being used to their full potential.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45595"/>
            <a:ext cx="4086225" cy="231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482917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381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Law of increasing opportunity cost</a:t>
            </a:r>
            <a:r>
              <a:rPr lang="en-US" dirty="0"/>
              <a:t> – Each additional increment of one good requires the economy to give up successively larger increments of the other good.</a:t>
            </a:r>
          </a:p>
          <a:p>
            <a:endParaRPr lang="en-US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81324"/>
            <a:ext cx="3807914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7747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Changing Production Possibilities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A Shift in the PPC</a:t>
            </a:r>
          </a:p>
          <a:p>
            <a:pPr lvl="1"/>
            <a:r>
              <a:rPr lang="en-US" dirty="0"/>
              <a:t>A country’s supply of resources changes over time</a:t>
            </a:r>
          </a:p>
          <a:p>
            <a:pPr lvl="2"/>
            <a:r>
              <a:rPr lang="en-US" dirty="0"/>
              <a:t>Example: U.S. in 1800s grew, gained resources, workers, new technology</a:t>
            </a:r>
          </a:p>
          <a:p>
            <a:pPr lvl="2"/>
            <a:r>
              <a:rPr lang="en-US" dirty="0"/>
              <a:t>new resources mean new production possibilities beyond frontier</a:t>
            </a:r>
          </a:p>
          <a:p>
            <a:pPr lvl="1"/>
            <a:r>
              <a:rPr lang="en-US" dirty="0"/>
              <a:t>Increased production shown on PPC as shift of curve outward</a:t>
            </a:r>
          </a:p>
          <a:p>
            <a:pPr lvl="1"/>
            <a:r>
              <a:rPr lang="en-US" dirty="0"/>
              <a:t>Increase in total output called economic growth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3400"/>
            <a:ext cx="2362200" cy="199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88805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Fals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d98f997d-0bd0-4a5c-b093-c16baa3335af"/>
  <p:tag name="TPFULLVERSION" val="4.3.2.1178"/>
  <p:tag name="INCLUDESESS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03-ECON">
  <a:themeElements>
    <a:clrScheme name="2003-ECON 8">
      <a:dk1>
        <a:srgbClr val="000000"/>
      </a:dk1>
      <a:lt1>
        <a:srgbClr val="FFFFFF"/>
      </a:lt1>
      <a:dk2>
        <a:srgbClr val="000099"/>
      </a:dk2>
      <a:lt2>
        <a:srgbClr val="808080"/>
      </a:lt2>
      <a:accent1>
        <a:srgbClr val="FFFF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FFAA"/>
      </a:accent5>
      <a:accent6>
        <a:srgbClr val="E70000"/>
      </a:accent6>
      <a:hlink>
        <a:srgbClr val="0033CC"/>
      </a:hlink>
      <a:folHlink>
        <a:srgbClr val="9900CC"/>
      </a:folHlink>
    </a:clrScheme>
    <a:fontScheme name="2003-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03-EC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3-EC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3-EC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3-EC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3-EC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3-EC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3-EC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3-ECON 8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FFFF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E70000"/>
        </a:accent6>
        <a:hlink>
          <a:srgbClr val="0033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866</TotalTime>
  <Words>510</Words>
  <Application>Microsoft Office PowerPoint</Application>
  <PresentationFormat>On-screen Show (4:3)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Bodoni MT Condensed</vt:lpstr>
      <vt:lpstr>Courier New</vt:lpstr>
      <vt:lpstr>Franklin Gothic Book</vt:lpstr>
      <vt:lpstr>Times New Roman</vt:lpstr>
      <vt:lpstr>Wingdings</vt:lpstr>
      <vt:lpstr>Wingdings 3</vt:lpstr>
      <vt:lpstr>Decatur</vt:lpstr>
      <vt:lpstr>2003-ECON</vt:lpstr>
      <vt:lpstr>www.mrwyka.weebly.com </vt:lpstr>
      <vt:lpstr>Production Possibilities</vt:lpstr>
      <vt:lpstr>A busy day</vt:lpstr>
      <vt:lpstr>Graphing the Possibilities</vt:lpstr>
      <vt:lpstr>Production Possibilities Curve</vt:lpstr>
      <vt:lpstr>Efficient or inefficient</vt:lpstr>
      <vt:lpstr>Underutilization</vt:lpstr>
      <vt:lpstr>Changes</vt:lpstr>
      <vt:lpstr>Changing Production Possibilities</vt:lpstr>
      <vt:lpstr>Shifts in PPC graph</vt:lpstr>
      <vt:lpstr>Economic Growth</vt:lpstr>
      <vt:lpstr>Ice Cream Anyone?</vt:lpstr>
      <vt:lpstr>Guns vs. Butter</vt:lpstr>
      <vt:lpstr>Guns and Butter</vt:lpstr>
      <vt:lpstr>History and Guns and Butter</vt:lpstr>
      <vt:lpstr>Reviewing Key Concepts</vt:lpstr>
      <vt:lpstr>Links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Possibilities</dc:title>
  <dc:creator>cit-sysop</dc:creator>
  <cp:lastModifiedBy>Wyka, Michael</cp:lastModifiedBy>
  <cp:revision>36</cp:revision>
  <dcterms:created xsi:type="dcterms:W3CDTF">2011-10-12T11:41:17Z</dcterms:created>
  <dcterms:modified xsi:type="dcterms:W3CDTF">2017-10-23T17:39:52Z</dcterms:modified>
</cp:coreProperties>
</file>