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70" r:id="rId9"/>
    <p:sldId id="256" r:id="rId10"/>
    <p:sldId id="267" r:id="rId11"/>
    <p:sldId id="264" r:id="rId12"/>
    <p:sldId id="257" r:id="rId13"/>
    <p:sldId id="258" r:id="rId14"/>
    <p:sldId id="269" r:id="rId15"/>
    <p:sldId id="268" r:id="rId16"/>
    <p:sldId id="260" r:id="rId17"/>
    <p:sldId id="261" r:id="rId18"/>
    <p:sldId id="271" r:id="rId19"/>
    <p:sldId id="262" r:id="rId20"/>
    <p:sldId id="263" r:id="rId21"/>
    <p:sldId id="265" r:id="rId22"/>
    <p:sldId id="266" r:id="rId23"/>
    <p:sldId id="25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5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3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9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3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9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8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19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59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5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5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21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7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7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493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7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45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52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5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57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5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6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6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1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85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31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8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3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7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5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5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5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5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8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83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8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26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984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8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89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014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57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3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08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2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7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19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42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137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3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00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6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946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9462" name="Group 6"/>
              <p:cNvGrpSpPr>
                <a:grpSpLocks/>
              </p:cNvGrpSpPr>
              <p:nvPr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19463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9464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9465" name="AutoShap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1946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E3FFFF"/>
                </a:solidFill>
              </a:rPr>
              <a:t>© SOUTH-WESTERN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8001000" cy="3048000"/>
          </a:xfrm>
        </p:spPr>
        <p:txBody>
          <a:bodyPr/>
          <a:lstStyle>
            <a:lvl1pPr marL="466725" indent="-466725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2438400"/>
          </a:xfrm>
        </p:spPr>
        <p:txBody>
          <a:bodyPr anchor="b"/>
          <a:lstStyle>
            <a:lvl1pPr>
              <a:tabLst>
                <a:tab pos="1827213" algn="l"/>
              </a:tabLst>
              <a:defRPr>
                <a:solidFill>
                  <a:srgbClr val="CC00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9BED4D-38E6-428F-AE7C-E0B302040A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66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4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9B66C-BDDE-4BB0-9232-0CBE145C2B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43764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61044-46FB-47F4-98AA-E44E5BD023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8845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9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B41310-55AB-43AA-9E16-A049F5391C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37744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C37921-1B15-4DAD-8EFD-3E583F8038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993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4576D-0DDB-44EE-954A-7AB17495A8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58117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884323-E944-4E46-99F5-E7FC8F7F65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14367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1278C-0D33-4EEC-B9E8-3575C0286F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463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9B5F6-6AC0-4D3A-8EE0-0911B6481A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8405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FB223-1FBA-400C-85BC-6A6F19449A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17038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71488"/>
            <a:ext cx="2000250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1488"/>
            <a:ext cx="5848350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CONTEMPORARY ECONOMICS: LESSON 1.2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C37B8-767E-47EE-92B3-36768ACBF8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51135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hapt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22860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D11E58-547C-40D6-AD43-95237FBF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8429625" y="6446838"/>
            <a:ext cx="4206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9933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67600" y="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9" name="AutoShape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382000" y="0"/>
            <a:ext cx="4572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utoUpdateAnimBg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C16D-F8A5-496A-ABB0-767E96864B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6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B015C-2AFC-441A-98D5-A71E13EC5A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51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362200"/>
            <a:ext cx="4343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343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30365-F3D5-47AE-A40A-CE983BEEEF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772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75D40-03B1-4010-9B65-E50988039A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3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4B0A-2057-4748-B16D-A29D90F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29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1634-C628-4DD5-BB7B-82266BC1EE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51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6539A-EB73-4F38-ACAA-7134511044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50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BA25C-C984-4139-A5C5-4572CC1DE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80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68359-006B-4BDC-8ED1-D32EC2C600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0825"/>
            <a:ext cx="2209800" cy="526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0825"/>
            <a:ext cx="6477000" cy="526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FC8C-CA30-4786-B02C-49007AABD4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3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FB82-2321-4AB3-8C3E-97405B38002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54EE-5CB3-4C50-A6E2-7C7C56839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49AF15-48D1-4660-865A-16FC756D82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D78400-3F23-442F-ACC5-A597760195FC}" type="datetimeFigureOut">
              <a:rPr lang="en-US" smtClean="0">
                <a:solidFill>
                  <a:srgbClr val="DFDCB7"/>
                </a:solidFill>
              </a:rPr>
              <a:pPr/>
              <a:t>10/17/2016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5" name="Rectangle 3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843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324" cy="4319"/>
              <a:chOff x="0" y="0"/>
              <a:chExt cx="324" cy="4319"/>
            </a:xfrm>
          </p:grpSpPr>
          <p:sp>
            <p:nvSpPr>
              <p:cNvPr id="18437" name="Rectangle 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24" cy="287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8438" name="Group 6"/>
              <p:cNvGrpSpPr>
                <a:grpSpLocks/>
              </p:cNvGrpSpPr>
              <p:nvPr userDrawn="1"/>
            </p:nvGrpSpPr>
            <p:grpSpPr bwMode="auto">
              <a:xfrm>
                <a:off x="0" y="1005"/>
                <a:ext cx="324" cy="862"/>
                <a:chOff x="0" y="1248"/>
                <a:chExt cx="324" cy="2592"/>
              </a:xfrm>
            </p:grpSpPr>
            <p:sp>
              <p:nvSpPr>
                <p:cNvPr id="18439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0" y="1248"/>
                  <a:ext cx="288" cy="25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CC006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accent2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1248"/>
                  <a:ext cx="84" cy="25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CC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8441" name="AutoShap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0" y="1824"/>
                  <a:ext cx="192" cy="1968"/>
                </a:xfrm>
                <a:prstGeom prst="lightningBol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8442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632"/>
                <a:ext cx="324" cy="2687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50000">
                    <a:schemeClr val="hlink"/>
                  </a:gs>
                  <a:gs pos="100000">
                    <a:schemeClr val="tx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14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97625"/>
            <a:ext cx="5867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CONTEMPORARY ECONOMICS: LESSON 1.2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976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E3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8B3CD-F380-48B0-974D-DD62F91027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708775" y="6397625"/>
            <a:ext cx="2435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E3FFFF"/>
                </a:solidFill>
              </a:rPr>
              <a:t>© SOUTH-WESTERN</a:t>
            </a:r>
          </a:p>
        </p:txBody>
      </p:sp>
    </p:spTree>
    <p:extLst>
      <p:ext uri="{BB962C8B-B14F-4D97-AF65-F5344CB8AC3E}">
        <p14:creationId xmlns:p14="http://schemas.microsoft.com/office/powerpoint/2010/main" val="9366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hapter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0825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2362200"/>
            <a:ext cx="883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0BD038-46E0-4B5C-8B3C-6C76EE4100E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8429625" y="6446838"/>
            <a:ext cx="4206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9831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67600" y="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5" name="AutoShape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382000" y="0"/>
            <a:ext cx="4572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457200" y="2233613"/>
            <a:ext cx="8370888" cy="0"/>
          </a:xfrm>
          <a:prstGeom prst="line">
            <a:avLst/>
          </a:prstGeom>
          <a:noFill/>
          <a:ln w="19050">
            <a:solidFill>
              <a:srgbClr val="B1B1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utoUpdateAnimBg="0"/>
    </p:bldLst>
  </p:timing>
  <p:txStyles>
    <p:titleStyle>
      <a:lvl1pPr marL="2286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+mj-lt"/>
          <a:ea typeface="+mj-ea"/>
          <a:cs typeface="+mj-cs"/>
        </a:defRPr>
      </a:lvl1pPr>
      <a:lvl2pPr marL="2286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2pPr>
      <a:lvl3pPr marL="2286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3pPr>
      <a:lvl4pPr marL="2286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4pPr>
      <a:lvl5pPr marL="2286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5pPr>
      <a:lvl6pPr marL="6858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6pPr>
      <a:lvl7pPr marL="11430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7pPr>
      <a:lvl8pPr marL="16002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8pPr>
      <a:lvl9pPr marL="2057400" algn="l" rtl="0" fontAlgn="base">
        <a:spcBef>
          <a:spcPct val="0"/>
        </a:spcBef>
        <a:spcAft>
          <a:spcPct val="0"/>
        </a:spcAft>
        <a:defRPr sz="3000" b="1">
          <a:solidFill>
            <a:srgbClr val="CB0000"/>
          </a:solidFill>
          <a:latin typeface="Arial" charset="0"/>
        </a:defRPr>
      </a:lvl9pPr>
    </p:titleStyle>
    <p:bodyStyle>
      <a:lvl1pPr marL="228600" algn="l" rtl="0" fontAlgn="base">
        <a:spcBef>
          <a:spcPct val="10000"/>
        </a:spcBef>
        <a:spcAft>
          <a:spcPct val="0"/>
        </a:spcAft>
        <a:defRPr sz="2400" b="1">
          <a:solidFill>
            <a:srgbClr val="333398"/>
          </a:solidFill>
          <a:latin typeface="+mn-lt"/>
          <a:ea typeface="+mn-ea"/>
          <a:cs typeface="+mn-cs"/>
        </a:defRPr>
      </a:lvl1pPr>
      <a:lvl2pPr marL="804863" indent="-347663" algn="l" rtl="0" fontAlgn="base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7763" indent="-228600" algn="l" rtl="0" fontAlgn="base">
        <a:spcBef>
          <a:spcPct val="1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6XL__2CDPU?list=PLA46DB4506062B62B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N5HPJYJzus?list=PLA46DB4506062B62B" TargetMode="Externa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ideoId=ukQ1ZVCp72o" TargetMode="Externa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hyperlink" Target="http://www.youtube.com/watch?v=uvnHPeQrk0E&amp;feature=relmfu" TargetMode="External"/><Relationship Id="rId4" Type="http://schemas.openxmlformats.org/officeDocument/2006/relationships/hyperlink" Target="http://www.youtube.com/watch?v=w8tUIq7Blsg&amp;feature=relmf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/>
              <a:t>Let’s Review from </a:t>
            </a:r>
            <a:r>
              <a:rPr lang="en-US" dirty="0" err="1"/>
              <a:t>Ch</a:t>
            </a:r>
            <a:r>
              <a:rPr lang="en-US" dirty="0"/>
              <a:t>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https://youtu.be/O6XL__2CDPU?list=PLA46DB4506062B62B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706562"/>
          </a:xfrm>
        </p:spPr>
        <p:txBody>
          <a:bodyPr/>
          <a:lstStyle/>
          <a:p>
            <a:r>
              <a:rPr lang="en-US" dirty="0"/>
              <a:t>Identify different groups of customers who might choose to purchase a Ford F150?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3843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017137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2B20"/>
                </a:solidFill>
              </a:rPr>
              <a:t>Answer on your own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2291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6877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https://youtu.be/mN5HPJYJzus?list=PLA46DB4506062B62B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CONTEMPORARY ECONOMICS: LESSON 1.2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38C9D-B7F0-4149-8971-2EAC2DF3B0C0}" type="slidenum">
              <a:rPr lang="en-US"/>
              <a:pPr/>
              <a:t>12</a:t>
            </a:fld>
            <a:endParaRPr lang="en-US" dirty="0"/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519113" y="0"/>
            <a:ext cx="7291387" cy="6400800"/>
            <a:chOff x="327" y="0"/>
            <a:chExt cx="4593" cy="4032"/>
          </a:xfrm>
        </p:grpSpPr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327" y="0"/>
              <a:ext cx="1584" cy="4032"/>
            </a:xfrm>
            <a:prstGeom prst="rect">
              <a:avLst/>
            </a:prstGeom>
            <a:gradFill rotWithShape="0">
              <a:gsLst>
                <a:gs pos="0">
                  <a:srgbClr val="FFF5C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4056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2628900"/>
            <a:ext cx="3352800" cy="1143000"/>
          </a:xfrm>
        </p:spPr>
        <p:txBody>
          <a:bodyPr/>
          <a:lstStyle/>
          <a:p>
            <a:pPr algn="ctr"/>
            <a:r>
              <a:rPr lang="en-US" sz="3600" dirty="0"/>
              <a:t>Circular-Flow </a:t>
            </a:r>
            <a:br>
              <a:rPr lang="en-US" sz="3600" dirty="0"/>
            </a:br>
            <a:r>
              <a:rPr lang="en-US" sz="3600" dirty="0"/>
              <a:t>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0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Adam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Economist in the 1700s</a:t>
            </a:r>
          </a:p>
          <a:p>
            <a:r>
              <a:rPr lang="en-US" dirty="0">
                <a:solidFill>
                  <a:srgbClr val="FF0000"/>
                </a:solidFill>
              </a:rPr>
              <a:t>He argued that </a:t>
            </a:r>
            <a:r>
              <a:rPr lang="en-US" u="sng" dirty="0">
                <a:solidFill>
                  <a:srgbClr val="FF0000"/>
                </a:solidFill>
              </a:rPr>
              <a:t>the invisible hand</a:t>
            </a:r>
            <a:r>
              <a:rPr lang="en-US" dirty="0">
                <a:solidFill>
                  <a:srgbClr val="FF0000"/>
                </a:solidFill>
              </a:rPr>
              <a:t> of market (competition) will promote the general welfare.</a:t>
            </a:r>
          </a:p>
          <a:p>
            <a:r>
              <a:rPr lang="en-US" dirty="0"/>
              <a:t>The idea is still popular today.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29000"/>
            <a:ext cx="36870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54" y="3581399"/>
            <a:ext cx="2558845" cy="28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8859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933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Economics and Normative Economics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  <a:p>
            <a:pPr lvl="1"/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Positive economics </a:t>
            </a:r>
            <a:r>
              <a:rPr lang="en-US" dirty="0"/>
              <a:t>describes and explains economic behavior as it is</a:t>
            </a:r>
          </a:p>
          <a:p>
            <a:pPr lvl="2"/>
            <a:r>
              <a:rPr lang="en-US" dirty="0"/>
              <a:t>uses verifiable </a:t>
            </a:r>
            <a:r>
              <a:rPr lang="en-US" sz="2300" b="1" u="sng" dirty="0">
                <a:solidFill>
                  <a:srgbClr val="FF0000"/>
                </a:solidFill>
              </a:rPr>
              <a:t>facts</a:t>
            </a:r>
            <a:r>
              <a:rPr lang="en-US" dirty="0"/>
              <a:t>; does not make judgments</a:t>
            </a:r>
          </a:p>
          <a:p>
            <a:pPr lvl="1"/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Normative economics </a:t>
            </a:r>
            <a:r>
              <a:rPr lang="en-US" dirty="0"/>
              <a:t>studies what economic behavior should be</a:t>
            </a:r>
          </a:p>
          <a:p>
            <a:pPr lvl="2"/>
            <a:r>
              <a:rPr lang="en-US" dirty="0"/>
              <a:t>makes </a:t>
            </a:r>
            <a:r>
              <a:rPr lang="en-US" sz="2300" b="1" dirty="0">
                <a:solidFill>
                  <a:srgbClr val="FF0000"/>
                </a:solidFill>
              </a:rPr>
              <a:t>value judgments </a:t>
            </a:r>
            <a:r>
              <a:rPr lang="en-US" dirty="0"/>
              <a:t>to recommend future 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2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Key Concepts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differences between the terms in each of these pairs:</a:t>
            </a:r>
          </a:p>
          <a:p>
            <a:pPr lvl="1"/>
            <a:r>
              <a:rPr lang="en-US" i="1" dirty="0"/>
              <a:t>statistics</a:t>
            </a:r>
            <a:r>
              <a:rPr lang="en-US" dirty="0"/>
              <a:t> and </a:t>
            </a:r>
            <a:r>
              <a:rPr lang="en-US" i="1" dirty="0"/>
              <a:t>economic model</a:t>
            </a:r>
          </a:p>
          <a:p>
            <a:pPr lvl="1"/>
            <a:r>
              <a:rPr lang="en-US" i="1" dirty="0"/>
              <a:t>macroeconomics</a:t>
            </a:r>
            <a:r>
              <a:rPr lang="en-US" dirty="0"/>
              <a:t> and </a:t>
            </a:r>
            <a:r>
              <a:rPr lang="en-US" i="1" dirty="0"/>
              <a:t>microeconomics</a:t>
            </a:r>
          </a:p>
          <a:p>
            <a:pPr lvl="1"/>
            <a:r>
              <a:rPr lang="en-US" i="1" dirty="0"/>
              <a:t>positive economics</a:t>
            </a:r>
            <a:r>
              <a:rPr lang="en-US" dirty="0"/>
              <a:t> and </a:t>
            </a:r>
            <a:r>
              <a:rPr lang="en-US" i="1" dirty="0"/>
              <a:t>normative economics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64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http://www.cleanvideosearch.com/media/action/yt/watch?videoId=ukQ1ZVCp72o</a:t>
            </a:r>
            <a:r>
              <a:rPr lang="en-US" dirty="0"/>
              <a:t> – Micro vs. Macro (Models series – 2:10)</a:t>
            </a:r>
          </a:p>
          <a:p>
            <a:r>
              <a:rPr lang="en-US" dirty="0">
                <a:hlinkClick r:id="rId4"/>
              </a:rPr>
              <a:t>http://www.youtube.com/watch?v=w8tUIq7Blsg&amp;feature=relmfu</a:t>
            </a:r>
            <a:r>
              <a:rPr lang="en-US" dirty="0"/>
              <a:t> – video (1:00)</a:t>
            </a:r>
          </a:p>
          <a:p>
            <a:r>
              <a:rPr lang="en-US" dirty="0">
                <a:hlinkClick r:id="rId5"/>
              </a:rPr>
              <a:t>http://www.youtube.com/watch?v=uvnHPeQrk0E&amp;feature=relmfu</a:t>
            </a:r>
            <a:r>
              <a:rPr lang="en-US" dirty="0"/>
              <a:t> – graph review (4:30)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88" y="4191000"/>
            <a:ext cx="4224216" cy="233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97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Macro vs. Micro</a:t>
            </a:r>
            <a:br>
              <a:rPr lang="en-US" dirty="0"/>
            </a:br>
            <a:r>
              <a:rPr lang="en-US" dirty="0"/>
              <a:t>and Economist’s Toolbox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1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use data in everyday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657600" cy="3916680"/>
          </a:xfrm>
        </p:spPr>
        <p:txBody>
          <a:bodyPr/>
          <a:lstStyle/>
          <a:p>
            <a:r>
              <a:rPr lang="en-US" dirty="0"/>
              <a:t>Books</a:t>
            </a:r>
          </a:p>
          <a:p>
            <a:r>
              <a:rPr lang="en-US" dirty="0"/>
              <a:t>Work</a:t>
            </a:r>
          </a:p>
          <a:p>
            <a:r>
              <a:rPr lang="en-US" dirty="0"/>
              <a:t>Web sites</a:t>
            </a:r>
          </a:p>
          <a:p>
            <a:r>
              <a:rPr lang="en-US" dirty="0"/>
              <a:t>Newspaper</a:t>
            </a:r>
          </a:p>
          <a:p>
            <a:r>
              <a:rPr lang="en-US" dirty="0"/>
              <a:t>FCAT/College Test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ability to interpret data is an essential skill in the increasingly technological world.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2057400" cy="17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19621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5267089"/>
            <a:ext cx="19526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933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8" y="4143731"/>
            <a:ext cx="2114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96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Economic Models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Economic models focus on a limited number of variables</a:t>
            </a:r>
          </a:p>
          <a:p>
            <a:pPr lvl="2"/>
            <a:r>
              <a:rPr lang="en-US" dirty="0"/>
              <a:t>based on assumptions and use simplification</a:t>
            </a:r>
          </a:p>
          <a:p>
            <a:pPr lvl="2"/>
            <a:r>
              <a:rPr lang="en-US" dirty="0"/>
              <a:t>expressed in words, graphs, equations</a:t>
            </a:r>
          </a:p>
          <a:p>
            <a:r>
              <a:rPr lang="en-US" dirty="0"/>
              <a:t>Using Charts and Tables   </a:t>
            </a:r>
          </a:p>
          <a:p>
            <a:pPr lvl="1"/>
            <a:r>
              <a:rPr lang="en-US" dirty="0"/>
              <a:t>Economists look for statistical relationships, trends, connections </a:t>
            </a:r>
          </a:p>
          <a:p>
            <a:pPr lvl="1"/>
            <a:r>
              <a:rPr lang="en-US" dirty="0"/>
              <a:t>Charts and tables display data in rows and columns</a:t>
            </a:r>
          </a:p>
          <a:p>
            <a:pPr lvl="2"/>
            <a:r>
              <a:rPr lang="en-US" dirty="0"/>
              <a:t>can reveal patterns by showing numbers in relation to other numbers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4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Micro</a:t>
            </a:r>
            <a:r>
              <a:rPr lang="en-US" dirty="0"/>
              <a:t>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Study of Economic Behavior in a section of the economy (part of an economy) such as individuals, families and businesses.</a:t>
            </a:r>
          </a:p>
          <a:p>
            <a:r>
              <a:rPr lang="en-US" dirty="0"/>
              <a:t>Also know as Market Economics</a:t>
            </a:r>
          </a:p>
          <a:p>
            <a:r>
              <a:rPr lang="en-US" dirty="0"/>
              <a:t>Examples:  house sales, service products, unskilled labor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4" y="3733800"/>
            <a:ext cx="2343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3200400" cy="19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3067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Macro</a:t>
            </a:r>
            <a:r>
              <a:rPr lang="en-US" dirty="0"/>
              <a:t>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Study of the Economic behavior as a whole</a:t>
            </a:r>
            <a:r>
              <a:rPr lang="en-US" sz="2800" dirty="0"/>
              <a:t>.</a:t>
            </a:r>
          </a:p>
          <a:p>
            <a:r>
              <a:rPr lang="en-US" dirty="0"/>
              <a:t>Also known as National Economics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667000" cy="34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819400"/>
            <a:ext cx="4658515" cy="34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52116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would be concerned with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r>
              <a:rPr lang="en-US" dirty="0"/>
              <a:t>Answer either a Macroeconomist or a Microeconomist</a:t>
            </a:r>
          </a:p>
          <a:p>
            <a:endParaRPr lang="en-US" dirty="0"/>
          </a:p>
          <a:p>
            <a:r>
              <a:rPr lang="en-US" dirty="0"/>
              <a:t>A large corporation going bankrupt</a:t>
            </a:r>
          </a:p>
          <a:p>
            <a:r>
              <a:rPr lang="en-US" dirty="0"/>
              <a:t>Unemployment statistics of the US</a:t>
            </a:r>
          </a:p>
          <a:p>
            <a:r>
              <a:rPr lang="en-US" dirty="0"/>
              <a:t>A rise in inflation rates</a:t>
            </a:r>
          </a:p>
          <a:p>
            <a:r>
              <a:rPr lang="en-US" dirty="0"/>
              <a:t>The success of fast-food restaurants in Citrus County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762000"/>
            <a:ext cx="15737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4867274"/>
            <a:ext cx="2057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1181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9162"/>
            <a:ext cx="1847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91075"/>
            <a:ext cx="16954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7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would concerned with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r>
              <a:rPr lang="en-US" dirty="0"/>
              <a:t>Answer either a Macroeconomist or a Microeconomist</a:t>
            </a:r>
          </a:p>
          <a:p>
            <a:endParaRPr lang="en-US" dirty="0"/>
          </a:p>
          <a:p>
            <a:r>
              <a:rPr lang="en-US" dirty="0"/>
              <a:t>A large corporation going bankrupt - </a:t>
            </a:r>
            <a:r>
              <a:rPr lang="en-US" dirty="0">
                <a:solidFill>
                  <a:srgbClr val="FF0000"/>
                </a:solidFill>
              </a:rPr>
              <a:t>Micro</a:t>
            </a:r>
            <a:endParaRPr lang="en-US" dirty="0"/>
          </a:p>
          <a:p>
            <a:r>
              <a:rPr lang="en-US" dirty="0"/>
              <a:t>Unemployment statistics of the US - </a:t>
            </a:r>
            <a:r>
              <a:rPr lang="en-US" dirty="0">
                <a:solidFill>
                  <a:srgbClr val="FF0000"/>
                </a:solidFill>
              </a:rPr>
              <a:t>Macro</a:t>
            </a:r>
            <a:endParaRPr lang="en-US" dirty="0"/>
          </a:p>
          <a:p>
            <a:r>
              <a:rPr lang="en-US" dirty="0"/>
              <a:t>A rise in inflation rates - </a:t>
            </a:r>
            <a:r>
              <a:rPr lang="en-US" dirty="0">
                <a:solidFill>
                  <a:srgbClr val="FF0000"/>
                </a:solidFill>
              </a:rPr>
              <a:t>Macro</a:t>
            </a:r>
            <a:endParaRPr lang="en-US" dirty="0"/>
          </a:p>
          <a:p>
            <a:r>
              <a:rPr lang="en-US" dirty="0"/>
              <a:t>The success of fast-food restaurants in Citrus County - </a:t>
            </a:r>
            <a:r>
              <a:rPr lang="en-US" dirty="0">
                <a:solidFill>
                  <a:srgbClr val="FF0000"/>
                </a:solidFill>
              </a:rPr>
              <a:t>Micro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762000"/>
            <a:ext cx="15737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4867274"/>
            <a:ext cx="2057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1181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9162"/>
            <a:ext cx="1847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91075"/>
            <a:ext cx="16954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28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means by which buyers and sellers carry out exchanges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Who is involved:  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-Households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-Businesses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-Governments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-Foreign countries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9" y="2819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4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Fals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fd30149e-4efb-4216-9261-2507df034709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2003-ECON">
  <a:themeElements>
    <a:clrScheme name="2003-ECON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FF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E70000"/>
      </a:accent6>
      <a:hlink>
        <a:srgbClr val="0033CC"/>
      </a:hlink>
      <a:folHlink>
        <a:srgbClr val="9900CC"/>
      </a:folHlink>
    </a:clrScheme>
    <a:fontScheme name="2003-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3-EC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-EC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EC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FF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0000"/>
        </a:accent6>
        <a:hlink>
          <a:srgbClr val="0033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lide Master">
  <a:themeElements>
    <a:clrScheme name="1_Slide Master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A6E19"/>
      </a:hlink>
      <a:folHlink>
        <a:srgbClr val="CA6E19"/>
      </a:folHlink>
    </a:clrScheme>
    <a:fontScheme name="1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A6E1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A6E19"/>
        </a:hlink>
        <a:folHlink>
          <a:srgbClr val="CA6E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422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 3</vt:lpstr>
      <vt:lpstr>Office Theme</vt:lpstr>
      <vt:lpstr>Adjacency</vt:lpstr>
      <vt:lpstr>1_Adjacency</vt:lpstr>
      <vt:lpstr>2_Adjacency</vt:lpstr>
      <vt:lpstr>3_Adjacency</vt:lpstr>
      <vt:lpstr>4_Adjacency</vt:lpstr>
      <vt:lpstr>1_2003-ECON</vt:lpstr>
      <vt:lpstr>1_Slide Master</vt:lpstr>
      <vt:lpstr>Let’s Review from Ch 1.3</vt:lpstr>
      <vt:lpstr>Macro vs. Micro and Economist’s Toolbox </vt:lpstr>
      <vt:lpstr>How do you use data in everyday life?</vt:lpstr>
      <vt:lpstr>Working with Data</vt:lpstr>
      <vt:lpstr>Microeconomics</vt:lpstr>
      <vt:lpstr>Macroeconomics</vt:lpstr>
      <vt:lpstr>Who would be concerned with the following:</vt:lpstr>
      <vt:lpstr>Who would concerned with the following:</vt:lpstr>
      <vt:lpstr>Market</vt:lpstr>
      <vt:lpstr>Identify different groups of customers who might choose to purchase a Ford F150?</vt:lpstr>
      <vt:lpstr>https://youtu.be/mN5HPJYJzus?list=PLA46DB4506062B62B </vt:lpstr>
      <vt:lpstr>Circular-Flow  Model</vt:lpstr>
      <vt:lpstr>Adam Smith</vt:lpstr>
      <vt:lpstr>Positive Economics and Normative Economics</vt:lpstr>
      <vt:lpstr>Reviewing Key Concepts</vt:lpstr>
      <vt:lpstr>Links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vs. Micro</dc:title>
  <dc:creator>cit-sysop</dc:creator>
  <cp:lastModifiedBy>Wyka, Michael</cp:lastModifiedBy>
  <cp:revision>22</cp:revision>
  <dcterms:created xsi:type="dcterms:W3CDTF">2012-10-12T12:52:10Z</dcterms:created>
  <dcterms:modified xsi:type="dcterms:W3CDTF">2016-10-17T21:21:11Z</dcterms:modified>
</cp:coreProperties>
</file>