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6" r:id="rId19"/>
    <p:sldId id="278" r:id="rId20"/>
    <p:sldId id="279" r:id="rId21"/>
    <p:sldId id="280" r:id="rId22"/>
    <p:sldId id="281" r:id="rId23"/>
    <p:sldId id="282" r:id="rId24"/>
    <p:sldId id="283" r:id="rId25"/>
    <p:sldId id="288" r:id="rId26"/>
    <p:sldId id="284" r:id="rId27"/>
    <p:sldId id="285" r:id="rId28"/>
    <p:sldId id="286" r:id="rId29"/>
    <p:sldId id="289" r:id="rId30"/>
    <p:sldId id="290"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4" r:id="rId45"/>
    <p:sldId id="306" r:id="rId46"/>
    <p:sldId id="307" r:id="rId47"/>
    <p:sldId id="308" r:id="rId48"/>
    <p:sldId id="309"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DE07D2-B1D0-4207-ABF4-C0108E62680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262272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E07D2-B1D0-4207-ABF4-C0108E62680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115627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E07D2-B1D0-4207-ABF4-C0108E62680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420862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E07D2-B1D0-4207-ABF4-C0108E62680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68020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DE07D2-B1D0-4207-ABF4-C0108E626806}" type="datetimeFigureOut">
              <a:rPr lang="en-US" smtClean="0"/>
              <a:t>10/13/2017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293837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DE07D2-B1D0-4207-ABF4-C0108E62680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414087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DE07D2-B1D0-4207-ABF4-C0108E626806}" type="datetimeFigureOut">
              <a:rPr lang="en-US" smtClean="0"/>
              <a:t>10/13/2017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234594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DE07D2-B1D0-4207-ABF4-C0108E626806}" type="datetimeFigureOut">
              <a:rPr lang="en-US" smtClean="0"/>
              <a:t>10/13/2017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25639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E07D2-B1D0-4207-ABF4-C0108E626806}" type="datetimeFigureOut">
              <a:rPr lang="en-US" smtClean="0"/>
              <a:t>10/13/2017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304069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E07D2-B1D0-4207-ABF4-C0108E62680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328528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E07D2-B1D0-4207-ABF4-C0108E626806}" type="datetimeFigureOut">
              <a:rPr lang="en-US" smtClean="0"/>
              <a:t>10/13/2017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4A6B0-D13E-4A08-8757-170E9E97CB27}" type="slidenum">
              <a:rPr lang="en-US" smtClean="0"/>
              <a:t>‹#›</a:t>
            </a:fld>
            <a:endParaRPr lang="en-US"/>
          </a:p>
        </p:txBody>
      </p:sp>
    </p:spTree>
    <p:extLst>
      <p:ext uri="{BB962C8B-B14F-4D97-AF65-F5344CB8AC3E}">
        <p14:creationId xmlns:p14="http://schemas.microsoft.com/office/powerpoint/2010/main" val="26129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E07D2-B1D0-4207-ABF4-C0108E626806}" type="datetimeFigureOut">
              <a:rPr lang="en-US" smtClean="0"/>
              <a:t>10/13/2017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4A6B0-D13E-4A08-8757-170E9E97CB27}" type="slidenum">
              <a:rPr lang="en-US" smtClean="0"/>
              <a:t>‹#›</a:t>
            </a:fld>
            <a:endParaRPr lang="en-US"/>
          </a:p>
        </p:txBody>
      </p:sp>
    </p:spTree>
    <p:extLst>
      <p:ext uri="{BB962C8B-B14F-4D97-AF65-F5344CB8AC3E}">
        <p14:creationId xmlns:p14="http://schemas.microsoft.com/office/powerpoint/2010/main" val="245936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85800"/>
            <a:ext cx="6934200" cy="1470025"/>
          </a:xfrm>
        </p:spPr>
        <p:txBody>
          <a:bodyPr>
            <a:noAutofit/>
          </a:bodyPr>
          <a:lstStyle/>
          <a:p>
            <a:r>
              <a:rPr lang="en-US" sz="5000" dirty="0"/>
              <a:t>World History </a:t>
            </a:r>
            <a:br>
              <a:rPr lang="en-US" sz="5000" dirty="0"/>
            </a:br>
            <a:r>
              <a:rPr lang="en-US" sz="5000" dirty="0"/>
              <a:t>Nine Week Review</a:t>
            </a:r>
          </a:p>
        </p:txBody>
      </p:sp>
      <p:sp>
        <p:nvSpPr>
          <p:cNvPr id="3" name="Subtitle 2"/>
          <p:cNvSpPr>
            <a:spLocks noGrp="1"/>
          </p:cNvSpPr>
          <p:nvPr>
            <p:ph type="subTitle" idx="1"/>
          </p:nvPr>
        </p:nvSpPr>
        <p:spPr>
          <a:xfrm>
            <a:off x="1981200" y="3886200"/>
            <a:ext cx="5791200" cy="1752600"/>
          </a:xfrm>
        </p:spPr>
        <p:txBody>
          <a:bodyPr>
            <a:noAutofit/>
          </a:bodyPr>
          <a:lstStyle/>
          <a:p>
            <a:r>
              <a:rPr lang="en-US" sz="3600" b="1" dirty="0">
                <a:solidFill>
                  <a:srgbClr val="FF0000"/>
                </a:solidFill>
              </a:rPr>
              <a:t>Mr. Bolin</a:t>
            </a:r>
          </a:p>
          <a:p>
            <a:r>
              <a:rPr lang="en-US" sz="3600" b="1" dirty="0">
                <a:solidFill>
                  <a:srgbClr val="FF0000"/>
                </a:solidFill>
              </a:rPr>
              <a:t>Mr. Gossert</a:t>
            </a:r>
          </a:p>
          <a:p>
            <a:r>
              <a:rPr lang="en-US" sz="3600" b="1" dirty="0">
                <a:solidFill>
                  <a:srgbClr val="FF0000"/>
                </a:solidFill>
              </a:rPr>
              <a:t>Mr. Wyka</a:t>
            </a:r>
          </a:p>
        </p:txBody>
      </p:sp>
      <p:pic>
        <p:nvPicPr>
          <p:cNvPr id="1026" name="Picture 2" descr="http://cchatham.pbworks.com/f/1344135615/AD-BC%20R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64419">
            <a:off x="155575" y="533400"/>
            <a:ext cx="1905000" cy="1419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547211">
            <a:off x="1252651" y="3543999"/>
            <a:ext cx="3394171" cy="892552"/>
          </a:xfrm>
          <a:prstGeom prst="rect">
            <a:avLst/>
          </a:prstGeom>
          <a:noFill/>
        </p:spPr>
        <p:txBody>
          <a:bodyPr wrap="square" rtlCol="0">
            <a:spAutoFit/>
          </a:bodyPr>
          <a:lstStyle/>
          <a:p>
            <a:pPr algn="ctr"/>
            <a:r>
              <a:rPr lang="en-US" sz="2600" dirty="0"/>
              <a:t>Presented by the combined talents of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70814">
            <a:off x="6651074" y="3137519"/>
            <a:ext cx="1715686" cy="912433"/>
          </a:xfrm>
          <a:prstGeom prst="rect">
            <a:avLst/>
          </a:prstGeom>
        </p:spPr>
      </p:pic>
    </p:spTree>
    <p:extLst>
      <p:ext uri="{BB962C8B-B14F-4D97-AF65-F5344CB8AC3E}">
        <p14:creationId xmlns:p14="http://schemas.microsoft.com/office/powerpoint/2010/main" val="32278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pPr lvl="0"/>
            <a:r>
              <a:rPr lang="en-US" sz="3800" dirty="0"/>
              <a:t>8.  Gunpowder was a major reason why Muslim conquerors like Mehmet could conquer cities in the Byzantine Empire. </a:t>
            </a:r>
          </a:p>
        </p:txBody>
      </p:sp>
      <p:pic>
        <p:nvPicPr>
          <p:cNvPr id="4098" name="Picture 2" descr="http://muslimheritage.com/sites/default/files/artillery_trade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028169" cy="3971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_hy6R9asHd3M/TMnR7xn-uZI/AAAAAAAAF1w/I_vHouvfPnc/s1600/albanian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49" y="2478882"/>
            <a:ext cx="4984750" cy="373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8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Autofit/>
          </a:bodyPr>
          <a:lstStyle/>
          <a:p>
            <a:pPr lvl="0" algn="l"/>
            <a:r>
              <a:rPr lang="en-US" sz="3600" dirty="0"/>
              <a:t>9.  After the Western part of the Roman Empire fell, it was the Catholic Church and especially the Pope who kept stability and political law and order in Europe. </a:t>
            </a:r>
            <a:br>
              <a:rPr lang="en-US" sz="3600" dirty="0"/>
            </a:br>
            <a:endParaRPr lang="en-US" sz="3600" dirty="0"/>
          </a:p>
        </p:txBody>
      </p:sp>
      <p:pic>
        <p:nvPicPr>
          <p:cNvPr id="5122" name="Picture 2" descr="http://learnaboutancientrome.weebly.com/uploads/2/8/0/6/28061647/785696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31772"/>
            <a:ext cx="7137551" cy="4086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0" y="3200400"/>
            <a:ext cx="1143000" cy="430887"/>
          </a:xfrm>
          <a:prstGeom prst="rect">
            <a:avLst/>
          </a:prstGeom>
          <a:noFill/>
        </p:spPr>
        <p:txBody>
          <a:bodyPr wrap="square" rtlCol="0">
            <a:spAutoFit/>
          </a:bodyPr>
          <a:lstStyle/>
          <a:p>
            <a:r>
              <a:rPr lang="en-US" sz="2200" dirty="0"/>
              <a:t>A.D. 476</a:t>
            </a:r>
          </a:p>
        </p:txBody>
      </p:sp>
    </p:spTree>
    <p:extLst>
      <p:ext uri="{BB962C8B-B14F-4D97-AF65-F5344CB8AC3E}">
        <p14:creationId xmlns:p14="http://schemas.microsoft.com/office/powerpoint/2010/main" val="221684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pPr lvl="0" algn="l"/>
            <a:r>
              <a:rPr lang="en-US" sz="3800" dirty="0"/>
              <a:t>10.  A serf was a farm worker who had to turn over a large part of his crops to a local noble (lord, baron, prince, etc…).</a:t>
            </a:r>
            <a:br>
              <a:rPr lang="en-US" sz="3800" dirty="0"/>
            </a:br>
            <a:endParaRPr lang="en-US" sz="3800" dirty="0"/>
          </a:p>
        </p:txBody>
      </p:sp>
      <p:pic>
        <p:nvPicPr>
          <p:cNvPr id="6148" name="Picture 4" descr="http://cookit.e2bn.org/library/1244962505/reeve_and_serfs.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333" y="3035120"/>
            <a:ext cx="4838193" cy="278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1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lvl="0" algn="l"/>
            <a:r>
              <a:rPr lang="en-US" dirty="0"/>
              <a:t>11.  Monks in monasteries preserved works of literature, science and art from previous ages. </a:t>
            </a:r>
          </a:p>
        </p:txBody>
      </p:sp>
      <p:pic>
        <p:nvPicPr>
          <p:cNvPr id="7170" name="Picture 2" descr="https://medievalfragments.files.wordpress.com/2013/11/scriptor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763000" cy="386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lvl="0" algn="l"/>
            <a:r>
              <a:rPr lang="en-US" dirty="0"/>
              <a:t>12.  The Black Death/Bubonic Plague killed millions and cause social, political and economic changes. </a:t>
            </a:r>
            <a:br>
              <a:rPr lang="en-US" dirty="0"/>
            </a:br>
            <a:endParaRPr lang="en-US" dirty="0"/>
          </a:p>
        </p:txBody>
      </p:sp>
      <p:pic>
        <p:nvPicPr>
          <p:cNvPr id="8194" name="Picture 2" descr="https://smalyon.files.wordpress.com/2012/02/blackdeathplag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59598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lvl="0"/>
            <a:r>
              <a:rPr lang="en-US" dirty="0"/>
              <a:t>13. The age of knights ended as guns and cannons came into use. </a:t>
            </a:r>
          </a:p>
        </p:txBody>
      </p:sp>
      <p:pic>
        <p:nvPicPr>
          <p:cNvPr id="1026" name="Picture 2" descr="http://tse2.mm.bing.net/th?id=OIP.M2329c107b07591cade14101e3a34856e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0" y="2133599"/>
            <a:ext cx="3410800" cy="4693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kepticlawyer.com.au/files/2012/11/Battle_of_Hastings_Norman_Knights_Ch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0"/>
            <a:ext cx="470987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eu-west-1.amazonaws.com/lookandlearn-preview/A/A003/A0034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236" y="1527110"/>
            <a:ext cx="4953000" cy="517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pPr lvl="0"/>
            <a:r>
              <a:rPr lang="en-US" dirty="0"/>
              <a:t>14. The Great Schism, when there were two Popes weakened the church’s power and authority. </a:t>
            </a:r>
            <a:br>
              <a:rPr lang="en-US" dirty="0"/>
            </a:br>
            <a:endParaRPr lang="en-US" dirty="0"/>
          </a:p>
        </p:txBody>
      </p:sp>
      <p:pic>
        <p:nvPicPr>
          <p:cNvPr id="2050" name="Picture 2" descr="http://s3.timetoast.com/public/uploads/photos/3258673/western-schism.jpg?1355100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0" y="2435026"/>
            <a:ext cx="3273425" cy="3161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culty.cua.edu/pennington/churchhistory220/lectureten/schism13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751" y="2550418"/>
            <a:ext cx="5867004" cy="429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6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Autofit/>
          </a:bodyPr>
          <a:lstStyle/>
          <a:p>
            <a:pPr lvl="0" algn="l"/>
            <a:r>
              <a:rPr lang="en-US" sz="3600" dirty="0"/>
              <a:t>15. In the later Middle Ages, Agriculture improved, diets improved the population of Europe increased and new products were developed for the larger population of Europe. </a:t>
            </a:r>
            <a:br>
              <a:rPr lang="en-US" sz="3600" dirty="0"/>
            </a:br>
            <a:endParaRPr lang="en-US" sz="3600" dirty="0"/>
          </a:p>
        </p:txBody>
      </p:sp>
      <p:sp>
        <p:nvSpPr>
          <p:cNvPr id="3" name="Content Placeholder 2"/>
          <p:cNvSpPr>
            <a:spLocks noGrp="1"/>
          </p:cNvSpPr>
          <p:nvPr>
            <p:ph idx="1"/>
          </p:nvPr>
        </p:nvSpPr>
        <p:spPr>
          <a:xfrm>
            <a:off x="381000" y="3810000"/>
            <a:ext cx="8305800" cy="2316163"/>
          </a:xfrm>
        </p:spPr>
        <p:txBody>
          <a:bodyPr/>
          <a:lstStyle/>
          <a:p>
            <a:pPr marL="0" indent="0" algn="ctr">
              <a:buNone/>
            </a:pPr>
            <a:r>
              <a:rPr lang="en-US" dirty="0"/>
              <a:t>Wyka-Ism # 3</a:t>
            </a:r>
          </a:p>
          <a:p>
            <a:pPr marL="0" indent="0" algn="ctr">
              <a:buNone/>
            </a:pPr>
            <a:r>
              <a:rPr lang="en-US" dirty="0"/>
              <a:t>More Food ALWAYS = More Babies!</a:t>
            </a:r>
          </a:p>
        </p:txBody>
      </p:sp>
    </p:spTree>
    <p:extLst>
      <p:ext uri="{BB962C8B-B14F-4D97-AF65-F5344CB8AC3E}">
        <p14:creationId xmlns:p14="http://schemas.microsoft.com/office/powerpoint/2010/main" val="37944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16. Knights - Warriors and religious defenders of the church. </a:t>
            </a:r>
          </a:p>
        </p:txBody>
      </p:sp>
      <p:pic>
        <p:nvPicPr>
          <p:cNvPr id="4098" name="Picture 2" descr="http://sfgbritlit2007.pbworks.com/f/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460836" cy="48714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tudenthandouts.com/01-Web-Pages/2013-07/vassal-paying-ho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48496"/>
            <a:ext cx="7617854" cy="482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lvl="0" algn="l"/>
            <a:r>
              <a:rPr lang="en-US" dirty="0"/>
              <a:t>17. Samurai – Elite Japanese warriors who served the daimyo and Shogun.</a:t>
            </a:r>
          </a:p>
        </p:txBody>
      </p:sp>
      <p:pic>
        <p:nvPicPr>
          <p:cNvPr id="6146" name="Picture 2" descr="http://www.handmademen.com/wp-content/uploads/2012/08/samur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1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pPr marL="0" lvl="0" indent="0">
              <a:buNone/>
            </a:pPr>
            <a:r>
              <a:rPr lang="en-US" dirty="0"/>
              <a:t>1.  When the Roman Empire divided in to Eastern and Western sections. The Eastern part of the empire was known as the Byzantine Empire. It was located in modern day Turkey. Its capital was Constantinople named after the Roman Emperor Constantine. </a:t>
            </a:r>
          </a:p>
          <a:p>
            <a:endParaRPr lang="en-US" dirty="0"/>
          </a:p>
        </p:txBody>
      </p:sp>
      <p:pic>
        <p:nvPicPr>
          <p:cNvPr id="2050" name="Picture 2" descr="http://www.mapshop.com/classroom/HISTORY/World-History/w30_Byzantine_Empi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6406"/>
            <a:ext cx="8306054" cy="473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lvl="0"/>
            <a:r>
              <a:rPr lang="en-US" dirty="0"/>
              <a:t>18. The Japanese learned the value of a written language from the Chinese.</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mmtaylor.net/Literacy_Book/DOCS/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07524"/>
            <a:ext cx="7010400" cy="414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8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19. Islam, Christianity, and Judaism, all believe in one God.</a:t>
            </a:r>
          </a:p>
        </p:txBody>
      </p:sp>
      <p:pic>
        <p:nvPicPr>
          <p:cNvPr id="8194" name="Picture 2" descr="http://www.timeshighereducation.co.uk/Pictures/web/v/s/a/three-religious-symbol_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28" y="1944172"/>
            <a:ext cx="4286250"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875972"/>
            <a:ext cx="5717340" cy="1261884"/>
          </a:xfrm>
          <a:prstGeom prst="rect">
            <a:avLst/>
          </a:prstGeom>
          <a:noFill/>
        </p:spPr>
        <p:txBody>
          <a:bodyPr wrap="square" lIns="91440" tIns="45720" rIns="91440" bIns="45720">
            <a:spAutoFit/>
          </a:bodyPr>
          <a:lstStyle/>
          <a:p>
            <a:pPr algn="ctr"/>
            <a:r>
              <a:rPr lang="en-US" sz="7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Monotheism</a:t>
            </a:r>
          </a:p>
        </p:txBody>
      </p:sp>
    </p:spTree>
    <p:extLst>
      <p:ext uri="{BB962C8B-B14F-4D97-AF65-F5344CB8AC3E}">
        <p14:creationId xmlns:p14="http://schemas.microsoft.com/office/powerpoint/2010/main" val="286870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lvl="0" algn="l"/>
            <a:r>
              <a:rPr lang="en-US" dirty="0"/>
              <a:t>20. Many Africans began to speak Arabic following Muslim invasions of Africa.</a:t>
            </a:r>
            <a:br>
              <a:rPr lang="en-US" dirty="0"/>
            </a:br>
            <a:endParaRPr lang="en-US" dirty="0"/>
          </a:p>
        </p:txBody>
      </p:sp>
      <p:pic>
        <p:nvPicPr>
          <p:cNvPr id="9218" name="Picture 2" descr="http://www.darulkautsar.net/content_images/1/07_KeindahanIslam/africa_muslim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801169" cy="43815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thumb/2/24/Arab_World_Green.png/320px-Arab_World_G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4105467"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181600"/>
            <a:ext cx="3953067" cy="369332"/>
          </a:xfrm>
          <a:prstGeom prst="rect">
            <a:avLst/>
          </a:prstGeom>
          <a:noFill/>
        </p:spPr>
        <p:txBody>
          <a:bodyPr wrap="square" rtlCol="0">
            <a:spAutoFit/>
          </a:bodyPr>
          <a:lstStyle/>
          <a:p>
            <a:pPr algn="ctr"/>
            <a:r>
              <a:rPr lang="en-US" dirty="0"/>
              <a:t>Arabic Spoken Here</a:t>
            </a:r>
          </a:p>
        </p:txBody>
      </p:sp>
    </p:spTree>
    <p:extLst>
      <p:ext uri="{BB962C8B-B14F-4D97-AF65-F5344CB8AC3E}">
        <p14:creationId xmlns:p14="http://schemas.microsoft.com/office/powerpoint/2010/main" val="92141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lvl="0" algn="l"/>
            <a:r>
              <a:rPr lang="en-US" dirty="0"/>
              <a:t>21. To encourage conquered people to convert to Islam, often , Muslim conquerors gave economic and political rewards to convert to Islam.</a:t>
            </a:r>
            <a:br>
              <a:rPr lang="en-US" dirty="0"/>
            </a:br>
            <a:endParaRPr lang="en-US" dirty="0"/>
          </a:p>
        </p:txBody>
      </p:sp>
      <p:sp>
        <p:nvSpPr>
          <p:cNvPr id="4" name="TextBox 3"/>
          <p:cNvSpPr txBox="1"/>
          <p:nvPr/>
        </p:nvSpPr>
        <p:spPr>
          <a:xfrm rot="1468598">
            <a:off x="2808051" y="4055563"/>
            <a:ext cx="3161375" cy="630942"/>
          </a:xfrm>
          <a:prstGeom prst="rect">
            <a:avLst/>
          </a:prstGeom>
          <a:noFill/>
        </p:spPr>
        <p:txBody>
          <a:bodyPr wrap="square" rtlCol="0">
            <a:spAutoFit/>
          </a:bodyPr>
          <a:lstStyle/>
          <a:p>
            <a:r>
              <a:rPr lang="en-US" sz="3500" dirty="0" err="1"/>
              <a:t>Dhimmitude</a:t>
            </a:r>
            <a:endParaRPr lang="en-US" sz="3500" dirty="0"/>
          </a:p>
        </p:txBody>
      </p:sp>
    </p:spTree>
    <p:extLst>
      <p:ext uri="{BB962C8B-B14F-4D97-AF65-F5344CB8AC3E}">
        <p14:creationId xmlns:p14="http://schemas.microsoft.com/office/powerpoint/2010/main" val="343286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fontScale="90000"/>
          </a:bodyPr>
          <a:lstStyle/>
          <a:p>
            <a:pPr lvl="0"/>
            <a:r>
              <a:rPr lang="en-US" dirty="0"/>
              <a:t>22.  Akbar, a Muslim conqueror of India was able to rule over  diverse group of religious by guaranteeing equality of all religions. </a:t>
            </a:r>
            <a:br>
              <a:rPr lang="en-US" dirty="0"/>
            </a:br>
            <a:endParaRPr lang="en-US" dirty="0"/>
          </a:p>
        </p:txBody>
      </p:sp>
      <p:pic>
        <p:nvPicPr>
          <p:cNvPr id="10242" name="Picture 2" descr="http://4.bp.blogspot.com/_Bwuhs60zQWk/SLlVchqOA8I/AAAAAAAAAS0/4WzYZGmsXwk/s400/JodhaAk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14" y="3352800"/>
            <a:ext cx="397098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21stcenturylearning.sharepoint.com/siteimages/Akb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91311"/>
            <a:ext cx="3162837" cy="354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pPr marL="514350" lvl="0" indent="-514350">
              <a:buAutoNum type="arabicPeriod" startAt="23"/>
            </a:pPr>
            <a:r>
              <a:rPr lang="en-US" u="sng" dirty="0"/>
              <a:t>Islamic</a:t>
            </a:r>
            <a:r>
              <a:rPr lang="en-US" dirty="0"/>
              <a:t> philosophers and mathematicians preserved the works </a:t>
            </a:r>
            <a:r>
              <a:rPr lang="en-US" u="sng" dirty="0"/>
              <a:t>ancient Greeks</a:t>
            </a:r>
            <a:r>
              <a:rPr lang="en-US" dirty="0"/>
              <a:t>.  Later, Europeans would use these Arabic works when they re-discovered the works of the Greek philosophers and </a:t>
            </a:r>
            <a:r>
              <a:rPr lang="en-US" dirty="0" err="1"/>
              <a:t>mathmematicians</a:t>
            </a:r>
            <a:r>
              <a:rPr lang="en-US" dirty="0"/>
              <a:t>.  </a:t>
            </a:r>
          </a:p>
          <a:p>
            <a:pPr marL="0" lvl="0" indent="0">
              <a:buNone/>
            </a:pPr>
            <a:endParaRPr lang="en-US" dirty="0"/>
          </a:p>
          <a:p>
            <a:pPr marL="0" lvl="0" indent="0">
              <a:buNone/>
            </a:pPr>
            <a:r>
              <a:rPr lang="en-US" dirty="0"/>
              <a:t>This is a </a:t>
            </a:r>
            <a:r>
              <a:rPr lang="en-US" b="1" dirty="0"/>
              <a:t>major</a:t>
            </a:r>
            <a:r>
              <a:rPr lang="en-US" dirty="0"/>
              <a:t> contribution                                          to Western Culture.   </a:t>
            </a:r>
          </a:p>
          <a:p>
            <a:endParaRPr lang="en-US" dirty="0"/>
          </a:p>
        </p:txBody>
      </p:sp>
      <p:sp>
        <p:nvSpPr>
          <p:cNvPr id="4" name="TextBox 3"/>
          <p:cNvSpPr txBox="1"/>
          <p:nvPr/>
        </p:nvSpPr>
        <p:spPr>
          <a:xfrm>
            <a:off x="2667000" y="5867400"/>
            <a:ext cx="3200400" cy="369332"/>
          </a:xfrm>
          <a:prstGeom prst="rect">
            <a:avLst/>
          </a:prstGeom>
          <a:noFill/>
        </p:spPr>
        <p:txBody>
          <a:bodyPr wrap="square" rtlCol="0">
            <a:spAutoFit/>
          </a:bodyPr>
          <a:lstStyle/>
          <a:p>
            <a:r>
              <a:rPr lang="en-US" dirty="0"/>
              <a:t>Arabic translation of Aristotle</a:t>
            </a:r>
          </a:p>
        </p:txBody>
      </p:sp>
    </p:spTree>
    <p:extLst>
      <p:ext uri="{BB962C8B-B14F-4D97-AF65-F5344CB8AC3E}">
        <p14:creationId xmlns:p14="http://schemas.microsoft.com/office/powerpoint/2010/main" val="165511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24. Caravans of camels carried on salt and gold trade in the Sahara. </a:t>
            </a:r>
          </a:p>
        </p:txBody>
      </p:sp>
      <p:pic>
        <p:nvPicPr>
          <p:cNvPr id="11266" name="Picture 2" descr="http://tse1.mm.bing.net/th?id=OIP.M29c30b431b4c91bf088e595298223a04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e4.mm.bing.net/th?id=OIP.Mbc1e22d43b2d3baae0241608da346037H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71700"/>
            <a:ext cx="404622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8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lvl="0"/>
            <a:r>
              <a:rPr lang="en-US" dirty="0"/>
              <a:t>25. Muslim academics and teachers spread Islam by starting schools in Africa. </a:t>
            </a:r>
          </a:p>
        </p:txBody>
      </p:sp>
    </p:spTree>
    <p:extLst>
      <p:ext uri="{BB962C8B-B14F-4D97-AF65-F5344CB8AC3E}">
        <p14:creationId xmlns:p14="http://schemas.microsoft.com/office/powerpoint/2010/main" val="32892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lvl="0"/>
            <a:r>
              <a:rPr lang="en-US" dirty="0"/>
              <a:t>26. </a:t>
            </a:r>
            <a:r>
              <a:rPr lang="en-US" dirty="0" err="1"/>
              <a:t>Mansamusa</a:t>
            </a:r>
            <a:r>
              <a:rPr lang="en-US" dirty="0"/>
              <a:t> was a hugely wealthy west African king who traveled to the Arabic/Islamic world on the Hajj, impressing all with his great riches. </a:t>
            </a:r>
            <a:br>
              <a:rPr lang="en-US" dirty="0"/>
            </a:br>
            <a:endParaRPr lang="en-US" dirty="0"/>
          </a:p>
        </p:txBody>
      </p:sp>
      <p:pic>
        <p:nvPicPr>
          <p:cNvPr id="4" name="Picture 2" descr="http://tse3.mm.bing.net/th?id=OIP.Mb2764a7a61207d170b59bd3d5a6a0824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4371584"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1.bp.blogspot.com/-TNgxw-QOWHA/UKvs70GrZMI/AAAAAAAAAHI/80DsKGSmV5M/s1600/Timbuktu+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207" y="2819400"/>
            <a:ext cx="4369749"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98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27. The Songhai Empire was on the Atlantic Shores of Africa.</a:t>
            </a:r>
          </a:p>
        </p:txBody>
      </p:sp>
      <p:sp>
        <p:nvSpPr>
          <p:cNvPr id="3" name="Content Placeholder 2"/>
          <p:cNvSpPr>
            <a:spLocks noGrp="1"/>
          </p:cNvSpPr>
          <p:nvPr>
            <p:ph idx="1"/>
          </p:nvPr>
        </p:nvSpPr>
        <p:spPr/>
        <p:txBody>
          <a:bodyPr/>
          <a:lstStyle/>
          <a:p>
            <a:endParaRPr lang="en-US"/>
          </a:p>
        </p:txBody>
      </p:sp>
      <p:pic>
        <p:nvPicPr>
          <p:cNvPr id="1026" name="Picture 2" descr="http://www.ducksters.com/history/africa/songhai_empir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3" y="1600200"/>
            <a:ext cx="479061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VDKFgoOhaOg/T5-L0IrPAHI/AAAAAAAAA6U/bf4EDPARnbY/s1600/Songhai-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618" y="2133600"/>
            <a:ext cx="4231382" cy="2295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334000"/>
            <a:ext cx="4523376" cy="523220"/>
          </a:xfrm>
          <a:prstGeom prst="rect">
            <a:avLst/>
          </a:prstGeom>
          <a:noFill/>
        </p:spPr>
        <p:txBody>
          <a:bodyPr wrap="square" rtlCol="0">
            <a:spAutoFit/>
          </a:bodyPr>
          <a:lstStyle/>
          <a:p>
            <a:pPr algn="ctr"/>
            <a:r>
              <a:rPr lang="en-US" sz="2800" b="1" dirty="0"/>
              <a:t>1375 to 1591</a:t>
            </a:r>
          </a:p>
        </p:txBody>
      </p:sp>
      <p:sp>
        <p:nvSpPr>
          <p:cNvPr id="6" name="Rectangle 5"/>
          <p:cNvSpPr/>
          <p:nvPr/>
        </p:nvSpPr>
        <p:spPr>
          <a:xfrm>
            <a:off x="5971275" y="5149334"/>
            <a:ext cx="1220206" cy="523220"/>
          </a:xfrm>
          <a:prstGeom prst="rect">
            <a:avLst/>
          </a:prstGeom>
        </p:spPr>
        <p:txBody>
          <a:bodyPr wrap="none">
            <a:spAutoFit/>
          </a:bodyPr>
          <a:lstStyle/>
          <a:p>
            <a:pPr algn="ctr"/>
            <a:r>
              <a:rPr lang="en-US" sz="2800" b="1" dirty="0"/>
              <a:t>Islamic</a:t>
            </a:r>
          </a:p>
        </p:txBody>
      </p:sp>
    </p:spTree>
    <p:extLst>
      <p:ext uri="{BB962C8B-B14F-4D97-AF65-F5344CB8AC3E}">
        <p14:creationId xmlns:p14="http://schemas.microsoft.com/office/powerpoint/2010/main" val="127979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lstStyle/>
          <a:p>
            <a:r>
              <a:rPr lang="en-US" dirty="0"/>
              <a:t>The Edict declared freedom of religion in the Roman Empire.  </a:t>
            </a:r>
          </a:p>
          <a:p>
            <a:r>
              <a:rPr lang="en-US" dirty="0"/>
              <a:t>This is similar to our own First Amendment of the U.S. Constitution.</a:t>
            </a:r>
          </a:p>
        </p:txBody>
      </p:sp>
    </p:spTree>
    <p:extLst>
      <p:ext uri="{BB962C8B-B14F-4D97-AF65-F5344CB8AC3E}">
        <p14:creationId xmlns:p14="http://schemas.microsoft.com/office/powerpoint/2010/main" val="2104856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fontScale="90000"/>
          </a:bodyPr>
          <a:lstStyle/>
          <a:p>
            <a:pPr lvl="0"/>
            <a:r>
              <a:rPr lang="en-US" dirty="0"/>
              <a:t>28. </a:t>
            </a:r>
            <a:r>
              <a:rPr lang="en-US" dirty="0" err="1"/>
              <a:t>Meso</a:t>
            </a:r>
            <a:r>
              <a:rPr lang="en-US" dirty="0"/>
              <a:t>-American is the term we use for native Americans of Central America BEFORE Columbus’ journey of 1492.  The Olmec’s were an early group of </a:t>
            </a:r>
            <a:r>
              <a:rPr lang="en-US" dirty="0" err="1"/>
              <a:t>Meso</a:t>
            </a:r>
            <a:r>
              <a:rPr lang="en-US" dirty="0"/>
              <a:t>-Americans. </a:t>
            </a:r>
            <a:br>
              <a:rPr lang="en-US" dirty="0"/>
            </a:br>
            <a:endParaRPr lang="en-US" dirty="0"/>
          </a:p>
        </p:txBody>
      </p:sp>
      <p:sp>
        <p:nvSpPr>
          <p:cNvPr id="4" name="TextBox 3"/>
          <p:cNvSpPr txBox="1"/>
          <p:nvPr/>
        </p:nvSpPr>
        <p:spPr>
          <a:xfrm>
            <a:off x="4419600" y="6409455"/>
            <a:ext cx="4419600" cy="369332"/>
          </a:xfrm>
          <a:prstGeom prst="rect">
            <a:avLst/>
          </a:prstGeom>
          <a:noFill/>
        </p:spPr>
        <p:txBody>
          <a:bodyPr wrap="square" rtlCol="0">
            <a:spAutoFit/>
          </a:bodyPr>
          <a:lstStyle/>
          <a:p>
            <a:r>
              <a:rPr lang="en-US" dirty="0"/>
              <a:t>See next slide for map</a:t>
            </a:r>
          </a:p>
        </p:txBody>
      </p:sp>
      <p:pic>
        <p:nvPicPr>
          <p:cNvPr id="2050" name="Picture 2" descr="http://tse1.mm.bing.net/th?id=OIP.M3f2adbcfeecdd209f28b473997bad30dH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 y="3370979"/>
            <a:ext cx="457200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ogringo.com/wp-content/uploads/2012/10/Olmec-Head-La-Ve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51" y="3214715"/>
            <a:ext cx="2843520" cy="3041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4.bp.blogspot.com/-DOzcjL610rw/UQr8C67pMtI/AAAAAAAABug/TlOPtLlDgAk/s1600/ancient-olmec-civiliz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497" y="3199691"/>
            <a:ext cx="2069903" cy="310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2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lvl="0"/>
            <a:r>
              <a:rPr lang="en-US" dirty="0"/>
              <a:t>29. </a:t>
            </a:r>
            <a:r>
              <a:rPr lang="en-US" dirty="0" err="1"/>
              <a:t>Meso</a:t>
            </a:r>
            <a:r>
              <a:rPr lang="en-US" dirty="0"/>
              <a:t>-Americans (i.e. </a:t>
            </a:r>
            <a:r>
              <a:rPr lang="en-US" dirty="0" err="1"/>
              <a:t>Olmecs</a:t>
            </a:r>
            <a:r>
              <a:rPr lang="en-US" dirty="0"/>
              <a:t>, Mayans, etc.) liked sports like Lacrosse and a game similar to soccer. </a:t>
            </a:r>
          </a:p>
        </p:txBody>
      </p:sp>
      <p:pic>
        <p:nvPicPr>
          <p:cNvPr id="4098" name="Picture 2" descr="http://tse2.mm.bing.net/th?id=OIP.Ma53b7a0d6f75df508d02ee10faaf51ae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5" y="2438400"/>
            <a:ext cx="404948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idwestsportsfans.com/wp-content/uploads/2012/06/Ball-g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38400"/>
            <a:ext cx="5143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pPr lvl="0" algn="l"/>
            <a:r>
              <a:rPr lang="en-US" dirty="0"/>
              <a:t>30. The Aztecs of Mexico demanded payments, human sacrifices and loyalty from those they defended and conquered. </a:t>
            </a:r>
            <a:br>
              <a:rPr lang="en-US" dirty="0"/>
            </a:br>
            <a:endParaRPr lang="en-US" dirty="0"/>
          </a:p>
        </p:txBody>
      </p:sp>
      <p:pic>
        <p:nvPicPr>
          <p:cNvPr id="5122" name="Picture 2" descr="http://1.bp.blogspot.com/_f-qRNcELtnE/TOLwhBl38SI/AAAAAAAAABI/rlXBUvNfNqI/s1600/aztec+ritu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57400"/>
            <a:ext cx="3109236" cy="44721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e1.mm.bing.net/th?&amp;id=OIP.Mbc4e8c07a384bb1ff2bb018467bd8abd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22960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50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dirty="0"/>
              <a:t>31. Aztecs in Mexico and Incas in South America- were both ruled by Emperors .</a:t>
            </a:r>
          </a:p>
        </p:txBody>
      </p:sp>
      <p:pic>
        <p:nvPicPr>
          <p:cNvPr id="6146" name="Picture 2" descr="http://go.hrw.com/venus_images/0322MC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437" y="2438400"/>
            <a:ext cx="53340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e1.mm.bing.net/th?&amp;id=OIP.M1a1d949cffb3578d700afc396f297266H0&amp;w=311&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15" y="3509962"/>
            <a:ext cx="3227059"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32. Mayans lived in Central America, mostly in present day Mexico. </a:t>
            </a:r>
          </a:p>
        </p:txBody>
      </p:sp>
      <p:pic>
        <p:nvPicPr>
          <p:cNvPr id="1026" name="Picture 2" descr="http://d1jqu7g1y74ds1.cloudfront.net/wp-content/uploads/2008/05/maya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6150011" cy="4518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chielb.nl/maya/gif/middleamer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0" y="3276600"/>
            <a:ext cx="3628956" cy="340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85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pPr lvl="0" algn="l"/>
            <a:r>
              <a:rPr lang="en-US" dirty="0"/>
              <a:t>33. Aztecs and Incas shared these things in common:</a:t>
            </a:r>
          </a:p>
        </p:txBody>
      </p:sp>
      <p:sp>
        <p:nvSpPr>
          <p:cNvPr id="4" name="Rectangle 3"/>
          <p:cNvSpPr/>
          <p:nvPr/>
        </p:nvSpPr>
        <p:spPr>
          <a:xfrm>
            <a:off x="807076" y="2362200"/>
            <a:ext cx="7391400" cy="3093154"/>
          </a:xfrm>
          <a:prstGeom prst="rect">
            <a:avLst/>
          </a:prstGeom>
        </p:spPr>
        <p:txBody>
          <a:bodyPr wrap="square">
            <a:spAutoFit/>
          </a:bodyPr>
          <a:lstStyle/>
          <a:p>
            <a:pPr marL="285750" indent="-285750">
              <a:buFont typeface="Arial" pitchFamily="34" charset="0"/>
              <a:buChar char="•"/>
            </a:pPr>
            <a:r>
              <a:rPr lang="en-US" sz="3900" dirty="0"/>
              <a:t>Empires</a:t>
            </a:r>
          </a:p>
          <a:p>
            <a:pPr marL="285750" indent="-285750">
              <a:buFont typeface="Arial" pitchFamily="34" charset="0"/>
              <a:buChar char="•"/>
            </a:pPr>
            <a:r>
              <a:rPr lang="en-US" sz="3900" dirty="0"/>
              <a:t>Conquerors</a:t>
            </a:r>
          </a:p>
          <a:p>
            <a:pPr marL="285750" indent="-285750">
              <a:buFont typeface="Arial" pitchFamily="34" charset="0"/>
              <a:buChar char="•"/>
            </a:pPr>
            <a:r>
              <a:rPr lang="en-US" sz="3900" dirty="0"/>
              <a:t>Emperor worship</a:t>
            </a:r>
          </a:p>
          <a:p>
            <a:pPr marL="285750" indent="-285750">
              <a:buFont typeface="Arial" pitchFamily="34" charset="0"/>
              <a:buChar char="•"/>
            </a:pPr>
            <a:r>
              <a:rPr lang="en-US" sz="3900" dirty="0"/>
              <a:t>Terrace farming. </a:t>
            </a:r>
            <a:br>
              <a:rPr lang="en-US" sz="3900" dirty="0"/>
            </a:br>
            <a:endParaRPr lang="en-US" sz="3900" dirty="0"/>
          </a:p>
        </p:txBody>
      </p:sp>
    </p:spTree>
    <p:extLst>
      <p:ext uri="{BB962C8B-B14F-4D97-AF65-F5344CB8AC3E}">
        <p14:creationId xmlns:p14="http://schemas.microsoft.com/office/powerpoint/2010/main" val="271792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lvl="0" algn="l"/>
            <a:r>
              <a:rPr lang="en-US" dirty="0"/>
              <a:t>34. Italian cities grew &amp; became wealthy due to business and trade. </a:t>
            </a:r>
          </a:p>
        </p:txBody>
      </p:sp>
      <p:pic>
        <p:nvPicPr>
          <p:cNvPr id="2050" name="Picture 2" descr="http://2.bp.blogspot.com/-BAXiIJ6wSrc/Uot7z3M4XxI/AAAAAAAAEiA/vz6Sg1bJ0xQ/s1600/006+renaiss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010400" cy="382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53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35. The printing press made printing faster, easier and cheaper.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82" y="2262157"/>
            <a:ext cx="469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0" y="1714500"/>
            <a:ext cx="3352800" cy="4524315"/>
          </a:xfrm>
          <a:prstGeom prst="rect">
            <a:avLst/>
          </a:prstGeom>
          <a:noFill/>
        </p:spPr>
        <p:txBody>
          <a:bodyPr wrap="square" rtlCol="0">
            <a:spAutoFit/>
          </a:bodyPr>
          <a:lstStyle/>
          <a:p>
            <a:pPr marL="285750" indent="-285750">
              <a:buFont typeface="Arial" pitchFamily="34" charset="0"/>
              <a:buChar char="•"/>
            </a:pPr>
            <a:r>
              <a:rPr lang="en-US" sz="3200" dirty="0"/>
              <a:t>1450</a:t>
            </a:r>
          </a:p>
          <a:p>
            <a:pPr marL="285750" indent="-285750">
              <a:buFont typeface="Arial" pitchFamily="34" charset="0"/>
              <a:buChar char="•"/>
            </a:pPr>
            <a:r>
              <a:rPr lang="en-US" sz="3200" dirty="0"/>
              <a:t>Revolutionized communication and the spread of ideas.</a:t>
            </a:r>
          </a:p>
          <a:p>
            <a:pPr marL="285750" indent="-285750">
              <a:buFont typeface="Arial" pitchFamily="34" charset="0"/>
              <a:buChar char="•"/>
            </a:pPr>
            <a:r>
              <a:rPr lang="en-US" sz="3200" dirty="0"/>
              <a:t>Made the Protestant Reformation possible.  </a:t>
            </a:r>
          </a:p>
        </p:txBody>
      </p:sp>
    </p:spTree>
    <p:extLst>
      <p:ext uri="{BB962C8B-B14F-4D97-AF65-F5344CB8AC3E}">
        <p14:creationId xmlns:p14="http://schemas.microsoft.com/office/powerpoint/2010/main" val="2884731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lgn="l"/>
            <a:r>
              <a:rPr lang="en-US" dirty="0"/>
              <a:t>36. Humanism in art = Actual real life.</a:t>
            </a:r>
          </a:p>
        </p:txBody>
      </p:sp>
      <p:pic>
        <p:nvPicPr>
          <p:cNvPr id="4098" name="Picture 2" descr="https://jhmtodd.files.wordpress.com/2014/02/1-pieta-by-michelang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667250" cy="5114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72050" y="1295400"/>
            <a:ext cx="3714750" cy="523220"/>
          </a:xfrm>
          <a:prstGeom prst="rect">
            <a:avLst/>
          </a:prstGeom>
          <a:noFill/>
        </p:spPr>
        <p:txBody>
          <a:bodyPr wrap="square" rtlCol="0">
            <a:spAutoFit/>
          </a:bodyPr>
          <a:lstStyle/>
          <a:p>
            <a:pPr algn="ctr"/>
            <a:r>
              <a:rPr lang="en-US" sz="2800" dirty="0"/>
              <a:t>ITALIAN RENAISSANCE</a:t>
            </a:r>
          </a:p>
        </p:txBody>
      </p:sp>
      <p:pic>
        <p:nvPicPr>
          <p:cNvPr id="4100" name="Picture 4" descr="http://tse2.mm.bing.net/th?id=OIP.M1f9618b004bf46e2b385ade12a5bf108o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1847597"/>
            <a:ext cx="28575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ga.hu/art/a/aertsen/chri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0360" y="4334023"/>
            <a:ext cx="3854113" cy="252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37.  Copernicus was an astronomer. He developed the heliocentric idea.</a:t>
            </a:r>
          </a:p>
        </p:txBody>
      </p:sp>
      <p:sp>
        <p:nvSpPr>
          <p:cNvPr id="4" name="TextBox 3"/>
          <p:cNvSpPr txBox="1"/>
          <p:nvPr/>
        </p:nvSpPr>
        <p:spPr>
          <a:xfrm>
            <a:off x="2057400" y="1828800"/>
            <a:ext cx="5486400" cy="523220"/>
          </a:xfrm>
          <a:prstGeom prst="rect">
            <a:avLst/>
          </a:prstGeom>
          <a:noFill/>
        </p:spPr>
        <p:txBody>
          <a:bodyPr wrap="square" rtlCol="0">
            <a:spAutoFit/>
          </a:bodyPr>
          <a:lstStyle/>
          <a:p>
            <a:pPr algn="ctr"/>
            <a:r>
              <a:rPr lang="en-US" sz="2800" b="1" dirty="0">
                <a:solidFill>
                  <a:srgbClr val="FF0000"/>
                </a:solidFill>
              </a:rPr>
              <a:t>Heliocentric = Sun Centered</a:t>
            </a:r>
          </a:p>
        </p:txBody>
      </p:sp>
      <p:pic>
        <p:nvPicPr>
          <p:cNvPr id="5122" name="Picture 2" descr="https://hendrianusthe.files.wordpress.com/2012/06/heliogeothe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76" y="2667000"/>
            <a:ext cx="6153124" cy="383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2667000"/>
            <a:ext cx="1371600" cy="830997"/>
          </a:xfrm>
          <a:prstGeom prst="rect">
            <a:avLst/>
          </a:prstGeom>
          <a:noFill/>
        </p:spPr>
        <p:txBody>
          <a:bodyPr wrap="square" rtlCol="0">
            <a:spAutoFit/>
          </a:bodyPr>
          <a:lstStyle/>
          <a:p>
            <a:pPr algn="ctr"/>
            <a:r>
              <a:rPr lang="en-US" sz="2400" b="1" dirty="0">
                <a:solidFill>
                  <a:srgbClr val="FF0000"/>
                </a:solidFill>
              </a:rPr>
              <a:t>Old </a:t>
            </a:r>
          </a:p>
          <a:p>
            <a:pPr algn="ctr"/>
            <a:r>
              <a:rPr lang="en-US" sz="2400" b="1" dirty="0">
                <a:solidFill>
                  <a:srgbClr val="FF0000"/>
                </a:solidFill>
              </a:rPr>
              <a:t>Model</a:t>
            </a:r>
          </a:p>
        </p:txBody>
      </p:sp>
      <p:sp>
        <p:nvSpPr>
          <p:cNvPr id="6" name="TextBox 5"/>
          <p:cNvSpPr txBox="1"/>
          <p:nvPr/>
        </p:nvSpPr>
        <p:spPr>
          <a:xfrm>
            <a:off x="6319234" y="2841248"/>
            <a:ext cx="1219200" cy="892552"/>
          </a:xfrm>
          <a:prstGeom prst="rect">
            <a:avLst/>
          </a:prstGeom>
          <a:noFill/>
        </p:spPr>
        <p:txBody>
          <a:bodyPr wrap="square" rtlCol="0">
            <a:spAutoFit/>
          </a:bodyPr>
          <a:lstStyle/>
          <a:p>
            <a:pPr algn="ctr"/>
            <a:r>
              <a:rPr lang="en-US" sz="2600" b="1" dirty="0">
                <a:solidFill>
                  <a:srgbClr val="FF0000"/>
                </a:solidFill>
              </a:rPr>
              <a:t>New </a:t>
            </a:r>
          </a:p>
          <a:p>
            <a:pPr algn="ctr"/>
            <a:r>
              <a:rPr lang="en-US" sz="2600" b="1" dirty="0">
                <a:solidFill>
                  <a:srgbClr val="FF0000"/>
                </a:solidFill>
              </a:rPr>
              <a:t>Model</a:t>
            </a:r>
          </a:p>
        </p:txBody>
      </p:sp>
    </p:spTree>
    <p:extLst>
      <p:ext uri="{BB962C8B-B14F-4D97-AF65-F5344CB8AC3E}">
        <p14:creationId xmlns:p14="http://schemas.microsoft.com/office/powerpoint/2010/main" val="106156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5516563"/>
          </a:xfrm>
        </p:spPr>
        <p:txBody>
          <a:bodyPr/>
          <a:lstStyle/>
          <a:p>
            <a:pPr marL="0" lvl="0" indent="0">
              <a:buNone/>
            </a:pPr>
            <a:r>
              <a:rPr lang="en-US" dirty="0"/>
              <a:t>3. The Byzantine Empire is thought to be part of Rome. People who lived in the Byzantine Empire thought themselves as Romans. </a:t>
            </a:r>
          </a:p>
          <a:p>
            <a:pPr marL="0" indent="0">
              <a:buNone/>
            </a:pPr>
            <a:endParaRPr lang="en-US" dirty="0"/>
          </a:p>
        </p:txBody>
      </p:sp>
      <p:pic>
        <p:nvPicPr>
          <p:cNvPr id="4098" name="Picture 2" descr="http://www.antoine-helbert.com/shop/articles/91518/zoom/CONSTANTINOPL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713"/>
            <a:ext cx="7368723" cy="426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774605">
            <a:off x="7342487" y="2667000"/>
            <a:ext cx="1676400" cy="1200329"/>
          </a:xfrm>
          <a:prstGeom prst="rect">
            <a:avLst/>
          </a:prstGeom>
          <a:noFill/>
        </p:spPr>
        <p:txBody>
          <a:bodyPr wrap="square" rtlCol="0">
            <a:spAutoFit/>
          </a:bodyPr>
          <a:lstStyle/>
          <a:p>
            <a:pPr algn="ctr"/>
            <a:r>
              <a:rPr lang="en-US" b="1" dirty="0"/>
              <a:t>Rome?  </a:t>
            </a:r>
          </a:p>
          <a:p>
            <a:pPr algn="ctr"/>
            <a:r>
              <a:rPr lang="en-US" b="1" dirty="0"/>
              <a:t>Nope! </a:t>
            </a:r>
          </a:p>
          <a:p>
            <a:pPr algn="ctr"/>
            <a:r>
              <a:rPr lang="en-US" b="1" dirty="0"/>
              <a:t>It’s Constantinople</a:t>
            </a:r>
          </a:p>
        </p:txBody>
      </p:sp>
    </p:spTree>
    <p:extLst>
      <p:ext uri="{BB962C8B-B14F-4D97-AF65-F5344CB8AC3E}">
        <p14:creationId xmlns:p14="http://schemas.microsoft.com/office/powerpoint/2010/main" val="1647410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dirty="0"/>
              <a:t>38.  The development of the scientific method was seen as a threat to religion and earlier scientific knowledge because it implied that early authorities could be wrong.</a:t>
            </a:r>
          </a:p>
        </p:txBody>
      </p:sp>
    </p:spTree>
    <p:extLst>
      <p:ext uri="{BB962C8B-B14F-4D97-AF65-F5344CB8AC3E}">
        <p14:creationId xmlns:p14="http://schemas.microsoft.com/office/powerpoint/2010/main" val="3635556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39.  Vernacular = ordinary, everyday language.  </a:t>
            </a:r>
          </a:p>
        </p:txBody>
      </p:sp>
      <p:pic>
        <p:nvPicPr>
          <p:cNvPr id="6148" name="Picture 4" descr="http://farm4.staticflickr.com/3266/3195473090_b257cbd4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47598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5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40.  Disregard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2609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pPr lvl="0" algn="l"/>
            <a:r>
              <a:rPr lang="en-US" sz="3800" dirty="0"/>
              <a:t>41. King Henry VIII broke from the Catholic Church and started the Church of England (i.e. Anglicanism).</a:t>
            </a:r>
          </a:p>
        </p:txBody>
      </p:sp>
      <p:pic>
        <p:nvPicPr>
          <p:cNvPr id="8196" name="Picture 4" descr="http://images6.fanpop.com/image/photos/35400000/Six-Wives-of-Henry-VIII-collage-the-six-wives-of-henry-viii-35498659-1024-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24384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pPr lvl="0" algn="l"/>
            <a:r>
              <a:rPr lang="en-US" dirty="0"/>
              <a:t>42. Luther protested against the Roman Catholic Church by posting the </a:t>
            </a:r>
            <a:r>
              <a:rPr lang="en-US" b="1" dirty="0"/>
              <a:t>95 Thesis</a:t>
            </a:r>
            <a:r>
              <a:rPr lang="en-US" dirty="0"/>
              <a:t>.</a:t>
            </a:r>
            <a:br>
              <a:rPr lang="en-US" dirty="0"/>
            </a:br>
            <a:endParaRPr lang="en-US" dirty="0"/>
          </a:p>
        </p:txBody>
      </p:sp>
      <p:sp>
        <p:nvSpPr>
          <p:cNvPr id="3" name="Content Placeholder 2"/>
          <p:cNvSpPr>
            <a:spLocks noGrp="1"/>
          </p:cNvSpPr>
          <p:nvPr>
            <p:ph idx="1"/>
          </p:nvPr>
        </p:nvSpPr>
        <p:spPr>
          <a:xfrm>
            <a:off x="5029200" y="1981200"/>
            <a:ext cx="3657600" cy="4144963"/>
          </a:xfrm>
        </p:spPr>
        <p:txBody>
          <a:bodyPr/>
          <a:lstStyle/>
          <a:p>
            <a:r>
              <a:rPr lang="en-US" dirty="0"/>
              <a:t>Start of the Protestant Reformation.</a:t>
            </a:r>
          </a:p>
          <a:p>
            <a:r>
              <a:rPr lang="en-US" dirty="0"/>
              <a:t>Kind of a big deal!</a:t>
            </a:r>
          </a:p>
        </p:txBody>
      </p:sp>
      <p:pic>
        <p:nvPicPr>
          <p:cNvPr id="7170" name="Picture 2" descr="http://protestantreformationnhd.weebly.com/uploads/1/0/5/5/10551939/850825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1239"/>
            <a:ext cx="4267200" cy="409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00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pPr lvl="0" algn="l"/>
            <a:r>
              <a:rPr lang="en-US" sz="3800" dirty="0"/>
              <a:t>43. The Counter Reformation tried to reform the Catholic Church and stamp out the Protestant faith. </a:t>
            </a:r>
          </a:p>
        </p:txBody>
      </p:sp>
      <p:sp>
        <p:nvSpPr>
          <p:cNvPr id="4" name="Rectangle 3"/>
          <p:cNvSpPr/>
          <p:nvPr/>
        </p:nvSpPr>
        <p:spPr>
          <a:xfrm>
            <a:off x="887955" y="2514600"/>
            <a:ext cx="7368106" cy="341632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Council of Trent</a:t>
            </a:r>
          </a:p>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Defend Catholic Doctrine</a:t>
            </a:r>
          </a:p>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Condemn Protestantism</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38866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44. Magellan circumnavigated the Earth. </a:t>
            </a:r>
          </a:p>
        </p:txBody>
      </p:sp>
      <p:sp>
        <p:nvSpPr>
          <p:cNvPr id="3" name="Content Placeholder 2"/>
          <p:cNvSpPr>
            <a:spLocks noGrp="1"/>
          </p:cNvSpPr>
          <p:nvPr>
            <p:ph idx="1"/>
          </p:nvPr>
        </p:nvSpPr>
        <p:spPr>
          <a:xfrm>
            <a:off x="457200" y="1600201"/>
            <a:ext cx="8229600" cy="1219200"/>
          </a:xfrm>
        </p:spPr>
        <p:txBody>
          <a:bodyPr/>
          <a:lstStyle/>
          <a:p>
            <a:r>
              <a:rPr lang="en-US" dirty="0"/>
              <a:t>Circumnavigate – to go completely around.  </a:t>
            </a:r>
          </a:p>
        </p:txBody>
      </p:sp>
      <p:sp>
        <p:nvSpPr>
          <p:cNvPr id="4" name="Rectangle 3"/>
          <p:cNvSpPr/>
          <p:nvPr/>
        </p:nvSpPr>
        <p:spPr>
          <a:xfrm rot="20297760">
            <a:off x="894727" y="959344"/>
            <a:ext cx="1161665" cy="492443"/>
          </a:xfrm>
          <a:prstGeom prst="rect">
            <a:avLst/>
          </a:prstGeom>
        </p:spPr>
        <p:txBody>
          <a:bodyPr wrap="none">
            <a:spAutoFit/>
          </a:bodyPr>
          <a:lstStyle/>
          <a:p>
            <a:r>
              <a:rPr lang="en-US" sz="2600" b="1" dirty="0">
                <a:solidFill>
                  <a:srgbClr val="FF0000"/>
                </a:solidFill>
              </a:rPr>
              <a:t>Wow!  </a:t>
            </a:r>
          </a:p>
        </p:txBody>
      </p:sp>
      <p:pic>
        <p:nvPicPr>
          <p:cNvPr id="9218" name="Picture 2" descr="http://tse4.mm.bing.net/th?id=OIP.Mcc4b729c1b76d0d926acc49d5928c1f6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2857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e1.mm.bing.net/th?id=OIP.M90a625fa5d0754d20b716cad660530e0o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943600"/>
            <a:ext cx="8686800" cy="707886"/>
          </a:xfrm>
          <a:prstGeom prst="rect">
            <a:avLst/>
          </a:prstGeom>
          <a:noFill/>
        </p:spPr>
        <p:txBody>
          <a:bodyPr wrap="square" rtlCol="0">
            <a:spAutoFit/>
          </a:bodyPr>
          <a:lstStyle/>
          <a:p>
            <a:pPr algn="ctr"/>
            <a:r>
              <a:rPr lang="en-US" sz="2000" dirty="0"/>
              <a:t>5 ships sailed from Spain in 1519.  </a:t>
            </a:r>
          </a:p>
          <a:p>
            <a:pPr algn="ctr"/>
            <a:r>
              <a:rPr lang="en-US" sz="2000" dirty="0"/>
              <a:t>Only 1 returned, the </a:t>
            </a:r>
            <a:r>
              <a:rPr lang="en-US" sz="2000" b="1" i="1" dirty="0"/>
              <a:t>Victoria</a:t>
            </a:r>
            <a:r>
              <a:rPr lang="en-US" sz="2000" dirty="0"/>
              <a:t>, with 18 men aboard, in 1522.  </a:t>
            </a:r>
          </a:p>
        </p:txBody>
      </p:sp>
    </p:spTree>
    <p:extLst>
      <p:ext uri="{BB962C8B-B14F-4D97-AF65-F5344CB8AC3E}">
        <p14:creationId xmlns:p14="http://schemas.microsoft.com/office/powerpoint/2010/main" val="2008621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45. Columbian Exchange although a trade system hurt native Indians.</a:t>
            </a:r>
          </a:p>
        </p:txBody>
      </p:sp>
      <p:pic>
        <p:nvPicPr>
          <p:cNvPr id="10242" name="Picture 2" descr="http://www.awesomedanner.com/uploads/5/8/6/4/5864055/433825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035441" cy="4846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4648200"/>
            <a:ext cx="2607777" cy="9848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Disease</a:t>
            </a:r>
          </a:p>
        </p:txBody>
      </p:sp>
    </p:spTree>
    <p:extLst>
      <p:ext uri="{BB962C8B-B14F-4D97-AF65-F5344CB8AC3E}">
        <p14:creationId xmlns:p14="http://schemas.microsoft.com/office/powerpoint/2010/main" val="331559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lvl="0" algn="l"/>
            <a:r>
              <a:rPr lang="en-US" dirty="0"/>
              <a:t>46. Slavery was used to make money through selling crops like cotton and tobacco. </a:t>
            </a:r>
          </a:p>
        </p:txBody>
      </p:sp>
      <p:sp>
        <p:nvSpPr>
          <p:cNvPr id="4" name="Rectangle 3"/>
          <p:cNvSpPr/>
          <p:nvPr/>
        </p:nvSpPr>
        <p:spPr>
          <a:xfrm>
            <a:off x="1219200" y="3124200"/>
            <a:ext cx="2501903" cy="2585323"/>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Cotton</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p>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Tobacco</a:t>
            </a:r>
          </a:p>
        </p:txBody>
      </p:sp>
      <p:sp>
        <p:nvSpPr>
          <p:cNvPr id="5" name="Rectangle 4"/>
          <p:cNvSpPr/>
          <p:nvPr/>
        </p:nvSpPr>
        <p:spPr>
          <a:xfrm>
            <a:off x="3768413" y="3886200"/>
            <a:ext cx="5357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648200" y="3539698"/>
            <a:ext cx="2098331"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Cash</a:t>
            </a:r>
          </a:p>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Crops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1266" name="Picture 2" descr="http://busybeingjennifer.com/wp-content/uploads/2013/02/cas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981200"/>
            <a:ext cx="1599216" cy="208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5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algn="l"/>
            <a:r>
              <a:rPr lang="en-US" dirty="0"/>
              <a:t>47. Africans, unlike Indians, had resistance to European diseases and so made much better slaves in the Americas. </a:t>
            </a:r>
          </a:p>
        </p:txBody>
      </p:sp>
      <p:pic>
        <p:nvPicPr>
          <p:cNvPr id="12290" name="Picture 2" descr="http://histclo.com/imagef/date/2012/02/dr-sla0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0488"/>
            <a:ext cx="41388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5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687762"/>
          </a:xfrm>
        </p:spPr>
        <p:txBody>
          <a:bodyPr>
            <a:noAutofit/>
          </a:bodyPr>
          <a:lstStyle/>
          <a:p>
            <a:pPr lvl="0" algn="l"/>
            <a:r>
              <a:rPr lang="en-US" sz="3600" dirty="0"/>
              <a:t>4.  When Rome fell, the Eastern part (Byzantine Empire) lived on. The Romans in the Byzantine Empire preserved Roman learning, science, art, culture, etc… This preservation lead to the Renaissance, a rebirth of learning after the                 Middle Ages. </a:t>
            </a:r>
            <a:br>
              <a:rPr lang="en-US" sz="3600" dirty="0"/>
            </a:br>
            <a:endParaRPr lang="en-US" sz="3600" dirty="0"/>
          </a:p>
        </p:txBody>
      </p:sp>
      <p:pic>
        <p:nvPicPr>
          <p:cNvPr id="5122" name="Picture 2" descr="http://img1.imagesbn.com/p/9781433350078_p0_v4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98197"/>
            <a:ext cx="2857500" cy="368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6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8600"/>
            <a:ext cx="8382000" cy="1752600"/>
          </a:xfrm>
        </p:spPr>
        <p:txBody>
          <a:bodyPr>
            <a:normAutofit fontScale="77500" lnSpcReduction="20000"/>
          </a:bodyPr>
          <a:lstStyle/>
          <a:p>
            <a:pPr lvl="0"/>
            <a:r>
              <a:rPr lang="en-US" sz="3600" b="1" dirty="0"/>
              <a:t>5.  The Byzantine Empire had arguments with the Roman Catholic Church. The Byzantines (or Eastern Orthodox followers) did not believe that the Pope was the true head of the church and Christianity. </a:t>
            </a:r>
          </a:p>
          <a:p>
            <a:endParaRPr lang="en-US" b="1" dirty="0"/>
          </a:p>
        </p:txBody>
      </p:sp>
      <p:sp>
        <p:nvSpPr>
          <p:cNvPr id="5" name="TextBox 4"/>
          <p:cNvSpPr txBox="1"/>
          <p:nvPr/>
        </p:nvSpPr>
        <p:spPr>
          <a:xfrm>
            <a:off x="457200" y="2286000"/>
            <a:ext cx="7924800" cy="2246769"/>
          </a:xfrm>
          <a:prstGeom prst="rect">
            <a:avLst/>
          </a:prstGeom>
          <a:noFill/>
        </p:spPr>
        <p:txBody>
          <a:bodyPr wrap="square" rtlCol="0">
            <a:spAutoFit/>
          </a:bodyPr>
          <a:lstStyle/>
          <a:p>
            <a:pPr algn="ctr"/>
            <a:r>
              <a:rPr lang="en-US" sz="2800" dirty="0"/>
              <a:t>In the Byzantine Empire, the emperor was involved in church affairs.  This is called </a:t>
            </a:r>
            <a:r>
              <a:rPr lang="en-US" sz="2800" b="1" i="1" dirty="0" err="1"/>
              <a:t>caesaropapism</a:t>
            </a:r>
            <a:r>
              <a:rPr lang="en-US" sz="2800" dirty="0"/>
              <a:t>.  The pope opposed this because he felt secular powers should not have a say in how the church was run or organized.  </a:t>
            </a:r>
          </a:p>
        </p:txBody>
      </p:sp>
    </p:spTree>
    <p:extLst>
      <p:ext uri="{BB962C8B-B14F-4D97-AF65-F5344CB8AC3E}">
        <p14:creationId xmlns:p14="http://schemas.microsoft.com/office/powerpoint/2010/main" val="25309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2895600"/>
          </a:xfrm>
        </p:spPr>
        <p:txBody>
          <a:bodyPr>
            <a:normAutofit/>
          </a:bodyPr>
          <a:lstStyle/>
          <a:p>
            <a:pPr lvl="0" algn="l"/>
            <a:r>
              <a:rPr lang="en-US" sz="4000" dirty="0"/>
              <a:t>6.  An ‘Icon’ is a religious painting or statue. The Iconoclastic controversy as an argument over people worshiping these icons. </a:t>
            </a:r>
          </a:p>
        </p:txBody>
      </p:sp>
      <p:sp>
        <p:nvSpPr>
          <p:cNvPr id="3" name="Subtitle 2"/>
          <p:cNvSpPr>
            <a:spLocks noGrp="1"/>
          </p:cNvSpPr>
          <p:nvPr>
            <p:ph type="subTitle" idx="1"/>
          </p:nvPr>
        </p:nvSpPr>
        <p:spPr/>
        <p:txBody>
          <a:bodyPr/>
          <a:lstStyle/>
          <a:p>
            <a:endParaRPr lang="en-US"/>
          </a:p>
        </p:txBody>
      </p:sp>
      <p:pic>
        <p:nvPicPr>
          <p:cNvPr id="1026" name="Picture 2" descr="http://cafn.files.wordpress.com/2014/05/iconoclasm-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38400"/>
            <a:ext cx="5189564"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51oRJy5-GQ0/TQWH4f3I9SI/AAAAAAAAQmM/rkoRsW7Wo2g/s1600/DSC_06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948962"/>
            <a:ext cx="2514600" cy="375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6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Autofit/>
          </a:bodyPr>
          <a:lstStyle/>
          <a:p>
            <a:pPr lvl="0" algn="l"/>
            <a:r>
              <a:rPr lang="en-US" sz="3600" dirty="0"/>
              <a:t>7.  The Ottoman (Turks/Muslims) conquered the Byzantine Empire in the mid-1400s. The city of Constantinople fell to the Ottoman (Turks/Muslims). The Ottomans had superior weapons, such as gunpowder guns and cannons. </a:t>
            </a:r>
            <a:br>
              <a:rPr lang="en-US" sz="3600" dirty="0"/>
            </a:br>
            <a:endParaRPr lang="en-US" sz="3600" dirty="0"/>
          </a:p>
        </p:txBody>
      </p:sp>
    </p:spTree>
    <p:extLst>
      <p:ext uri="{BB962C8B-B14F-4D97-AF65-F5344CB8AC3E}">
        <p14:creationId xmlns:p14="http://schemas.microsoft.com/office/powerpoint/2010/main" val="336689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3.bp.blogspot.com/_yCauuXD1LS4/TUNBnkvco0I/AAAAAAAAAAw/fSlEw6ZaJaU/s1600/Constantinopl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2272"/>
            <a:ext cx="7772400" cy="559612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5913711">
            <a:off x="4925437" y="2558765"/>
            <a:ext cx="1600200"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9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1177</Words>
  <Application>Microsoft Office PowerPoint</Application>
  <PresentationFormat>On-screen Show (4:3)</PresentationFormat>
  <Paragraphs>99</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World History  Nine Week Review</vt:lpstr>
      <vt:lpstr>PowerPoint Presentation</vt:lpstr>
      <vt:lpstr>Edict of Milan</vt:lpstr>
      <vt:lpstr>PowerPoint Presentation</vt:lpstr>
      <vt:lpstr>4.  When Rome fell, the Eastern part (Byzantine Empire) lived on. The Romans in the Byzantine Empire preserved Roman learning, science, art, culture, etc… This preservation lead to the Renaissance, a rebirth of learning after the                 Middle Ages.  </vt:lpstr>
      <vt:lpstr>PowerPoint Presentation</vt:lpstr>
      <vt:lpstr>6.  An ‘Icon’ is a religious painting or statue. The Iconoclastic controversy as an argument over people worshiping these icons. </vt:lpstr>
      <vt:lpstr>7.  The Ottoman (Turks/Muslims) conquered the Byzantine Empire in the mid-1400s. The city of Constantinople fell to the Ottoman (Turks/Muslims). The Ottomans had superior weapons, such as gunpowder guns and cannons.  </vt:lpstr>
      <vt:lpstr>PowerPoint Presentation</vt:lpstr>
      <vt:lpstr>8.  Gunpowder was a major reason why Muslim conquerors like Mehmet could conquer cities in the Byzantine Empire. </vt:lpstr>
      <vt:lpstr>9.  After the Western part of the Roman Empire fell, it was the Catholic Church and especially the Pope who kept stability and political law and order in Europe.  </vt:lpstr>
      <vt:lpstr>10.  A serf was a farm worker who had to turn over a large part of his crops to a local noble (lord, baron, prince, etc…). </vt:lpstr>
      <vt:lpstr>11.  Monks in monasteries preserved works of literature, science and art from previous ages. </vt:lpstr>
      <vt:lpstr>12.  The Black Death/Bubonic Plague killed millions and cause social, political and economic changes.  </vt:lpstr>
      <vt:lpstr>13. The age of knights ended as guns and cannons came into use. </vt:lpstr>
      <vt:lpstr>14. The Great Schism, when there were two Popes weakened the church’s power and authority.  </vt:lpstr>
      <vt:lpstr>15. In the later Middle Ages, Agriculture improved, diets improved the population of Europe increased and new products were developed for the larger population of Europe.  </vt:lpstr>
      <vt:lpstr>16. Knights - Warriors and religious defenders of the church. </vt:lpstr>
      <vt:lpstr>17. Samurai – Elite Japanese warriors who served the daimyo and Shogun.</vt:lpstr>
      <vt:lpstr>18. The Japanese learned the value of a written language from the Chinese. </vt:lpstr>
      <vt:lpstr>19. Islam, Christianity, and Judaism, all believe in one God.</vt:lpstr>
      <vt:lpstr>20. Many Africans began to speak Arabic following Muslim invasions of Africa. </vt:lpstr>
      <vt:lpstr>21. To encourage conquered people to convert to Islam, often , Muslim conquerors gave economic and political rewards to convert to Islam. </vt:lpstr>
      <vt:lpstr>22.  Akbar, a Muslim conqueror of India was able to rule over  diverse group of religious by guaranteeing equality of all religions.  </vt:lpstr>
      <vt:lpstr>PowerPoint Presentation</vt:lpstr>
      <vt:lpstr>24. Caravans of camels carried on salt and gold trade in the Sahara. </vt:lpstr>
      <vt:lpstr>25. Muslim academics and teachers spread Islam by starting schools in Africa. </vt:lpstr>
      <vt:lpstr>26. Mansamusa was a hugely wealthy west African king who traveled to the Arabic/Islamic world on the Hajj, impressing all with his great riches.  </vt:lpstr>
      <vt:lpstr>27. The Songhai Empire was on the Atlantic Shores of Africa.</vt:lpstr>
      <vt:lpstr>28. Meso-American is the term we use for native Americans of Central America BEFORE Columbus’ journey of 1492.  The Olmec’s were an early group of Meso-Americans.  </vt:lpstr>
      <vt:lpstr>29. Meso-Americans (i.e. Olmecs, Mayans, etc.) liked sports like Lacrosse and a game similar to soccer. </vt:lpstr>
      <vt:lpstr>30. The Aztecs of Mexico demanded payments, human sacrifices and loyalty from those they defended and conquered.  </vt:lpstr>
      <vt:lpstr>31. Aztecs in Mexico and Incas in South America- were both ruled by Emperors .</vt:lpstr>
      <vt:lpstr>32. Mayans lived in Central America, mostly in present day Mexico. </vt:lpstr>
      <vt:lpstr>33. Aztecs and Incas shared these things in common:</vt:lpstr>
      <vt:lpstr>34. Italian cities grew &amp; became wealthy due to business and trade. </vt:lpstr>
      <vt:lpstr>35. The printing press made printing faster, easier and cheaper. </vt:lpstr>
      <vt:lpstr>36. Humanism in art = Actual real life.</vt:lpstr>
      <vt:lpstr>37.  Copernicus was an astronomer. He developed the heliocentric idea.</vt:lpstr>
      <vt:lpstr>38.  The development of the scientific method was seen as a threat to religion and earlier scientific knowledge because it implied that early authorities could be wrong.</vt:lpstr>
      <vt:lpstr>39.  Vernacular = ordinary, everyday language.  </vt:lpstr>
      <vt:lpstr>40.  Disregard</vt:lpstr>
      <vt:lpstr>41. King Henry VIII broke from the Catholic Church and started the Church of England (i.e. Anglicanism).</vt:lpstr>
      <vt:lpstr>42. Luther protested against the Roman Catholic Church by posting the 95 Thesis. </vt:lpstr>
      <vt:lpstr>43. The Counter Reformation tried to reform the Catholic Church and stamp out the Protestant faith. </vt:lpstr>
      <vt:lpstr>44. Magellan circumnavigated the Earth. </vt:lpstr>
      <vt:lpstr>45. Columbian Exchange although a trade system hurt native Indians.</vt:lpstr>
      <vt:lpstr>46. Slavery was used to make money through selling crops like cotton and tobacco. </vt:lpstr>
      <vt:lpstr>47. Africans, unlike Indians, had resistance to European diseases and so made much better slaves in the Americas.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Nine Week Review</dc:title>
  <dc:creator>cit-sysop</dc:creator>
  <cp:lastModifiedBy>Wyka, Michael</cp:lastModifiedBy>
  <cp:revision>36</cp:revision>
  <dcterms:created xsi:type="dcterms:W3CDTF">2015-09-29T14:25:36Z</dcterms:created>
  <dcterms:modified xsi:type="dcterms:W3CDTF">2017-10-13T15:51:56Z</dcterms:modified>
</cp:coreProperties>
</file>