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370" r:id="rId2"/>
    <p:sldId id="521" r:id="rId3"/>
    <p:sldId id="374" r:id="rId4"/>
    <p:sldId id="375" r:id="rId5"/>
    <p:sldId id="376" r:id="rId6"/>
    <p:sldId id="377" r:id="rId7"/>
    <p:sldId id="378" r:id="rId8"/>
    <p:sldId id="381" r:id="rId9"/>
    <p:sldId id="382" r:id="rId10"/>
    <p:sldId id="383" r:id="rId11"/>
    <p:sldId id="384" r:id="rId12"/>
    <p:sldId id="385" r:id="rId13"/>
    <p:sldId id="388" r:id="rId14"/>
    <p:sldId id="389" r:id="rId15"/>
    <p:sldId id="390" r:id="rId16"/>
    <p:sldId id="391" r:id="rId17"/>
    <p:sldId id="392" r:id="rId18"/>
    <p:sldId id="393" r:id="rId19"/>
    <p:sldId id="394" r:id="rId20"/>
    <p:sldId id="395" r:id="rId21"/>
    <p:sldId id="396" r:id="rId22"/>
    <p:sldId id="397" r:id="rId23"/>
    <p:sldId id="401" r:id="rId24"/>
    <p:sldId id="425" r:id="rId25"/>
    <p:sldId id="426" r:id="rId26"/>
    <p:sldId id="427" r:id="rId27"/>
    <p:sldId id="406" r:id="rId28"/>
    <p:sldId id="407" r:id="rId29"/>
    <p:sldId id="408" r:id="rId30"/>
    <p:sldId id="409" r:id="rId31"/>
    <p:sldId id="410" r:id="rId32"/>
    <p:sldId id="411" r:id="rId33"/>
    <p:sldId id="412" r:id="rId34"/>
    <p:sldId id="413" r:id="rId35"/>
    <p:sldId id="414" r:id="rId36"/>
    <p:sldId id="415" r:id="rId37"/>
    <p:sldId id="421" r:id="rId38"/>
    <p:sldId id="416" r:id="rId39"/>
    <p:sldId id="417" r:id="rId40"/>
    <p:sldId id="418" r:id="rId41"/>
    <p:sldId id="419" r:id="rId42"/>
    <p:sldId id="420" r:id="rId43"/>
    <p:sldId id="422" r:id="rId44"/>
    <p:sldId id="526" r:id="rId45"/>
    <p:sldId id="423" r:id="rId46"/>
    <p:sldId id="424" r:id="rId4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541" autoAdjust="0"/>
  </p:normalViewPr>
  <p:slideViewPr>
    <p:cSldViewPr>
      <p:cViewPr>
        <p:scale>
          <a:sx n="66" d="100"/>
          <a:sy n="66" d="100"/>
        </p:scale>
        <p:origin x="-246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08"/>
    </p:cViewPr>
  </p:sorter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0" y="0"/>
            <a:ext cx="1522413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79F7594-504B-4875-B3C7-713D457F3D94}" type="datetime3">
              <a:rPr lang="en-US"/>
              <a:pPr>
                <a:defRPr/>
              </a:pPr>
              <a:t>20 February 2015</a:t>
            </a:fld>
            <a:endParaRPr lang="en-US" dirty="0"/>
          </a:p>
        </p:txBody>
      </p:sp>
      <p:sp>
        <p:nvSpPr>
          <p:cNvPr id="6" name="Header Placeholder 1"/>
          <p:cNvSpPr txBox="1">
            <a:spLocks/>
          </p:cNvSpPr>
          <p:nvPr/>
        </p:nvSpPr>
        <p:spPr>
          <a:xfrm>
            <a:off x="1447800" y="0"/>
            <a:ext cx="3886200" cy="762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dirty="0" smtClean="0"/>
              <a:t>AP Microeconomics</a:t>
            </a:r>
          </a:p>
          <a:p>
            <a:pPr algn="ctr">
              <a:defRPr/>
            </a:pPr>
            <a:r>
              <a:rPr lang="en-US" sz="1200" dirty="0" smtClean="0"/>
              <a:t>Unit 4:  Imperfect Competition</a:t>
            </a:r>
          </a:p>
          <a:p>
            <a:pPr algn="ctr">
              <a:defRPr/>
            </a:pPr>
            <a:r>
              <a:rPr lang="en-US" sz="1200" i="1" dirty="0" smtClean="0"/>
              <a:t>4-6.  Summary (Revised)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458200"/>
            <a:ext cx="3200400" cy="6842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Jacob Clifford</a:t>
            </a:r>
          </a:p>
          <a:p>
            <a:pPr>
              <a:defRPr/>
            </a:pPr>
            <a:r>
              <a:rPr lang="en-US"/>
              <a:t>San Pasqual High School, Escondido, CA</a:t>
            </a:r>
          </a:p>
          <a:p>
            <a:pPr>
              <a:defRPr/>
            </a:pPr>
            <a:r>
              <a:rPr lang="en-US"/>
              <a:t>jclifford@euhsd.k12.ca.us</a:t>
            </a:r>
          </a:p>
        </p:txBody>
      </p:sp>
      <p:sp>
        <p:nvSpPr>
          <p:cNvPr id="71685" name="Rectangle 8"/>
          <p:cNvSpPr>
            <a:spLocks noChangeArrowheads="1"/>
          </p:cNvSpPr>
          <p:nvPr/>
        </p:nvSpPr>
        <p:spPr bwMode="auto">
          <a:xfrm>
            <a:off x="6494463" y="0"/>
            <a:ext cx="3635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fld id="{885CBC90-A27B-40A4-9F36-CDC789B14B46}" type="slidenum">
              <a:rPr lang="en-US" sz="1200"/>
              <a:pPr algn="r"/>
              <a:t>‹#›</a:t>
            </a:fld>
            <a:endParaRPr lang="en-US" sz="1200"/>
          </a:p>
        </p:txBody>
      </p:sp>
      <p:sp>
        <p:nvSpPr>
          <p:cNvPr id="10" name="Slide Number Placeholder 4"/>
          <p:cNvSpPr txBox="1">
            <a:spLocks/>
          </p:cNvSpPr>
          <p:nvPr/>
        </p:nvSpPr>
        <p:spPr>
          <a:xfrm>
            <a:off x="3657600" y="8534400"/>
            <a:ext cx="3198813" cy="608013"/>
          </a:xfrm>
          <a:prstGeom prst="rect">
            <a:avLst/>
          </a:prstGeom>
        </p:spPr>
        <p:txBody>
          <a:bodyPr anchor="b"/>
          <a:lstStyle>
            <a:lvl1pPr algn="r">
              <a:defRPr sz="1200"/>
            </a:lvl1pPr>
          </a:lstStyle>
          <a:p>
            <a:pPr>
              <a:defRPr/>
            </a:pPr>
            <a:endParaRPr lang="en-US" dirty="0" smtClean="0">
              <a:latin typeface="Times New Roman" charset="0"/>
            </a:endParaRPr>
          </a:p>
          <a:p>
            <a:pPr>
              <a:defRPr/>
            </a:pPr>
            <a:r>
              <a:rPr lang="en-US" dirty="0" smtClean="0">
                <a:latin typeface="Times New Roman" charset="0"/>
              </a:rPr>
              <a:t>Chapters 24 and 25</a:t>
            </a:r>
          </a:p>
          <a:p>
            <a:pPr>
              <a:defRPr/>
            </a:pPr>
            <a:r>
              <a:rPr lang="en-US" dirty="0" smtClean="0">
                <a:latin typeface="Times New Roman" charset="0"/>
              </a:rPr>
              <a:t>McConnell Brue, 16</a:t>
            </a:r>
            <a:r>
              <a:rPr lang="en-US" baseline="30000" dirty="0" smtClean="0">
                <a:latin typeface="Times New Roman" charset="0"/>
              </a:rPr>
              <a:t>th</a:t>
            </a:r>
            <a:r>
              <a:rPr lang="en-US" dirty="0" smtClean="0">
                <a:latin typeface="Times New Roman" charset="0"/>
              </a:rPr>
              <a:t> Edition</a:t>
            </a:r>
          </a:p>
        </p:txBody>
      </p:sp>
    </p:spTree>
    <p:extLst>
      <p:ext uri="{BB962C8B-B14F-4D97-AF65-F5344CB8AC3E}">
        <p14:creationId xmlns:p14="http://schemas.microsoft.com/office/powerpoint/2010/main" val="2109620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2599B0B1-9D4C-40DD-BE93-AFC01AC3D4E0}" type="datetimeFigureOut">
              <a:rPr lang="en-US"/>
              <a:pPr>
                <a:defRPr/>
              </a:pPr>
              <a:t>2/20/2015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8D74B72D-D20F-4FEE-8D18-51FE2F6467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0315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B5055CC-EEA9-45DE-86D5-8BD1BD93F5C2}" type="slidenum">
              <a:rPr lang="en-US" sz="1200" smtClean="0"/>
              <a:pPr eaLnBrk="1" hangingPunct="1"/>
              <a:t>2</a:t>
            </a:fld>
            <a:endParaRPr lang="en-US" sz="1200" smtClean="0"/>
          </a:p>
        </p:txBody>
      </p:sp>
      <p:sp>
        <p:nvSpPr>
          <p:cNvPr id="66563" name="Rectangle 1"/>
          <p:cNvSpPr>
            <a:spLocks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6564" name="Rectangle 2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69C4B59-C24A-4AE6-B25D-7DDDC7A74C43}" type="slidenum">
              <a:rPr lang="en-US" sz="1200" smtClean="0"/>
              <a:pPr eaLnBrk="1" hangingPunct="1"/>
              <a:t>41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Episode 27 mjmfoodie</a:t>
            </a: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4BA0B50-9D14-4074-862C-8EB4F88D1C32}" type="slidenum">
              <a:rPr lang="en-US" sz="1200" smtClean="0"/>
              <a:pPr eaLnBrk="1" hangingPunct="1"/>
              <a:t>44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91921-986F-440A-B4C5-E2846A8958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28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71F7A-FD51-467E-A6D4-B0D15BB27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0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F944F031-1919-4079-AAA8-7DE071DCD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59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EC03C-3992-459B-8E18-F40AD1DA0E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439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C8290-B92E-4BD4-8F5C-A1F9D817C2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483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8257B-56B0-43F1-A2A5-71FEAF844F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855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831F9-2B1C-41DB-A78D-8F4598FA4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78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2D474-76E1-42C7-83F0-195CFBB0E6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918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5EAAD-C22D-4F89-975D-4389D62BE8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347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F6440-943F-4D41-BD9D-A8A0732A6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71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93F0F-A51C-4A1E-9E64-15E2FFFAC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065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514C736D-245C-4C13-92A0-693BF52F59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1" r:id="rId10"/>
    <p:sldLayoutId id="214748377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8600" y="1600200"/>
            <a:ext cx="8686800" cy="3379788"/>
          </a:xfrm>
        </p:spPr>
        <p:txBody>
          <a:bodyPr lIns="90488" tIns="44450" rIns="90488" bIns="44450">
            <a:spAutoFit/>
          </a:bodyPr>
          <a:lstStyle/>
          <a:p>
            <a:pPr eaLnBrk="1" hangingPunct="1"/>
            <a:r>
              <a:rPr lang="en-US" sz="7200" b="1" smtClean="0"/>
              <a:t>Unit 4: </a:t>
            </a:r>
            <a:br>
              <a:rPr lang="en-US" sz="7200" b="1" smtClean="0"/>
            </a:br>
            <a:r>
              <a:rPr lang="en-US" sz="7200" b="1" smtClean="0"/>
              <a:t>Imperfect Competition</a:t>
            </a:r>
          </a:p>
        </p:txBody>
      </p:sp>
      <p:sp>
        <p:nvSpPr>
          <p:cNvPr id="14339" name="Slide Number Placeholder 4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09A77FDF-525B-490B-AF33-7B20003A1C7A}" type="slidenum">
              <a:rPr lang="en-US" sz="1400"/>
              <a:pPr algn="r" eaLnBrk="1" hangingPunct="1"/>
              <a:t>1</a:t>
            </a:fld>
            <a:endParaRPr lang="en-US" sz="140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0" y="2446338"/>
            <a:ext cx="7783513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10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Drawing Monopolies</a:t>
            </a:r>
          </a:p>
        </p:txBody>
      </p:sp>
      <p:sp>
        <p:nvSpPr>
          <p:cNvPr id="26627" name="Slide Number Placeholder 2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4A54E17E-8ED0-463D-AED8-F79D20BDC769}" type="slidenum">
              <a:rPr lang="en-US" sz="1400"/>
              <a:pPr algn="r" eaLnBrk="1" hangingPunct="1"/>
              <a:t>10</a:t>
            </a:fld>
            <a:endParaRPr lang="en-US" sz="1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3"/>
          <p:cNvSpPr>
            <a:spLocks noChangeArrowheads="1"/>
          </p:cNvSpPr>
          <p:nvPr/>
        </p:nvSpPr>
        <p:spPr bwMode="auto">
          <a:xfrm>
            <a:off x="304800" y="990600"/>
            <a:ext cx="8458200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marL="457200" indent="-457200" eaLnBrk="0" hangingPunct="0"/>
            <a:r>
              <a:rPr lang="en-US" sz="6000" b="1">
                <a:solidFill>
                  <a:srgbClr val="000099"/>
                </a:solidFill>
              </a:rPr>
              <a:t>Good news…</a:t>
            </a:r>
          </a:p>
          <a:p>
            <a:pPr marL="914400" lvl="1" indent="-457200" eaLnBrk="0" hangingPunct="0">
              <a:buFontTx/>
              <a:buAutoNum type="arabicPeriod"/>
            </a:pPr>
            <a:r>
              <a:rPr lang="en-US" sz="4400" b="1">
                <a:solidFill>
                  <a:srgbClr val="000099"/>
                </a:solidFill>
              </a:rPr>
              <a:t>Only one graph because the firm </a:t>
            </a:r>
            <a:r>
              <a:rPr lang="en-US" sz="4400" b="1" u="sng">
                <a:solidFill>
                  <a:srgbClr val="000099"/>
                </a:solidFill>
              </a:rPr>
              <a:t>IS</a:t>
            </a:r>
            <a:r>
              <a:rPr lang="en-US" sz="4400" b="1">
                <a:solidFill>
                  <a:srgbClr val="000099"/>
                </a:solidFill>
              </a:rPr>
              <a:t> the industry.</a:t>
            </a:r>
          </a:p>
          <a:p>
            <a:pPr marL="914400" lvl="1" indent="-457200" eaLnBrk="0" hangingPunct="0">
              <a:buFontTx/>
              <a:buAutoNum type="arabicPeriod"/>
            </a:pPr>
            <a:r>
              <a:rPr lang="en-US" sz="4400" b="1">
                <a:solidFill>
                  <a:srgbClr val="000099"/>
                </a:solidFill>
              </a:rPr>
              <a:t>The cost curves are the same</a:t>
            </a:r>
          </a:p>
          <a:p>
            <a:pPr marL="914400" lvl="1" indent="-457200" eaLnBrk="0" hangingPunct="0">
              <a:buFontTx/>
              <a:buAutoNum type="arabicPeriod"/>
            </a:pPr>
            <a:r>
              <a:rPr lang="en-US" sz="4400" b="1">
                <a:solidFill>
                  <a:srgbClr val="000099"/>
                </a:solidFill>
              </a:rPr>
              <a:t>The MR= MC rule still applies</a:t>
            </a:r>
          </a:p>
          <a:p>
            <a:pPr marL="914400" lvl="1" indent="-457200" eaLnBrk="0" hangingPunct="0">
              <a:buFontTx/>
              <a:buAutoNum type="arabicPeriod"/>
            </a:pPr>
            <a:r>
              <a:rPr lang="en-US" sz="4400" b="1">
                <a:solidFill>
                  <a:srgbClr val="000099"/>
                </a:solidFill>
              </a:rPr>
              <a:t>Shut down rule still applies</a:t>
            </a:r>
          </a:p>
        </p:txBody>
      </p:sp>
      <p:sp>
        <p:nvSpPr>
          <p:cNvPr id="27651" name="Slide Number Placeholder 2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57FFCCA8-6896-4466-BBBD-46DA04C6DF3E}" type="slidenum">
              <a:rPr lang="en-US" sz="1400"/>
              <a:pPr algn="r" eaLnBrk="1" hangingPunct="1"/>
              <a:t>11</a:t>
            </a:fld>
            <a:endParaRPr lang="en-US" sz="1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 bldLvl="3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ChangeArrowheads="1"/>
          </p:cNvSpPr>
          <p:nvPr/>
        </p:nvSpPr>
        <p:spPr bwMode="auto">
          <a:xfrm>
            <a:off x="228600" y="228600"/>
            <a:ext cx="8458200" cy="579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marL="457200" indent="-457200" algn="ctr" eaLnBrk="0" hangingPunct="0"/>
            <a:r>
              <a:rPr lang="en-US" sz="6000" b="1">
                <a:solidFill>
                  <a:srgbClr val="000099"/>
                </a:solidFill>
              </a:rPr>
              <a:t>The Main Difference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3600" b="1"/>
              <a:t>Monopolies (and all Imperfectly competitive firms) have downward sloping demand curve.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3600" b="1"/>
              <a:t>Which means, to sell more a firm must lower its price.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3600" b="1"/>
              <a:t>This changes MR…</a:t>
            </a:r>
          </a:p>
          <a:p>
            <a:pPr marL="457200" indent="-457200" eaLnBrk="0" hangingPunct="0"/>
            <a:endParaRPr lang="en-US" sz="1800" b="1"/>
          </a:p>
          <a:p>
            <a:pPr marL="457200" indent="-457200" algn="ctr" eaLnBrk="0" hangingPunct="0"/>
            <a:r>
              <a:rPr lang="en-US" sz="4000" b="1">
                <a:solidFill>
                  <a:srgbClr val="990000"/>
                </a:solidFill>
              </a:rPr>
              <a:t>THE MARGINAL REVENUE DOESN’T EQUAL THE PRICE!</a:t>
            </a:r>
          </a:p>
        </p:txBody>
      </p:sp>
      <p:sp>
        <p:nvSpPr>
          <p:cNvPr id="28675" name="Slide Number Placeholder 2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5FA06731-5FAD-4634-B686-E6EF7B183B77}" type="slidenum">
              <a:rPr lang="en-US" sz="1400"/>
              <a:pPr algn="r" eaLnBrk="1" hangingPunct="1"/>
              <a:t>12</a:t>
            </a:fld>
            <a:endParaRPr lang="en-US" sz="1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1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1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1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1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1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4" grpId="0" build="p" bldLvl="3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2578" name="Group 2"/>
          <p:cNvGraphicFramePr>
            <a:graphicFrameLocks noGrp="1"/>
          </p:cNvGraphicFramePr>
          <p:nvPr/>
        </p:nvGraphicFramePr>
        <p:xfrm>
          <a:off x="5638800" y="152400"/>
          <a:ext cx="3352800" cy="4678429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  <a:gridCol w="838200"/>
                <a:gridCol w="838200"/>
              </a:tblGrid>
              <a:tr h="5332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Qd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TR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MR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$11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0" name="Rectangle 54"/>
          <p:cNvSpPr>
            <a:spLocks noChangeArrowheads="1"/>
          </p:cNvSpPr>
          <p:nvPr/>
        </p:nvSpPr>
        <p:spPr bwMode="auto">
          <a:xfrm>
            <a:off x="533400" y="0"/>
            <a:ext cx="48006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4100" b="1">
                <a:solidFill>
                  <a:srgbClr val="000099"/>
                </a:solidFill>
              </a:rPr>
              <a:t>Why is MR less than Demand?</a:t>
            </a:r>
          </a:p>
        </p:txBody>
      </p:sp>
      <p:sp>
        <p:nvSpPr>
          <p:cNvPr id="29751" name="Slide Number Placeholder 3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86C16DE1-BF0F-4AA8-9887-D68539C26D36}" type="slidenum">
              <a:rPr lang="en-US" sz="1400"/>
              <a:pPr algn="r" eaLnBrk="1" hangingPunct="1"/>
              <a:t>13</a:t>
            </a:fld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04800" y="1371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$10</a:t>
            </a:r>
          </a:p>
        </p:txBody>
      </p:sp>
      <p:graphicFrame>
        <p:nvGraphicFramePr>
          <p:cNvPr id="153603" name="Group 3"/>
          <p:cNvGraphicFramePr>
            <a:graphicFrameLocks noGrp="1"/>
          </p:cNvGraphicFramePr>
          <p:nvPr/>
        </p:nvGraphicFramePr>
        <p:xfrm>
          <a:off x="5638800" y="152400"/>
          <a:ext cx="3352800" cy="4678429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  <a:gridCol w="838200"/>
                <a:gridCol w="838200"/>
              </a:tblGrid>
              <a:tr h="5332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Qd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TR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MR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$11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$10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75" name="Rectangle 55"/>
          <p:cNvSpPr>
            <a:spLocks noChangeArrowheads="1"/>
          </p:cNvSpPr>
          <p:nvPr/>
        </p:nvSpPr>
        <p:spPr bwMode="auto">
          <a:xfrm>
            <a:off x="533400" y="0"/>
            <a:ext cx="48006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4100" b="1">
                <a:solidFill>
                  <a:srgbClr val="000099"/>
                </a:solidFill>
              </a:rPr>
              <a:t>Why is MR less than Demand?</a:t>
            </a:r>
          </a:p>
        </p:txBody>
      </p:sp>
      <p:sp>
        <p:nvSpPr>
          <p:cNvPr id="30776" name="Slide Number Placeholder 4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4E44B796-DA7D-41F0-B2FA-433F058852B5}" type="slidenum">
              <a:rPr lang="en-US" sz="1400"/>
              <a:pPr algn="r" eaLnBrk="1" hangingPunct="1"/>
              <a:t>14</a:t>
            </a:fld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304800" y="1371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$10</a:t>
            </a:r>
          </a:p>
        </p:txBody>
      </p:sp>
      <p:graphicFrame>
        <p:nvGraphicFramePr>
          <p:cNvPr id="154627" name="Group 3"/>
          <p:cNvGraphicFramePr>
            <a:graphicFrameLocks noGrp="1"/>
          </p:cNvGraphicFramePr>
          <p:nvPr/>
        </p:nvGraphicFramePr>
        <p:xfrm>
          <a:off x="5638800" y="152400"/>
          <a:ext cx="3352800" cy="4678429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  <a:gridCol w="838200"/>
                <a:gridCol w="838200"/>
              </a:tblGrid>
              <a:tr h="5332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Qd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TR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MR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$11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$10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$9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18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99" name="Rectangle 55"/>
          <p:cNvSpPr>
            <a:spLocks noChangeArrowheads="1"/>
          </p:cNvSpPr>
          <p:nvPr/>
        </p:nvSpPr>
        <p:spPr bwMode="auto">
          <a:xfrm>
            <a:off x="533400" y="0"/>
            <a:ext cx="48006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4100" b="1">
                <a:solidFill>
                  <a:srgbClr val="000099"/>
                </a:solidFill>
              </a:rPr>
              <a:t>Why is MR less than Demand?</a:t>
            </a:r>
          </a:p>
        </p:txBody>
      </p:sp>
      <p:sp>
        <p:nvSpPr>
          <p:cNvPr id="31800" name="Text Box 56"/>
          <p:cNvSpPr txBox="1">
            <a:spLocks noChangeArrowheads="1"/>
          </p:cNvSpPr>
          <p:nvPr/>
        </p:nvSpPr>
        <p:spPr bwMode="auto">
          <a:xfrm>
            <a:off x="304800" y="2133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$9</a:t>
            </a:r>
          </a:p>
        </p:txBody>
      </p:sp>
      <p:sp>
        <p:nvSpPr>
          <p:cNvPr id="31801" name="Text Box 57"/>
          <p:cNvSpPr txBox="1">
            <a:spLocks noChangeArrowheads="1"/>
          </p:cNvSpPr>
          <p:nvPr/>
        </p:nvSpPr>
        <p:spPr bwMode="auto">
          <a:xfrm>
            <a:off x="1219200" y="2133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$9</a:t>
            </a:r>
          </a:p>
        </p:txBody>
      </p:sp>
      <p:sp>
        <p:nvSpPr>
          <p:cNvPr id="31802" name="Slide Number Placeholder 6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55C486E5-21CD-4727-BF35-C6DB4912F534}" type="slidenum">
              <a:rPr lang="en-US" sz="1400"/>
              <a:pPr algn="r" eaLnBrk="1" hangingPunct="1"/>
              <a:t>15</a:t>
            </a:fld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304800" y="1371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$10</a:t>
            </a:r>
          </a:p>
        </p:txBody>
      </p:sp>
      <p:graphicFrame>
        <p:nvGraphicFramePr>
          <p:cNvPr id="155651" name="Group 3"/>
          <p:cNvGraphicFramePr>
            <a:graphicFrameLocks noGrp="1"/>
          </p:cNvGraphicFramePr>
          <p:nvPr/>
        </p:nvGraphicFramePr>
        <p:xfrm>
          <a:off x="5638800" y="152400"/>
          <a:ext cx="3352800" cy="4678429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  <a:gridCol w="838200"/>
                <a:gridCol w="838200"/>
              </a:tblGrid>
              <a:tr h="5332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Qd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TR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MR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$11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$10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$9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18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$8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24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823" name="Rectangle 55"/>
          <p:cNvSpPr>
            <a:spLocks noChangeArrowheads="1"/>
          </p:cNvSpPr>
          <p:nvPr/>
        </p:nvSpPr>
        <p:spPr bwMode="auto">
          <a:xfrm>
            <a:off x="533400" y="0"/>
            <a:ext cx="48006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4100" b="1">
                <a:solidFill>
                  <a:srgbClr val="000099"/>
                </a:solidFill>
              </a:rPr>
              <a:t>Why is MR less than Demand?</a:t>
            </a:r>
          </a:p>
        </p:txBody>
      </p:sp>
      <p:sp>
        <p:nvSpPr>
          <p:cNvPr id="32824" name="Text Box 56"/>
          <p:cNvSpPr txBox="1">
            <a:spLocks noChangeArrowheads="1"/>
          </p:cNvSpPr>
          <p:nvPr/>
        </p:nvSpPr>
        <p:spPr bwMode="auto">
          <a:xfrm>
            <a:off x="304800" y="2133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$9</a:t>
            </a:r>
          </a:p>
        </p:txBody>
      </p:sp>
      <p:sp>
        <p:nvSpPr>
          <p:cNvPr id="32825" name="Text Box 57"/>
          <p:cNvSpPr txBox="1">
            <a:spLocks noChangeArrowheads="1"/>
          </p:cNvSpPr>
          <p:nvPr/>
        </p:nvSpPr>
        <p:spPr bwMode="auto">
          <a:xfrm>
            <a:off x="1219200" y="2133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$9</a:t>
            </a:r>
          </a:p>
        </p:txBody>
      </p:sp>
      <p:sp>
        <p:nvSpPr>
          <p:cNvPr id="32826" name="Text Box 58"/>
          <p:cNvSpPr txBox="1">
            <a:spLocks noChangeArrowheads="1"/>
          </p:cNvSpPr>
          <p:nvPr/>
        </p:nvSpPr>
        <p:spPr bwMode="auto">
          <a:xfrm>
            <a:off x="304800" y="2895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$8</a:t>
            </a:r>
          </a:p>
        </p:txBody>
      </p:sp>
      <p:sp>
        <p:nvSpPr>
          <p:cNvPr id="32827" name="Text Box 59"/>
          <p:cNvSpPr txBox="1">
            <a:spLocks noChangeArrowheads="1"/>
          </p:cNvSpPr>
          <p:nvPr/>
        </p:nvSpPr>
        <p:spPr bwMode="auto">
          <a:xfrm>
            <a:off x="1219200" y="2895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$8</a:t>
            </a:r>
          </a:p>
        </p:txBody>
      </p:sp>
      <p:sp>
        <p:nvSpPr>
          <p:cNvPr id="32828" name="Text Box 60"/>
          <p:cNvSpPr txBox="1">
            <a:spLocks noChangeArrowheads="1"/>
          </p:cNvSpPr>
          <p:nvPr/>
        </p:nvSpPr>
        <p:spPr bwMode="auto">
          <a:xfrm>
            <a:off x="2133600" y="2895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$8</a:t>
            </a:r>
          </a:p>
        </p:txBody>
      </p:sp>
      <p:sp>
        <p:nvSpPr>
          <p:cNvPr id="32829" name="Slide Number Placeholder 9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46A1A82D-8A16-4DE5-AD4E-1436F8F778E3}" type="slidenum">
              <a:rPr lang="en-US" sz="1400"/>
              <a:pPr algn="r" eaLnBrk="1" hangingPunct="1"/>
              <a:t>16</a:t>
            </a:fld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304800" y="1371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$10</a:t>
            </a:r>
          </a:p>
        </p:txBody>
      </p:sp>
      <p:graphicFrame>
        <p:nvGraphicFramePr>
          <p:cNvPr id="156675" name="Group 3"/>
          <p:cNvGraphicFramePr>
            <a:graphicFrameLocks noGrp="1"/>
          </p:cNvGraphicFramePr>
          <p:nvPr/>
        </p:nvGraphicFramePr>
        <p:xfrm>
          <a:off x="5638800" y="152400"/>
          <a:ext cx="3352800" cy="4678429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  <a:gridCol w="838200"/>
                <a:gridCol w="838200"/>
              </a:tblGrid>
              <a:tr h="5332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Qd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TR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MR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$11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$10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$9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18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$8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24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$7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28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47" name="Rectangle 55"/>
          <p:cNvSpPr>
            <a:spLocks noChangeArrowheads="1"/>
          </p:cNvSpPr>
          <p:nvPr/>
        </p:nvSpPr>
        <p:spPr bwMode="auto">
          <a:xfrm>
            <a:off x="533400" y="0"/>
            <a:ext cx="48006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4100" b="1">
                <a:solidFill>
                  <a:srgbClr val="000099"/>
                </a:solidFill>
              </a:rPr>
              <a:t>Why is MR less than Demand?</a:t>
            </a:r>
          </a:p>
        </p:txBody>
      </p:sp>
      <p:sp>
        <p:nvSpPr>
          <p:cNvPr id="33848" name="Text Box 56"/>
          <p:cNvSpPr txBox="1">
            <a:spLocks noChangeArrowheads="1"/>
          </p:cNvSpPr>
          <p:nvPr/>
        </p:nvSpPr>
        <p:spPr bwMode="auto">
          <a:xfrm>
            <a:off x="304800" y="2133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$9</a:t>
            </a:r>
          </a:p>
        </p:txBody>
      </p:sp>
      <p:sp>
        <p:nvSpPr>
          <p:cNvPr id="33849" name="Text Box 57"/>
          <p:cNvSpPr txBox="1">
            <a:spLocks noChangeArrowheads="1"/>
          </p:cNvSpPr>
          <p:nvPr/>
        </p:nvSpPr>
        <p:spPr bwMode="auto">
          <a:xfrm>
            <a:off x="1219200" y="2133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$9</a:t>
            </a:r>
          </a:p>
        </p:txBody>
      </p:sp>
      <p:sp>
        <p:nvSpPr>
          <p:cNvPr id="33850" name="Text Box 58"/>
          <p:cNvSpPr txBox="1">
            <a:spLocks noChangeArrowheads="1"/>
          </p:cNvSpPr>
          <p:nvPr/>
        </p:nvSpPr>
        <p:spPr bwMode="auto">
          <a:xfrm>
            <a:off x="304800" y="2895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$8</a:t>
            </a:r>
          </a:p>
        </p:txBody>
      </p:sp>
      <p:sp>
        <p:nvSpPr>
          <p:cNvPr id="33851" name="Text Box 59"/>
          <p:cNvSpPr txBox="1">
            <a:spLocks noChangeArrowheads="1"/>
          </p:cNvSpPr>
          <p:nvPr/>
        </p:nvSpPr>
        <p:spPr bwMode="auto">
          <a:xfrm>
            <a:off x="1219200" y="2895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$8</a:t>
            </a:r>
          </a:p>
        </p:txBody>
      </p:sp>
      <p:sp>
        <p:nvSpPr>
          <p:cNvPr id="33852" name="Text Box 60"/>
          <p:cNvSpPr txBox="1">
            <a:spLocks noChangeArrowheads="1"/>
          </p:cNvSpPr>
          <p:nvPr/>
        </p:nvSpPr>
        <p:spPr bwMode="auto">
          <a:xfrm>
            <a:off x="2133600" y="2895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$8</a:t>
            </a:r>
          </a:p>
        </p:txBody>
      </p:sp>
      <p:sp>
        <p:nvSpPr>
          <p:cNvPr id="33853" name="Text Box 61"/>
          <p:cNvSpPr txBox="1">
            <a:spLocks noChangeArrowheads="1"/>
          </p:cNvSpPr>
          <p:nvPr/>
        </p:nvSpPr>
        <p:spPr bwMode="auto">
          <a:xfrm>
            <a:off x="304800" y="3657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$7</a:t>
            </a:r>
          </a:p>
        </p:txBody>
      </p:sp>
      <p:sp>
        <p:nvSpPr>
          <p:cNvPr id="33854" name="Text Box 62"/>
          <p:cNvSpPr txBox="1">
            <a:spLocks noChangeArrowheads="1"/>
          </p:cNvSpPr>
          <p:nvPr/>
        </p:nvSpPr>
        <p:spPr bwMode="auto">
          <a:xfrm>
            <a:off x="1219200" y="3657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$7</a:t>
            </a:r>
          </a:p>
        </p:txBody>
      </p:sp>
      <p:sp>
        <p:nvSpPr>
          <p:cNvPr id="33855" name="Text Box 63"/>
          <p:cNvSpPr txBox="1">
            <a:spLocks noChangeArrowheads="1"/>
          </p:cNvSpPr>
          <p:nvPr/>
        </p:nvSpPr>
        <p:spPr bwMode="auto">
          <a:xfrm>
            <a:off x="2133600" y="3657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$7</a:t>
            </a:r>
          </a:p>
        </p:txBody>
      </p:sp>
      <p:sp>
        <p:nvSpPr>
          <p:cNvPr id="33856" name="Text Box 64"/>
          <p:cNvSpPr txBox="1">
            <a:spLocks noChangeArrowheads="1"/>
          </p:cNvSpPr>
          <p:nvPr/>
        </p:nvSpPr>
        <p:spPr bwMode="auto">
          <a:xfrm>
            <a:off x="3048000" y="3657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$7</a:t>
            </a:r>
          </a:p>
        </p:txBody>
      </p:sp>
      <p:sp>
        <p:nvSpPr>
          <p:cNvPr id="33857" name="Slide Number Placeholder 13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2ED30F0B-5BF7-4155-826F-7E2853AE819F}" type="slidenum">
              <a:rPr lang="en-US" sz="1400"/>
              <a:pPr algn="r" eaLnBrk="1" hangingPunct="1"/>
              <a:t>17</a:t>
            </a:fld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04800" y="1371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$10</a:t>
            </a:r>
          </a:p>
        </p:txBody>
      </p:sp>
      <p:graphicFrame>
        <p:nvGraphicFramePr>
          <p:cNvPr id="157699" name="Group 3"/>
          <p:cNvGraphicFramePr>
            <a:graphicFrameLocks noGrp="1"/>
          </p:cNvGraphicFramePr>
          <p:nvPr/>
        </p:nvGraphicFramePr>
        <p:xfrm>
          <a:off x="5638800" y="152400"/>
          <a:ext cx="3352800" cy="4678429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  <a:gridCol w="838200"/>
                <a:gridCol w="838200"/>
              </a:tblGrid>
              <a:tr h="5332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Qd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TR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MR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$11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$10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$9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18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$8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24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$7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28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$6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71" name="Rectangle 55"/>
          <p:cNvSpPr>
            <a:spLocks noChangeArrowheads="1"/>
          </p:cNvSpPr>
          <p:nvPr/>
        </p:nvSpPr>
        <p:spPr bwMode="auto">
          <a:xfrm>
            <a:off x="533400" y="0"/>
            <a:ext cx="48006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4100" b="1">
                <a:solidFill>
                  <a:srgbClr val="000099"/>
                </a:solidFill>
              </a:rPr>
              <a:t>Why is MR less than Demand?</a:t>
            </a:r>
          </a:p>
        </p:txBody>
      </p:sp>
      <p:sp>
        <p:nvSpPr>
          <p:cNvPr id="34872" name="Text Box 56"/>
          <p:cNvSpPr txBox="1">
            <a:spLocks noChangeArrowheads="1"/>
          </p:cNvSpPr>
          <p:nvPr/>
        </p:nvSpPr>
        <p:spPr bwMode="auto">
          <a:xfrm>
            <a:off x="304800" y="2133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$9</a:t>
            </a:r>
          </a:p>
        </p:txBody>
      </p:sp>
      <p:sp>
        <p:nvSpPr>
          <p:cNvPr id="34873" name="Text Box 57"/>
          <p:cNvSpPr txBox="1">
            <a:spLocks noChangeArrowheads="1"/>
          </p:cNvSpPr>
          <p:nvPr/>
        </p:nvSpPr>
        <p:spPr bwMode="auto">
          <a:xfrm>
            <a:off x="1219200" y="2133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$9</a:t>
            </a:r>
          </a:p>
        </p:txBody>
      </p:sp>
      <p:sp>
        <p:nvSpPr>
          <p:cNvPr id="34874" name="Text Box 58"/>
          <p:cNvSpPr txBox="1">
            <a:spLocks noChangeArrowheads="1"/>
          </p:cNvSpPr>
          <p:nvPr/>
        </p:nvSpPr>
        <p:spPr bwMode="auto">
          <a:xfrm>
            <a:off x="304800" y="2895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$8</a:t>
            </a:r>
          </a:p>
        </p:txBody>
      </p:sp>
      <p:sp>
        <p:nvSpPr>
          <p:cNvPr id="34875" name="Text Box 59"/>
          <p:cNvSpPr txBox="1">
            <a:spLocks noChangeArrowheads="1"/>
          </p:cNvSpPr>
          <p:nvPr/>
        </p:nvSpPr>
        <p:spPr bwMode="auto">
          <a:xfrm>
            <a:off x="1219200" y="2895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$8</a:t>
            </a:r>
          </a:p>
        </p:txBody>
      </p:sp>
      <p:sp>
        <p:nvSpPr>
          <p:cNvPr id="34876" name="Text Box 60"/>
          <p:cNvSpPr txBox="1">
            <a:spLocks noChangeArrowheads="1"/>
          </p:cNvSpPr>
          <p:nvPr/>
        </p:nvSpPr>
        <p:spPr bwMode="auto">
          <a:xfrm>
            <a:off x="2133600" y="2895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$8</a:t>
            </a:r>
          </a:p>
        </p:txBody>
      </p:sp>
      <p:sp>
        <p:nvSpPr>
          <p:cNvPr id="34877" name="Text Box 61"/>
          <p:cNvSpPr txBox="1">
            <a:spLocks noChangeArrowheads="1"/>
          </p:cNvSpPr>
          <p:nvPr/>
        </p:nvSpPr>
        <p:spPr bwMode="auto">
          <a:xfrm>
            <a:off x="304800" y="3657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$7</a:t>
            </a:r>
          </a:p>
        </p:txBody>
      </p:sp>
      <p:sp>
        <p:nvSpPr>
          <p:cNvPr id="34878" name="Text Box 62"/>
          <p:cNvSpPr txBox="1">
            <a:spLocks noChangeArrowheads="1"/>
          </p:cNvSpPr>
          <p:nvPr/>
        </p:nvSpPr>
        <p:spPr bwMode="auto">
          <a:xfrm>
            <a:off x="1219200" y="3657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$7</a:t>
            </a:r>
          </a:p>
        </p:txBody>
      </p:sp>
      <p:sp>
        <p:nvSpPr>
          <p:cNvPr id="34879" name="Text Box 63"/>
          <p:cNvSpPr txBox="1">
            <a:spLocks noChangeArrowheads="1"/>
          </p:cNvSpPr>
          <p:nvPr/>
        </p:nvSpPr>
        <p:spPr bwMode="auto">
          <a:xfrm>
            <a:off x="2133600" y="3657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$7</a:t>
            </a:r>
          </a:p>
        </p:txBody>
      </p:sp>
      <p:sp>
        <p:nvSpPr>
          <p:cNvPr id="34880" name="Text Box 64"/>
          <p:cNvSpPr txBox="1">
            <a:spLocks noChangeArrowheads="1"/>
          </p:cNvSpPr>
          <p:nvPr/>
        </p:nvSpPr>
        <p:spPr bwMode="auto">
          <a:xfrm>
            <a:off x="304800" y="4419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$6</a:t>
            </a:r>
          </a:p>
        </p:txBody>
      </p:sp>
      <p:sp>
        <p:nvSpPr>
          <p:cNvPr id="34881" name="Text Box 65"/>
          <p:cNvSpPr txBox="1">
            <a:spLocks noChangeArrowheads="1"/>
          </p:cNvSpPr>
          <p:nvPr/>
        </p:nvSpPr>
        <p:spPr bwMode="auto">
          <a:xfrm>
            <a:off x="1219200" y="4419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$6</a:t>
            </a:r>
          </a:p>
        </p:txBody>
      </p:sp>
      <p:sp>
        <p:nvSpPr>
          <p:cNvPr id="34882" name="Text Box 66"/>
          <p:cNvSpPr txBox="1">
            <a:spLocks noChangeArrowheads="1"/>
          </p:cNvSpPr>
          <p:nvPr/>
        </p:nvSpPr>
        <p:spPr bwMode="auto">
          <a:xfrm>
            <a:off x="2133600" y="4419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$6</a:t>
            </a:r>
          </a:p>
        </p:txBody>
      </p:sp>
      <p:sp>
        <p:nvSpPr>
          <p:cNvPr id="34883" name="Text Box 67"/>
          <p:cNvSpPr txBox="1">
            <a:spLocks noChangeArrowheads="1"/>
          </p:cNvSpPr>
          <p:nvPr/>
        </p:nvSpPr>
        <p:spPr bwMode="auto">
          <a:xfrm>
            <a:off x="3048000" y="4419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$6</a:t>
            </a:r>
          </a:p>
        </p:txBody>
      </p:sp>
      <p:sp>
        <p:nvSpPr>
          <p:cNvPr id="34884" name="Text Box 68"/>
          <p:cNvSpPr txBox="1">
            <a:spLocks noChangeArrowheads="1"/>
          </p:cNvSpPr>
          <p:nvPr/>
        </p:nvSpPr>
        <p:spPr bwMode="auto">
          <a:xfrm>
            <a:off x="3048000" y="3657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$7</a:t>
            </a:r>
          </a:p>
        </p:txBody>
      </p:sp>
      <p:sp>
        <p:nvSpPr>
          <p:cNvPr id="34885" name="Text Box 69"/>
          <p:cNvSpPr txBox="1">
            <a:spLocks noChangeArrowheads="1"/>
          </p:cNvSpPr>
          <p:nvPr/>
        </p:nvSpPr>
        <p:spPr bwMode="auto">
          <a:xfrm>
            <a:off x="3962400" y="4419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$6</a:t>
            </a:r>
          </a:p>
        </p:txBody>
      </p:sp>
      <p:sp>
        <p:nvSpPr>
          <p:cNvPr id="34886" name="Slide Number Placeholder 18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5647F284-7C2D-44B0-92BD-31C5EE21F4CF}" type="slidenum">
              <a:rPr lang="en-US" sz="1400"/>
              <a:pPr algn="r" eaLnBrk="1" hangingPunct="1"/>
              <a:t>18</a:t>
            </a:fld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304800" y="1371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$10</a:t>
            </a:r>
          </a:p>
        </p:txBody>
      </p:sp>
      <p:graphicFrame>
        <p:nvGraphicFramePr>
          <p:cNvPr id="158723" name="Group 3"/>
          <p:cNvGraphicFramePr>
            <a:graphicFrameLocks noGrp="1"/>
          </p:cNvGraphicFramePr>
          <p:nvPr/>
        </p:nvGraphicFramePr>
        <p:xfrm>
          <a:off x="5638800" y="152400"/>
          <a:ext cx="3352800" cy="4678429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  <a:gridCol w="838200"/>
                <a:gridCol w="838200"/>
              </a:tblGrid>
              <a:tr h="5332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Qd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TR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MR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$11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$10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$9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18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$8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24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$7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28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$6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$5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895" name="Rectangle 55"/>
          <p:cNvSpPr>
            <a:spLocks noChangeArrowheads="1"/>
          </p:cNvSpPr>
          <p:nvPr/>
        </p:nvSpPr>
        <p:spPr bwMode="auto">
          <a:xfrm>
            <a:off x="533400" y="0"/>
            <a:ext cx="48006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4100" b="1">
                <a:solidFill>
                  <a:srgbClr val="000099"/>
                </a:solidFill>
              </a:rPr>
              <a:t>Why is MR less than Demand?</a:t>
            </a:r>
          </a:p>
        </p:txBody>
      </p:sp>
      <p:sp>
        <p:nvSpPr>
          <p:cNvPr id="35896" name="Text Box 56"/>
          <p:cNvSpPr txBox="1">
            <a:spLocks noChangeArrowheads="1"/>
          </p:cNvSpPr>
          <p:nvPr/>
        </p:nvSpPr>
        <p:spPr bwMode="auto">
          <a:xfrm>
            <a:off x="304800" y="2133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$9</a:t>
            </a:r>
          </a:p>
        </p:txBody>
      </p:sp>
      <p:sp>
        <p:nvSpPr>
          <p:cNvPr id="35897" name="Text Box 57"/>
          <p:cNvSpPr txBox="1">
            <a:spLocks noChangeArrowheads="1"/>
          </p:cNvSpPr>
          <p:nvPr/>
        </p:nvSpPr>
        <p:spPr bwMode="auto">
          <a:xfrm>
            <a:off x="1219200" y="2133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$9</a:t>
            </a:r>
          </a:p>
        </p:txBody>
      </p:sp>
      <p:sp>
        <p:nvSpPr>
          <p:cNvPr id="35898" name="Text Box 58"/>
          <p:cNvSpPr txBox="1">
            <a:spLocks noChangeArrowheads="1"/>
          </p:cNvSpPr>
          <p:nvPr/>
        </p:nvSpPr>
        <p:spPr bwMode="auto">
          <a:xfrm>
            <a:off x="304800" y="2895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$8</a:t>
            </a:r>
          </a:p>
        </p:txBody>
      </p:sp>
      <p:sp>
        <p:nvSpPr>
          <p:cNvPr id="35899" name="Text Box 59"/>
          <p:cNvSpPr txBox="1">
            <a:spLocks noChangeArrowheads="1"/>
          </p:cNvSpPr>
          <p:nvPr/>
        </p:nvSpPr>
        <p:spPr bwMode="auto">
          <a:xfrm>
            <a:off x="1219200" y="2895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$8</a:t>
            </a:r>
          </a:p>
        </p:txBody>
      </p:sp>
      <p:sp>
        <p:nvSpPr>
          <p:cNvPr id="35900" name="Text Box 60"/>
          <p:cNvSpPr txBox="1">
            <a:spLocks noChangeArrowheads="1"/>
          </p:cNvSpPr>
          <p:nvPr/>
        </p:nvSpPr>
        <p:spPr bwMode="auto">
          <a:xfrm>
            <a:off x="2133600" y="2895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$8</a:t>
            </a:r>
          </a:p>
        </p:txBody>
      </p:sp>
      <p:sp>
        <p:nvSpPr>
          <p:cNvPr id="35901" name="Text Box 61"/>
          <p:cNvSpPr txBox="1">
            <a:spLocks noChangeArrowheads="1"/>
          </p:cNvSpPr>
          <p:nvPr/>
        </p:nvSpPr>
        <p:spPr bwMode="auto">
          <a:xfrm>
            <a:off x="304800" y="3657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$7</a:t>
            </a:r>
          </a:p>
        </p:txBody>
      </p:sp>
      <p:sp>
        <p:nvSpPr>
          <p:cNvPr id="35902" name="Text Box 62"/>
          <p:cNvSpPr txBox="1">
            <a:spLocks noChangeArrowheads="1"/>
          </p:cNvSpPr>
          <p:nvPr/>
        </p:nvSpPr>
        <p:spPr bwMode="auto">
          <a:xfrm>
            <a:off x="1219200" y="3657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$7</a:t>
            </a:r>
          </a:p>
        </p:txBody>
      </p:sp>
      <p:sp>
        <p:nvSpPr>
          <p:cNvPr id="35903" name="Text Box 63"/>
          <p:cNvSpPr txBox="1">
            <a:spLocks noChangeArrowheads="1"/>
          </p:cNvSpPr>
          <p:nvPr/>
        </p:nvSpPr>
        <p:spPr bwMode="auto">
          <a:xfrm>
            <a:off x="2133600" y="3657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$7</a:t>
            </a:r>
          </a:p>
        </p:txBody>
      </p:sp>
      <p:sp>
        <p:nvSpPr>
          <p:cNvPr id="35904" name="Text Box 64"/>
          <p:cNvSpPr txBox="1">
            <a:spLocks noChangeArrowheads="1"/>
          </p:cNvSpPr>
          <p:nvPr/>
        </p:nvSpPr>
        <p:spPr bwMode="auto">
          <a:xfrm>
            <a:off x="304800" y="4419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$6</a:t>
            </a:r>
          </a:p>
        </p:txBody>
      </p:sp>
      <p:sp>
        <p:nvSpPr>
          <p:cNvPr id="35905" name="Text Box 65"/>
          <p:cNvSpPr txBox="1">
            <a:spLocks noChangeArrowheads="1"/>
          </p:cNvSpPr>
          <p:nvPr/>
        </p:nvSpPr>
        <p:spPr bwMode="auto">
          <a:xfrm>
            <a:off x="1219200" y="4419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$6</a:t>
            </a:r>
          </a:p>
        </p:txBody>
      </p:sp>
      <p:sp>
        <p:nvSpPr>
          <p:cNvPr id="35906" name="Text Box 66"/>
          <p:cNvSpPr txBox="1">
            <a:spLocks noChangeArrowheads="1"/>
          </p:cNvSpPr>
          <p:nvPr/>
        </p:nvSpPr>
        <p:spPr bwMode="auto">
          <a:xfrm>
            <a:off x="2133600" y="4419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$6</a:t>
            </a:r>
          </a:p>
        </p:txBody>
      </p:sp>
      <p:sp>
        <p:nvSpPr>
          <p:cNvPr id="35907" name="Text Box 67"/>
          <p:cNvSpPr txBox="1">
            <a:spLocks noChangeArrowheads="1"/>
          </p:cNvSpPr>
          <p:nvPr/>
        </p:nvSpPr>
        <p:spPr bwMode="auto">
          <a:xfrm>
            <a:off x="3048000" y="4419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$6</a:t>
            </a:r>
          </a:p>
        </p:txBody>
      </p:sp>
      <p:sp>
        <p:nvSpPr>
          <p:cNvPr id="35908" name="Text Box 68"/>
          <p:cNvSpPr txBox="1">
            <a:spLocks noChangeArrowheads="1"/>
          </p:cNvSpPr>
          <p:nvPr/>
        </p:nvSpPr>
        <p:spPr bwMode="auto">
          <a:xfrm>
            <a:off x="3048000" y="3657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$7</a:t>
            </a:r>
          </a:p>
        </p:txBody>
      </p:sp>
      <p:sp>
        <p:nvSpPr>
          <p:cNvPr id="35909" name="Text Box 69"/>
          <p:cNvSpPr txBox="1">
            <a:spLocks noChangeArrowheads="1"/>
          </p:cNvSpPr>
          <p:nvPr/>
        </p:nvSpPr>
        <p:spPr bwMode="auto">
          <a:xfrm>
            <a:off x="3962400" y="4419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$6</a:t>
            </a:r>
          </a:p>
        </p:txBody>
      </p:sp>
      <p:sp>
        <p:nvSpPr>
          <p:cNvPr id="35910" name="Text Box 70"/>
          <p:cNvSpPr txBox="1">
            <a:spLocks noChangeArrowheads="1"/>
          </p:cNvSpPr>
          <p:nvPr/>
        </p:nvSpPr>
        <p:spPr bwMode="auto">
          <a:xfrm>
            <a:off x="4876800" y="5181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$5</a:t>
            </a:r>
          </a:p>
        </p:txBody>
      </p:sp>
      <p:sp>
        <p:nvSpPr>
          <p:cNvPr id="35911" name="Text Box 71"/>
          <p:cNvSpPr txBox="1">
            <a:spLocks noChangeArrowheads="1"/>
          </p:cNvSpPr>
          <p:nvPr/>
        </p:nvSpPr>
        <p:spPr bwMode="auto">
          <a:xfrm>
            <a:off x="304800" y="5181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$5</a:t>
            </a:r>
          </a:p>
        </p:txBody>
      </p:sp>
      <p:sp>
        <p:nvSpPr>
          <p:cNvPr id="35912" name="Text Box 72"/>
          <p:cNvSpPr txBox="1">
            <a:spLocks noChangeArrowheads="1"/>
          </p:cNvSpPr>
          <p:nvPr/>
        </p:nvSpPr>
        <p:spPr bwMode="auto">
          <a:xfrm>
            <a:off x="1219200" y="5181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$5</a:t>
            </a:r>
          </a:p>
        </p:txBody>
      </p:sp>
      <p:sp>
        <p:nvSpPr>
          <p:cNvPr id="35913" name="Text Box 73"/>
          <p:cNvSpPr txBox="1">
            <a:spLocks noChangeArrowheads="1"/>
          </p:cNvSpPr>
          <p:nvPr/>
        </p:nvSpPr>
        <p:spPr bwMode="auto">
          <a:xfrm>
            <a:off x="2133600" y="5181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$5</a:t>
            </a:r>
          </a:p>
        </p:txBody>
      </p:sp>
      <p:sp>
        <p:nvSpPr>
          <p:cNvPr id="35914" name="Text Box 74"/>
          <p:cNvSpPr txBox="1">
            <a:spLocks noChangeArrowheads="1"/>
          </p:cNvSpPr>
          <p:nvPr/>
        </p:nvSpPr>
        <p:spPr bwMode="auto">
          <a:xfrm>
            <a:off x="3048000" y="5181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$5</a:t>
            </a:r>
          </a:p>
        </p:txBody>
      </p:sp>
      <p:sp>
        <p:nvSpPr>
          <p:cNvPr id="35915" name="Text Box 75"/>
          <p:cNvSpPr txBox="1">
            <a:spLocks noChangeArrowheads="1"/>
          </p:cNvSpPr>
          <p:nvPr/>
        </p:nvSpPr>
        <p:spPr bwMode="auto">
          <a:xfrm>
            <a:off x="3962400" y="5181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$5</a:t>
            </a:r>
          </a:p>
        </p:txBody>
      </p:sp>
      <p:sp>
        <p:nvSpPr>
          <p:cNvPr id="35916" name="Slide Number Placeholder 24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8EC768E7-101A-4DAF-9FD2-9BAF4698C848}" type="slidenum">
              <a:rPr lang="en-US" sz="1400"/>
              <a:pPr algn="r" eaLnBrk="1" hangingPunct="1"/>
              <a:t>19</a:t>
            </a:fld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1103313" y="904875"/>
            <a:ext cx="1516062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360" tIns="44280" rIns="90360" bIns="4428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>
                <a:solidFill>
                  <a:srgbClr val="000000"/>
                </a:solidFill>
                <a:latin typeface="Arial" charset="0"/>
              </a:rPr>
              <a:t>Perfect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>
                <a:solidFill>
                  <a:srgbClr val="000000"/>
                </a:solidFill>
                <a:latin typeface="Arial" charset="0"/>
              </a:rPr>
              <a:t>Competition</a:t>
            </a:r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6692900" y="890588"/>
            <a:ext cx="1262063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360" tIns="44280" rIns="90360" bIns="4428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>
                <a:solidFill>
                  <a:srgbClr val="000000"/>
                </a:solidFill>
                <a:latin typeface="Arial" charset="0"/>
              </a:rPr>
              <a:t>Pure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>
                <a:solidFill>
                  <a:srgbClr val="000000"/>
                </a:solidFill>
                <a:latin typeface="Arial" charset="0"/>
              </a:rPr>
              <a:t>Monopoly</a:t>
            </a:r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2970213" y="914400"/>
            <a:ext cx="159385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360" tIns="44280" rIns="90360" bIns="4428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>
                <a:solidFill>
                  <a:srgbClr val="000000"/>
                </a:solidFill>
                <a:latin typeface="Arial" charset="0"/>
              </a:rPr>
              <a:t>Monopolistic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>
                <a:solidFill>
                  <a:srgbClr val="000000"/>
                </a:solidFill>
                <a:latin typeface="Arial" charset="0"/>
              </a:rPr>
              <a:t>Competition</a:t>
            </a: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5003800" y="1162050"/>
            <a:ext cx="123825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360" tIns="44280" rIns="90360" bIns="4428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>
                <a:solidFill>
                  <a:srgbClr val="000000"/>
                </a:solidFill>
                <a:latin typeface="Arial" charset="0"/>
              </a:rPr>
              <a:t>Oligopoly</a:t>
            </a:r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377825" y="0"/>
            <a:ext cx="8505825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360" tIns="44280" rIns="90360" bIns="4428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500" b="1">
                <a:solidFill>
                  <a:srgbClr val="000099"/>
                </a:solidFill>
              </a:rPr>
              <a:t>FOUR MARKET STRUCTURES</a:t>
            </a:r>
          </a:p>
        </p:txBody>
      </p:sp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228600" y="2362200"/>
            <a:ext cx="8534400" cy="465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>
                <a:solidFill>
                  <a:srgbClr val="000000"/>
                </a:solidFill>
              </a:rPr>
              <a:t>Every product is sold in a market that can be considered one of the above market structures.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1">
              <a:solidFill>
                <a:srgbClr val="990000"/>
              </a:solidFill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>
                <a:solidFill>
                  <a:srgbClr val="990000"/>
                </a:solidFill>
              </a:rPr>
              <a:t>For example:</a:t>
            </a:r>
          </a:p>
          <a:p>
            <a:pPr lvl="1">
              <a:buClr>
                <a:srgbClr val="990000"/>
              </a:buClr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>
                <a:solidFill>
                  <a:srgbClr val="990000"/>
                </a:solidFill>
              </a:rPr>
              <a:t>Fast Food Market</a:t>
            </a:r>
          </a:p>
          <a:p>
            <a:pPr lvl="1">
              <a:buClr>
                <a:srgbClr val="990000"/>
              </a:buClr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>
                <a:solidFill>
                  <a:srgbClr val="990000"/>
                </a:solidFill>
              </a:rPr>
              <a:t>The Market for Cars</a:t>
            </a:r>
          </a:p>
          <a:p>
            <a:pPr lvl="1">
              <a:buClr>
                <a:srgbClr val="990000"/>
              </a:buClr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>
                <a:solidFill>
                  <a:srgbClr val="990000"/>
                </a:solidFill>
              </a:rPr>
              <a:t>Market for Operating Systems (Microsoft)</a:t>
            </a:r>
          </a:p>
          <a:p>
            <a:pPr lvl="1">
              <a:buClr>
                <a:srgbClr val="990000"/>
              </a:buClr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>
                <a:solidFill>
                  <a:srgbClr val="990000"/>
                </a:solidFill>
              </a:rPr>
              <a:t>Strawberry Market</a:t>
            </a:r>
          </a:p>
          <a:p>
            <a:pPr lvl="1">
              <a:buClr>
                <a:srgbClr val="990000"/>
              </a:buClr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>
                <a:solidFill>
                  <a:srgbClr val="990000"/>
                </a:solidFill>
              </a:rPr>
              <a:t>Cereal Market</a:t>
            </a:r>
          </a:p>
          <a:p>
            <a:pPr lvl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1">
              <a:solidFill>
                <a:srgbClr val="990000"/>
              </a:solidFill>
            </a:endParaRPr>
          </a:p>
        </p:txBody>
      </p:sp>
      <p:sp>
        <p:nvSpPr>
          <p:cNvPr id="16392" name="Rectangle 7"/>
          <p:cNvSpPr>
            <a:spLocks noChangeArrowheads="1"/>
          </p:cNvSpPr>
          <p:nvPr/>
        </p:nvSpPr>
        <p:spPr bwMode="auto">
          <a:xfrm>
            <a:off x="6692900" y="890588"/>
            <a:ext cx="1262063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360" tIns="44280" rIns="90360" bIns="4428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>
                <a:solidFill>
                  <a:srgbClr val="000000"/>
                </a:solidFill>
                <a:latin typeface="Arial" charset="0"/>
              </a:rPr>
              <a:t>Pure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>
                <a:solidFill>
                  <a:srgbClr val="000000"/>
                </a:solidFill>
                <a:latin typeface="Arial" charset="0"/>
              </a:rPr>
              <a:t>Monopoly</a:t>
            </a:r>
          </a:p>
        </p:txBody>
      </p:sp>
      <p:sp>
        <p:nvSpPr>
          <p:cNvPr id="16393" name="Rectangle 8"/>
          <p:cNvSpPr>
            <a:spLocks noChangeArrowheads="1"/>
          </p:cNvSpPr>
          <p:nvPr/>
        </p:nvSpPr>
        <p:spPr bwMode="auto">
          <a:xfrm>
            <a:off x="2970213" y="914400"/>
            <a:ext cx="159385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360" tIns="44280" rIns="90360" bIns="4428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>
                <a:solidFill>
                  <a:srgbClr val="000000"/>
                </a:solidFill>
                <a:latin typeface="Arial" charset="0"/>
              </a:rPr>
              <a:t>Monopolistic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>
                <a:solidFill>
                  <a:srgbClr val="000000"/>
                </a:solidFill>
                <a:latin typeface="Arial" charset="0"/>
              </a:rPr>
              <a:t>Competition</a:t>
            </a:r>
          </a:p>
        </p:txBody>
      </p:sp>
      <p:sp>
        <p:nvSpPr>
          <p:cNvPr id="16394" name="Rectangle 9"/>
          <p:cNvSpPr>
            <a:spLocks noChangeArrowheads="1"/>
          </p:cNvSpPr>
          <p:nvPr/>
        </p:nvSpPr>
        <p:spPr bwMode="auto">
          <a:xfrm>
            <a:off x="5003800" y="1162050"/>
            <a:ext cx="123825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360" tIns="44280" rIns="90360" bIns="4428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>
                <a:solidFill>
                  <a:srgbClr val="000000"/>
                </a:solidFill>
                <a:latin typeface="Arial" charset="0"/>
              </a:rPr>
              <a:t>Oligopoly</a:t>
            </a: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3671888" y="1676400"/>
            <a:ext cx="3952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360" tIns="44280" rIns="90360" bIns="4428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>
                <a:solidFill>
                  <a:srgbClr val="CC0000"/>
                </a:solidFill>
                <a:latin typeface="Arial" charset="0"/>
              </a:rPr>
              <a:t>Imperfect Competition</a:t>
            </a: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2819400" y="685800"/>
            <a:ext cx="5562600" cy="1447800"/>
          </a:xfrm>
          <a:prstGeom prst="rect">
            <a:avLst/>
          </a:prstGeom>
          <a:noFill/>
          <a:ln w="5724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Text Box 12"/>
          <p:cNvSpPr txBox="1"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930A4881-B3DD-45B0-AB4C-16A8C7A2AE81}" type="slidenum">
              <a:rPr lang="en-US" sz="1400">
                <a:solidFill>
                  <a:srgbClr val="000000"/>
                </a:solidFill>
                <a:ea typeface="SimSun" charset="-122"/>
              </a:rPr>
              <a:pPr algn="r" eaLnBrk="1" hangingPunct="1"/>
              <a:t>2</a:t>
            </a:fld>
            <a:endParaRPr lang="en-US" sz="1400">
              <a:solidFill>
                <a:srgbClr val="000000"/>
              </a:solidFill>
              <a:ea typeface="SimSun" charset="-122"/>
            </a:endParaRPr>
          </a:p>
        </p:txBody>
      </p:sp>
      <p:sp>
        <p:nvSpPr>
          <p:cNvPr id="16398" name="Line 13"/>
          <p:cNvSpPr>
            <a:spLocks noChangeShapeType="1"/>
          </p:cNvSpPr>
          <p:nvPr/>
        </p:nvSpPr>
        <p:spPr bwMode="auto">
          <a:xfrm>
            <a:off x="762000" y="1676400"/>
            <a:ext cx="7543800" cy="1588"/>
          </a:xfrm>
          <a:prstGeom prst="line">
            <a:avLst/>
          </a:prstGeom>
          <a:noFill/>
          <a:ln w="7632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304800" y="1371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$10</a:t>
            </a:r>
          </a:p>
        </p:txBody>
      </p:sp>
      <p:graphicFrame>
        <p:nvGraphicFramePr>
          <p:cNvPr id="159747" name="Group 3"/>
          <p:cNvGraphicFramePr>
            <a:graphicFrameLocks noGrp="1"/>
          </p:cNvGraphicFramePr>
          <p:nvPr/>
        </p:nvGraphicFramePr>
        <p:xfrm>
          <a:off x="5638800" y="152400"/>
          <a:ext cx="3352800" cy="4678429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  <a:gridCol w="838200"/>
                <a:gridCol w="838200"/>
              </a:tblGrid>
              <a:tr h="5332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Qd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TR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MR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$11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$10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$9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18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$8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24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$7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28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$6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$5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$4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28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-2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919" name="Rectangle 55"/>
          <p:cNvSpPr>
            <a:spLocks noChangeArrowheads="1"/>
          </p:cNvSpPr>
          <p:nvPr/>
        </p:nvSpPr>
        <p:spPr bwMode="auto">
          <a:xfrm>
            <a:off x="533400" y="0"/>
            <a:ext cx="48006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4100" b="1">
                <a:solidFill>
                  <a:srgbClr val="000099"/>
                </a:solidFill>
              </a:rPr>
              <a:t>Why is MR less than Demand?</a:t>
            </a:r>
          </a:p>
        </p:txBody>
      </p:sp>
      <p:sp>
        <p:nvSpPr>
          <p:cNvPr id="36920" name="Text Box 56"/>
          <p:cNvSpPr txBox="1">
            <a:spLocks noChangeArrowheads="1"/>
          </p:cNvSpPr>
          <p:nvPr/>
        </p:nvSpPr>
        <p:spPr bwMode="auto">
          <a:xfrm>
            <a:off x="304800" y="2133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$9</a:t>
            </a:r>
          </a:p>
        </p:txBody>
      </p:sp>
      <p:sp>
        <p:nvSpPr>
          <p:cNvPr id="36921" name="Text Box 57"/>
          <p:cNvSpPr txBox="1">
            <a:spLocks noChangeArrowheads="1"/>
          </p:cNvSpPr>
          <p:nvPr/>
        </p:nvSpPr>
        <p:spPr bwMode="auto">
          <a:xfrm>
            <a:off x="1219200" y="2133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$9</a:t>
            </a:r>
          </a:p>
        </p:txBody>
      </p:sp>
      <p:sp>
        <p:nvSpPr>
          <p:cNvPr id="36922" name="Text Box 58"/>
          <p:cNvSpPr txBox="1">
            <a:spLocks noChangeArrowheads="1"/>
          </p:cNvSpPr>
          <p:nvPr/>
        </p:nvSpPr>
        <p:spPr bwMode="auto">
          <a:xfrm>
            <a:off x="304800" y="2895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$8</a:t>
            </a:r>
          </a:p>
        </p:txBody>
      </p:sp>
      <p:sp>
        <p:nvSpPr>
          <p:cNvPr id="36923" name="Text Box 59"/>
          <p:cNvSpPr txBox="1">
            <a:spLocks noChangeArrowheads="1"/>
          </p:cNvSpPr>
          <p:nvPr/>
        </p:nvSpPr>
        <p:spPr bwMode="auto">
          <a:xfrm>
            <a:off x="1219200" y="2895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$8</a:t>
            </a:r>
          </a:p>
        </p:txBody>
      </p:sp>
      <p:sp>
        <p:nvSpPr>
          <p:cNvPr id="36924" name="Text Box 60"/>
          <p:cNvSpPr txBox="1">
            <a:spLocks noChangeArrowheads="1"/>
          </p:cNvSpPr>
          <p:nvPr/>
        </p:nvSpPr>
        <p:spPr bwMode="auto">
          <a:xfrm>
            <a:off x="2133600" y="2895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$8</a:t>
            </a:r>
          </a:p>
        </p:txBody>
      </p:sp>
      <p:sp>
        <p:nvSpPr>
          <p:cNvPr id="36925" name="Text Box 61"/>
          <p:cNvSpPr txBox="1">
            <a:spLocks noChangeArrowheads="1"/>
          </p:cNvSpPr>
          <p:nvPr/>
        </p:nvSpPr>
        <p:spPr bwMode="auto">
          <a:xfrm>
            <a:off x="304800" y="3657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$7</a:t>
            </a:r>
          </a:p>
        </p:txBody>
      </p:sp>
      <p:sp>
        <p:nvSpPr>
          <p:cNvPr id="36926" name="Text Box 62"/>
          <p:cNvSpPr txBox="1">
            <a:spLocks noChangeArrowheads="1"/>
          </p:cNvSpPr>
          <p:nvPr/>
        </p:nvSpPr>
        <p:spPr bwMode="auto">
          <a:xfrm>
            <a:off x="1219200" y="3657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$7</a:t>
            </a:r>
          </a:p>
        </p:txBody>
      </p:sp>
      <p:sp>
        <p:nvSpPr>
          <p:cNvPr id="36927" name="Text Box 63"/>
          <p:cNvSpPr txBox="1">
            <a:spLocks noChangeArrowheads="1"/>
          </p:cNvSpPr>
          <p:nvPr/>
        </p:nvSpPr>
        <p:spPr bwMode="auto">
          <a:xfrm>
            <a:off x="2133600" y="3657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$7</a:t>
            </a:r>
          </a:p>
        </p:txBody>
      </p:sp>
      <p:sp>
        <p:nvSpPr>
          <p:cNvPr id="36928" name="Text Box 64"/>
          <p:cNvSpPr txBox="1">
            <a:spLocks noChangeArrowheads="1"/>
          </p:cNvSpPr>
          <p:nvPr/>
        </p:nvSpPr>
        <p:spPr bwMode="auto">
          <a:xfrm>
            <a:off x="304800" y="4419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$6</a:t>
            </a:r>
          </a:p>
        </p:txBody>
      </p:sp>
      <p:sp>
        <p:nvSpPr>
          <p:cNvPr id="36929" name="Text Box 65"/>
          <p:cNvSpPr txBox="1">
            <a:spLocks noChangeArrowheads="1"/>
          </p:cNvSpPr>
          <p:nvPr/>
        </p:nvSpPr>
        <p:spPr bwMode="auto">
          <a:xfrm>
            <a:off x="1219200" y="4419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$6</a:t>
            </a:r>
          </a:p>
        </p:txBody>
      </p:sp>
      <p:sp>
        <p:nvSpPr>
          <p:cNvPr id="36930" name="Text Box 66"/>
          <p:cNvSpPr txBox="1">
            <a:spLocks noChangeArrowheads="1"/>
          </p:cNvSpPr>
          <p:nvPr/>
        </p:nvSpPr>
        <p:spPr bwMode="auto">
          <a:xfrm>
            <a:off x="2133600" y="4419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$6</a:t>
            </a:r>
          </a:p>
        </p:txBody>
      </p:sp>
      <p:sp>
        <p:nvSpPr>
          <p:cNvPr id="36931" name="Text Box 67"/>
          <p:cNvSpPr txBox="1">
            <a:spLocks noChangeArrowheads="1"/>
          </p:cNvSpPr>
          <p:nvPr/>
        </p:nvSpPr>
        <p:spPr bwMode="auto">
          <a:xfrm>
            <a:off x="3048000" y="4419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$6</a:t>
            </a:r>
          </a:p>
        </p:txBody>
      </p:sp>
      <p:sp>
        <p:nvSpPr>
          <p:cNvPr id="36932" name="Text Box 68"/>
          <p:cNvSpPr txBox="1">
            <a:spLocks noChangeArrowheads="1"/>
          </p:cNvSpPr>
          <p:nvPr/>
        </p:nvSpPr>
        <p:spPr bwMode="auto">
          <a:xfrm>
            <a:off x="3048000" y="3657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$7</a:t>
            </a:r>
          </a:p>
        </p:txBody>
      </p:sp>
      <p:sp>
        <p:nvSpPr>
          <p:cNvPr id="36933" name="Text Box 69"/>
          <p:cNvSpPr txBox="1">
            <a:spLocks noChangeArrowheads="1"/>
          </p:cNvSpPr>
          <p:nvPr/>
        </p:nvSpPr>
        <p:spPr bwMode="auto">
          <a:xfrm>
            <a:off x="3962400" y="4419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$6</a:t>
            </a:r>
          </a:p>
        </p:txBody>
      </p:sp>
      <p:sp>
        <p:nvSpPr>
          <p:cNvPr id="36934" name="Text Box 70"/>
          <p:cNvSpPr txBox="1">
            <a:spLocks noChangeArrowheads="1"/>
          </p:cNvSpPr>
          <p:nvPr/>
        </p:nvSpPr>
        <p:spPr bwMode="auto">
          <a:xfrm>
            <a:off x="4876800" y="5181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$5</a:t>
            </a:r>
          </a:p>
        </p:txBody>
      </p:sp>
      <p:sp>
        <p:nvSpPr>
          <p:cNvPr id="36935" name="Text Box 71"/>
          <p:cNvSpPr txBox="1">
            <a:spLocks noChangeArrowheads="1"/>
          </p:cNvSpPr>
          <p:nvPr/>
        </p:nvSpPr>
        <p:spPr bwMode="auto">
          <a:xfrm>
            <a:off x="304800" y="5181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$5</a:t>
            </a:r>
          </a:p>
        </p:txBody>
      </p:sp>
      <p:sp>
        <p:nvSpPr>
          <p:cNvPr id="36936" name="Text Box 72"/>
          <p:cNvSpPr txBox="1">
            <a:spLocks noChangeArrowheads="1"/>
          </p:cNvSpPr>
          <p:nvPr/>
        </p:nvSpPr>
        <p:spPr bwMode="auto">
          <a:xfrm>
            <a:off x="1219200" y="5181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$5</a:t>
            </a:r>
          </a:p>
        </p:txBody>
      </p:sp>
      <p:sp>
        <p:nvSpPr>
          <p:cNvPr id="36937" name="Text Box 73"/>
          <p:cNvSpPr txBox="1">
            <a:spLocks noChangeArrowheads="1"/>
          </p:cNvSpPr>
          <p:nvPr/>
        </p:nvSpPr>
        <p:spPr bwMode="auto">
          <a:xfrm>
            <a:off x="2133600" y="5181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$5</a:t>
            </a:r>
          </a:p>
        </p:txBody>
      </p:sp>
      <p:sp>
        <p:nvSpPr>
          <p:cNvPr id="36938" name="Text Box 74"/>
          <p:cNvSpPr txBox="1">
            <a:spLocks noChangeArrowheads="1"/>
          </p:cNvSpPr>
          <p:nvPr/>
        </p:nvSpPr>
        <p:spPr bwMode="auto">
          <a:xfrm>
            <a:off x="3048000" y="5181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$5</a:t>
            </a:r>
          </a:p>
        </p:txBody>
      </p:sp>
      <p:sp>
        <p:nvSpPr>
          <p:cNvPr id="36939" name="Text Box 75"/>
          <p:cNvSpPr txBox="1">
            <a:spLocks noChangeArrowheads="1"/>
          </p:cNvSpPr>
          <p:nvPr/>
        </p:nvSpPr>
        <p:spPr bwMode="auto">
          <a:xfrm>
            <a:off x="3962400" y="5181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$5</a:t>
            </a:r>
          </a:p>
        </p:txBody>
      </p:sp>
      <p:sp>
        <p:nvSpPr>
          <p:cNvPr id="36940" name="Text Box 76"/>
          <p:cNvSpPr txBox="1">
            <a:spLocks noChangeArrowheads="1"/>
          </p:cNvSpPr>
          <p:nvPr/>
        </p:nvSpPr>
        <p:spPr bwMode="auto">
          <a:xfrm>
            <a:off x="304800" y="5943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$4</a:t>
            </a:r>
          </a:p>
        </p:txBody>
      </p:sp>
      <p:sp>
        <p:nvSpPr>
          <p:cNvPr id="36941" name="Text Box 77"/>
          <p:cNvSpPr txBox="1">
            <a:spLocks noChangeArrowheads="1"/>
          </p:cNvSpPr>
          <p:nvPr/>
        </p:nvSpPr>
        <p:spPr bwMode="auto">
          <a:xfrm>
            <a:off x="1219200" y="5943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$4</a:t>
            </a:r>
          </a:p>
        </p:txBody>
      </p:sp>
      <p:sp>
        <p:nvSpPr>
          <p:cNvPr id="36942" name="Text Box 78"/>
          <p:cNvSpPr txBox="1">
            <a:spLocks noChangeArrowheads="1"/>
          </p:cNvSpPr>
          <p:nvPr/>
        </p:nvSpPr>
        <p:spPr bwMode="auto">
          <a:xfrm>
            <a:off x="2133600" y="5943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$4</a:t>
            </a:r>
          </a:p>
        </p:txBody>
      </p:sp>
      <p:sp>
        <p:nvSpPr>
          <p:cNvPr id="36943" name="Text Box 79"/>
          <p:cNvSpPr txBox="1">
            <a:spLocks noChangeArrowheads="1"/>
          </p:cNvSpPr>
          <p:nvPr/>
        </p:nvSpPr>
        <p:spPr bwMode="auto">
          <a:xfrm>
            <a:off x="3048000" y="5943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$4</a:t>
            </a:r>
          </a:p>
        </p:txBody>
      </p:sp>
      <p:sp>
        <p:nvSpPr>
          <p:cNvPr id="36944" name="Text Box 80"/>
          <p:cNvSpPr txBox="1">
            <a:spLocks noChangeArrowheads="1"/>
          </p:cNvSpPr>
          <p:nvPr/>
        </p:nvSpPr>
        <p:spPr bwMode="auto">
          <a:xfrm>
            <a:off x="3962400" y="5943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$4</a:t>
            </a:r>
          </a:p>
        </p:txBody>
      </p:sp>
      <p:sp>
        <p:nvSpPr>
          <p:cNvPr id="36945" name="Text Box 81"/>
          <p:cNvSpPr txBox="1">
            <a:spLocks noChangeArrowheads="1"/>
          </p:cNvSpPr>
          <p:nvPr/>
        </p:nvSpPr>
        <p:spPr bwMode="auto">
          <a:xfrm>
            <a:off x="4876800" y="5943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$4</a:t>
            </a:r>
          </a:p>
        </p:txBody>
      </p:sp>
      <p:sp>
        <p:nvSpPr>
          <p:cNvPr id="36946" name="Text Box 82"/>
          <p:cNvSpPr txBox="1">
            <a:spLocks noChangeArrowheads="1"/>
          </p:cNvSpPr>
          <p:nvPr/>
        </p:nvSpPr>
        <p:spPr bwMode="auto">
          <a:xfrm>
            <a:off x="5791200" y="5943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$4</a:t>
            </a:r>
          </a:p>
        </p:txBody>
      </p:sp>
      <p:sp>
        <p:nvSpPr>
          <p:cNvPr id="36947" name="Slide Number Placeholder 31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4C3FCB6D-66AF-46E0-904A-7252FE0CF6EB}" type="slidenum">
              <a:rPr lang="en-US" sz="1400"/>
              <a:pPr algn="r" eaLnBrk="1" hangingPunct="1"/>
              <a:t>20</a:t>
            </a:fld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304800" y="1371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$10</a:t>
            </a:r>
          </a:p>
        </p:txBody>
      </p:sp>
      <p:graphicFrame>
        <p:nvGraphicFramePr>
          <p:cNvPr id="160771" name="Group 3"/>
          <p:cNvGraphicFramePr>
            <a:graphicFrameLocks noGrp="1"/>
          </p:cNvGraphicFramePr>
          <p:nvPr/>
        </p:nvGraphicFramePr>
        <p:xfrm>
          <a:off x="5638800" y="152400"/>
          <a:ext cx="3352800" cy="4678429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  <a:gridCol w="838200"/>
                <a:gridCol w="838200"/>
              </a:tblGrid>
              <a:tr h="5332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Qd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TR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MR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$11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$10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$9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18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$8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24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$7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28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$6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$5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$4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28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-2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7943" name="Rectangle 55"/>
          <p:cNvSpPr>
            <a:spLocks noChangeArrowheads="1"/>
          </p:cNvSpPr>
          <p:nvPr/>
        </p:nvSpPr>
        <p:spPr bwMode="auto">
          <a:xfrm>
            <a:off x="533400" y="0"/>
            <a:ext cx="48006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4100" b="1">
                <a:solidFill>
                  <a:srgbClr val="000099"/>
                </a:solidFill>
              </a:rPr>
              <a:t>Why is MR less than Demand?</a:t>
            </a:r>
          </a:p>
        </p:txBody>
      </p:sp>
      <p:sp>
        <p:nvSpPr>
          <p:cNvPr id="37944" name="Text Box 56"/>
          <p:cNvSpPr txBox="1">
            <a:spLocks noChangeArrowheads="1"/>
          </p:cNvSpPr>
          <p:nvPr/>
        </p:nvSpPr>
        <p:spPr bwMode="auto">
          <a:xfrm>
            <a:off x="304800" y="2133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$9</a:t>
            </a:r>
          </a:p>
        </p:txBody>
      </p:sp>
      <p:sp>
        <p:nvSpPr>
          <p:cNvPr id="37945" name="Text Box 57"/>
          <p:cNvSpPr txBox="1">
            <a:spLocks noChangeArrowheads="1"/>
          </p:cNvSpPr>
          <p:nvPr/>
        </p:nvSpPr>
        <p:spPr bwMode="auto">
          <a:xfrm>
            <a:off x="1219200" y="2133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$9</a:t>
            </a:r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04800" y="2895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$8</a:t>
            </a:r>
          </a:p>
        </p:txBody>
      </p:sp>
      <p:sp>
        <p:nvSpPr>
          <p:cNvPr id="37947" name="Text Box 59"/>
          <p:cNvSpPr txBox="1">
            <a:spLocks noChangeArrowheads="1"/>
          </p:cNvSpPr>
          <p:nvPr/>
        </p:nvSpPr>
        <p:spPr bwMode="auto">
          <a:xfrm>
            <a:off x="1219200" y="2895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$8</a:t>
            </a:r>
          </a:p>
        </p:txBody>
      </p:sp>
      <p:sp>
        <p:nvSpPr>
          <p:cNvPr id="37948" name="Text Box 60"/>
          <p:cNvSpPr txBox="1">
            <a:spLocks noChangeArrowheads="1"/>
          </p:cNvSpPr>
          <p:nvPr/>
        </p:nvSpPr>
        <p:spPr bwMode="auto">
          <a:xfrm>
            <a:off x="2133600" y="2895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$8</a:t>
            </a:r>
          </a:p>
        </p:txBody>
      </p:sp>
      <p:sp>
        <p:nvSpPr>
          <p:cNvPr id="37949" name="Text Box 61"/>
          <p:cNvSpPr txBox="1">
            <a:spLocks noChangeArrowheads="1"/>
          </p:cNvSpPr>
          <p:nvPr/>
        </p:nvSpPr>
        <p:spPr bwMode="auto">
          <a:xfrm>
            <a:off x="304800" y="3657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$7</a:t>
            </a:r>
          </a:p>
        </p:txBody>
      </p:sp>
      <p:sp>
        <p:nvSpPr>
          <p:cNvPr id="37950" name="Text Box 62"/>
          <p:cNvSpPr txBox="1">
            <a:spLocks noChangeArrowheads="1"/>
          </p:cNvSpPr>
          <p:nvPr/>
        </p:nvSpPr>
        <p:spPr bwMode="auto">
          <a:xfrm>
            <a:off x="1219200" y="3657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$7</a:t>
            </a:r>
          </a:p>
        </p:txBody>
      </p:sp>
      <p:sp>
        <p:nvSpPr>
          <p:cNvPr id="37951" name="Text Box 63"/>
          <p:cNvSpPr txBox="1">
            <a:spLocks noChangeArrowheads="1"/>
          </p:cNvSpPr>
          <p:nvPr/>
        </p:nvSpPr>
        <p:spPr bwMode="auto">
          <a:xfrm>
            <a:off x="2133600" y="3657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$7</a:t>
            </a:r>
          </a:p>
        </p:txBody>
      </p:sp>
      <p:sp>
        <p:nvSpPr>
          <p:cNvPr id="37952" name="Text Box 64"/>
          <p:cNvSpPr txBox="1">
            <a:spLocks noChangeArrowheads="1"/>
          </p:cNvSpPr>
          <p:nvPr/>
        </p:nvSpPr>
        <p:spPr bwMode="auto">
          <a:xfrm>
            <a:off x="304800" y="4419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$6</a:t>
            </a:r>
          </a:p>
        </p:txBody>
      </p:sp>
      <p:sp>
        <p:nvSpPr>
          <p:cNvPr id="37953" name="Text Box 65"/>
          <p:cNvSpPr txBox="1">
            <a:spLocks noChangeArrowheads="1"/>
          </p:cNvSpPr>
          <p:nvPr/>
        </p:nvSpPr>
        <p:spPr bwMode="auto">
          <a:xfrm>
            <a:off x="1219200" y="4419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$6</a:t>
            </a:r>
          </a:p>
        </p:txBody>
      </p:sp>
      <p:sp>
        <p:nvSpPr>
          <p:cNvPr id="37954" name="Text Box 66"/>
          <p:cNvSpPr txBox="1">
            <a:spLocks noChangeArrowheads="1"/>
          </p:cNvSpPr>
          <p:nvPr/>
        </p:nvSpPr>
        <p:spPr bwMode="auto">
          <a:xfrm>
            <a:off x="2133600" y="4419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$6</a:t>
            </a:r>
          </a:p>
        </p:txBody>
      </p:sp>
      <p:sp>
        <p:nvSpPr>
          <p:cNvPr id="37955" name="Text Box 67"/>
          <p:cNvSpPr txBox="1">
            <a:spLocks noChangeArrowheads="1"/>
          </p:cNvSpPr>
          <p:nvPr/>
        </p:nvSpPr>
        <p:spPr bwMode="auto">
          <a:xfrm>
            <a:off x="3048000" y="4419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$6</a:t>
            </a:r>
          </a:p>
        </p:txBody>
      </p:sp>
      <p:sp>
        <p:nvSpPr>
          <p:cNvPr id="37956" name="Text Box 68"/>
          <p:cNvSpPr txBox="1">
            <a:spLocks noChangeArrowheads="1"/>
          </p:cNvSpPr>
          <p:nvPr/>
        </p:nvSpPr>
        <p:spPr bwMode="auto">
          <a:xfrm>
            <a:off x="3048000" y="3657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$7</a:t>
            </a:r>
          </a:p>
        </p:txBody>
      </p:sp>
      <p:sp>
        <p:nvSpPr>
          <p:cNvPr id="37957" name="Text Box 69"/>
          <p:cNvSpPr txBox="1">
            <a:spLocks noChangeArrowheads="1"/>
          </p:cNvSpPr>
          <p:nvPr/>
        </p:nvSpPr>
        <p:spPr bwMode="auto">
          <a:xfrm>
            <a:off x="3962400" y="4419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$6</a:t>
            </a:r>
          </a:p>
        </p:txBody>
      </p:sp>
      <p:sp>
        <p:nvSpPr>
          <p:cNvPr id="37958" name="Text Box 70"/>
          <p:cNvSpPr txBox="1">
            <a:spLocks noChangeArrowheads="1"/>
          </p:cNvSpPr>
          <p:nvPr/>
        </p:nvSpPr>
        <p:spPr bwMode="auto">
          <a:xfrm>
            <a:off x="4876800" y="5181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$5</a:t>
            </a:r>
          </a:p>
        </p:txBody>
      </p:sp>
      <p:sp>
        <p:nvSpPr>
          <p:cNvPr id="37959" name="Text Box 71"/>
          <p:cNvSpPr txBox="1">
            <a:spLocks noChangeArrowheads="1"/>
          </p:cNvSpPr>
          <p:nvPr/>
        </p:nvSpPr>
        <p:spPr bwMode="auto">
          <a:xfrm>
            <a:off x="304800" y="5181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$5</a:t>
            </a:r>
          </a:p>
        </p:txBody>
      </p:sp>
      <p:sp>
        <p:nvSpPr>
          <p:cNvPr id="37960" name="Text Box 72"/>
          <p:cNvSpPr txBox="1">
            <a:spLocks noChangeArrowheads="1"/>
          </p:cNvSpPr>
          <p:nvPr/>
        </p:nvSpPr>
        <p:spPr bwMode="auto">
          <a:xfrm>
            <a:off x="1219200" y="5181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$5</a:t>
            </a:r>
          </a:p>
        </p:txBody>
      </p:sp>
      <p:sp>
        <p:nvSpPr>
          <p:cNvPr id="37961" name="Text Box 73"/>
          <p:cNvSpPr txBox="1">
            <a:spLocks noChangeArrowheads="1"/>
          </p:cNvSpPr>
          <p:nvPr/>
        </p:nvSpPr>
        <p:spPr bwMode="auto">
          <a:xfrm>
            <a:off x="2133600" y="5181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$5</a:t>
            </a:r>
          </a:p>
        </p:txBody>
      </p:sp>
      <p:sp>
        <p:nvSpPr>
          <p:cNvPr id="37962" name="Text Box 74"/>
          <p:cNvSpPr txBox="1">
            <a:spLocks noChangeArrowheads="1"/>
          </p:cNvSpPr>
          <p:nvPr/>
        </p:nvSpPr>
        <p:spPr bwMode="auto">
          <a:xfrm>
            <a:off x="3048000" y="5181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$5</a:t>
            </a:r>
          </a:p>
        </p:txBody>
      </p:sp>
      <p:sp>
        <p:nvSpPr>
          <p:cNvPr id="37963" name="Text Box 75"/>
          <p:cNvSpPr txBox="1">
            <a:spLocks noChangeArrowheads="1"/>
          </p:cNvSpPr>
          <p:nvPr/>
        </p:nvSpPr>
        <p:spPr bwMode="auto">
          <a:xfrm>
            <a:off x="3962400" y="5181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$5</a:t>
            </a:r>
          </a:p>
        </p:txBody>
      </p:sp>
      <p:sp>
        <p:nvSpPr>
          <p:cNvPr id="37964" name="Text Box 76"/>
          <p:cNvSpPr txBox="1">
            <a:spLocks noChangeArrowheads="1"/>
          </p:cNvSpPr>
          <p:nvPr/>
        </p:nvSpPr>
        <p:spPr bwMode="auto">
          <a:xfrm>
            <a:off x="304800" y="5943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$4</a:t>
            </a:r>
          </a:p>
        </p:txBody>
      </p:sp>
      <p:sp>
        <p:nvSpPr>
          <p:cNvPr id="37965" name="Text Box 77"/>
          <p:cNvSpPr txBox="1">
            <a:spLocks noChangeArrowheads="1"/>
          </p:cNvSpPr>
          <p:nvPr/>
        </p:nvSpPr>
        <p:spPr bwMode="auto">
          <a:xfrm>
            <a:off x="1219200" y="5943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$4</a:t>
            </a:r>
          </a:p>
        </p:txBody>
      </p:sp>
      <p:sp>
        <p:nvSpPr>
          <p:cNvPr id="37966" name="Text Box 78"/>
          <p:cNvSpPr txBox="1">
            <a:spLocks noChangeArrowheads="1"/>
          </p:cNvSpPr>
          <p:nvPr/>
        </p:nvSpPr>
        <p:spPr bwMode="auto">
          <a:xfrm>
            <a:off x="2133600" y="5943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$4</a:t>
            </a:r>
          </a:p>
        </p:txBody>
      </p:sp>
      <p:sp>
        <p:nvSpPr>
          <p:cNvPr id="37967" name="Text Box 79"/>
          <p:cNvSpPr txBox="1">
            <a:spLocks noChangeArrowheads="1"/>
          </p:cNvSpPr>
          <p:nvPr/>
        </p:nvSpPr>
        <p:spPr bwMode="auto">
          <a:xfrm>
            <a:off x="3048000" y="5943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$4</a:t>
            </a:r>
          </a:p>
        </p:txBody>
      </p:sp>
      <p:sp>
        <p:nvSpPr>
          <p:cNvPr id="37968" name="Text Box 80"/>
          <p:cNvSpPr txBox="1">
            <a:spLocks noChangeArrowheads="1"/>
          </p:cNvSpPr>
          <p:nvPr/>
        </p:nvSpPr>
        <p:spPr bwMode="auto">
          <a:xfrm>
            <a:off x="3962400" y="5943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$4</a:t>
            </a:r>
          </a:p>
        </p:txBody>
      </p:sp>
      <p:sp>
        <p:nvSpPr>
          <p:cNvPr id="37969" name="Text Box 81"/>
          <p:cNvSpPr txBox="1">
            <a:spLocks noChangeArrowheads="1"/>
          </p:cNvSpPr>
          <p:nvPr/>
        </p:nvSpPr>
        <p:spPr bwMode="auto">
          <a:xfrm>
            <a:off x="4876800" y="5943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$4</a:t>
            </a:r>
          </a:p>
        </p:txBody>
      </p:sp>
      <p:sp>
        <p:nvSpPr>
          <p:cNvPr id="37970" name="Text Box 82"/>
          <p:cNvSpPr txBox="1">
            <a:spLocks noChangeArrowheads="1"/>
          </p:cNvSpPr>
          <p:nvPr/>
        </p:nvSpPr>
        <p:spPr bwMode="auto">
          <a:xfrm>
            <a:off x="5791200" y="5943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$4</a:t>
            </a:r>
          </a:p>
        </p:txBody>
      </p:sp>
      <p:sp>
        <p:nvSpPr>
          <p:cNvPr id="37971" name="Slide Number Placeholder 31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7AB737D2-F574-44BC-84AA-57DAA7B646EE}" type="slidenum">
              <a:rPr lang="en-US" sz="1400"/>
              <a:pPr algn="r" eaLnBrk="1" hangingPunct="1"/>
              <a:t>21</a:t>
            </a:fld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304800" y="1371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$10</a:t>
            </a:r>
          </a:p>
        </p:txBody>
      </p:sp>
      <p:graphicFrame>
        <p:nvGraphicFramePr>
          <p:cNvPr id="161795" name="Group 3"/>
          <p:cNvGraphicFramePr>
            <a:graphicFrameLocks noGrp="1"/>
          </p:cNvGraphicFramePr>
          <p:nvPr/>
        </p:nvGraphicFramePr>
        <p:xfrm>
          <a:off x="5638800" y="152400"/>
          <a:ext cx="3352800" cy="4678429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  <a:gridCol w="838200"/>
                <a:gridCol w="838200"/>
              </a:tblGrid>
              <a:tr h="5332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Qd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TR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MR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$11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$10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$9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18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$8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24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$7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28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$6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$5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$4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28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-2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8967" name="Rectangle 55"/>
          <p:cNvSpPr>
            <a:spLocks noChangeArrowheads="1"/>
          </p:cNvSpPr>
          <p:nvPr/>
        </p:nvSpPr>
        <p:spPr bwMode="auto">
          <a:xfrm>
            <a:off x="533400" y="0"/>
            <a:ext cx="48006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4100" b="1">
                <a:solidFill>
                  <a:srgbClr val="000099"/>
                </a:solidFill>
              </a:rPr>
              <a:t>Why is MR less than Demand?</a:t>
            </a:r>
          </a:p>
        </p:txBody>
      </p:sp>
      <p:sp>
        <p:nvSpPr>
          <p:cNvPr id="38968" name="Text Box 56"/>
          <p:cNvSpPr txBox="1">
            <a:spLocks noChangeArrowheads="1"/>
          </p:cNvSpPr>
          <p:nvPr/>
        </p:nvSpPr>
        <p:spPr bwMode="auto">
          <a:xfrm>
            <a:off x="304800" y="2133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$9</a:t>
            </a:r>
          </a:p>
        </p:txBody>
      </p:sp>
      <p:sp>
        <p:nvSpPr>
          <p:cNvPr id="38969" name="Text Box 57"/>
          <p:cNvSpPr txBox="1">
            <a:spLocks noChangeArrowheads="1"/>
          </p:cNvSpPr>
          <p:nvPr/>
        </p:nvSpPr>
        <p:spPr bwMode="auto">
          <a:xfrm>
            <a:off x="1219200" y="2133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$9</a:t>
            </a:r>
          </a:p>
        </p:txBody>
      </p:sp>
      <p:sp>
        <p:nvSpPr>
          <p:cNvPr id="38970" name="Text Box 58"/>
          <p:cNvSpPr txBox="1">
            <a:spLocks noChangeArrowheads="1"/>
          </p:cNvSpPr>
          <p:nvPr/>
        </p:nvSpPr>
        <p:spPr bwMode="auto">
          <a:xfrm>
            <a:off x="304800" y="2895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$8</a:t>
            </a:r>
          </a:p>
        </p:txBody>
      </p:sp>
      <p:sp>
        <p:nvSpPr>
          <p:cNvPr id="38971" name="Text Box 59"/>
          <p:cNvSpPr txBox="1">
            <a:spLocks noChangeArrowheads="1"/>
          </p:cNvSpPr>
          <p:nvPr/>
        </p:nvSpPr>
        <p:spPr bwMode="auto">
          <a:xfrm>
            <a:off x="1219200" y="2895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$8</a:t>
            </a:r>
          </a:p>
        </p:txBody>
      </p:sp>
      <p:sp>
        <p:nvSpPr>
          <p:cNvPr id="38972" name="Text Box 60"/>
          <p:cNvSpPr txBox="1">
            <a:spLocks noChangeArrowheads="1"/>
          </p:cNvSpPr>
          <p:nvPr/>
        </p:nvSpPr>
        <p:spPr bwMode="auto">
          <a:xfrm>
            <a:off x="2133600" y="2895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$8</a:t>
            </a:r>
          </a:p>
        </p:txBody>
      </p:sp>
      <p:sp>
        <p:nvSpPr>
          <p:cNvPr id="38973" name="Text Box 61"/>
          <p:cNvSpPr txBox="1">
            <a:spLocks noChangeArrowheads="1"/>
          </p:cNvSpPr>
          <p:nvPr/>
        </p:nvSpPr>
        <p:spPr bwMode="auto">
          <a:xfrm>
            <a:off x="304800" y="3657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$7</a:t>
            </a:r>
          </a:p>
        </p:txBody>
      </p:sp>
      <p:sp>
        <p:nvSpPr>
          <p:cNvPr id="38974" name="Text Box 62"/>
          <p:cNvSpPr txBox="1">
            <a:spLocks noChangeArrowheads="1"/>
          </p:cNvSpPr>
          <p:nvPr/>
        </p:nvSpPr>
        <p:spPr bwMode="auto">
          <a:xfrm>
            <a:off x="1219200" y="3657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$7</a:t>
            </a:r>
          </a:p>
        </p:txBody>
      </p:sp>
      <p:sp>
        <p:nvSpPr>
          <p:cNvPr id="38975" name="Text Box 63"/>
          <p:cNvSpPr txBox="1">
            <a:spLocks noChangeArrowheads="1"/>
          </p:cNvSpPr>
          <p:nvPr/>
        </p:nvSpPr>
        <p:spPr bwMode="auto">
          <a:xfrm>
            <a:off x="2133600" y="3657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$7</a:t>
            </a:r>
          </a:p>
        </p:txBody>
      </p:sp>
      <p:sp>
        <p:nvSpPr>
          <p:cNvPr id="38976" name="Text Box 64"/>
          <p:cNvSpPr txBox="1">
            <a:spLocks noChangeArrowheads="1"/>
          </p:cNvSpPr>
          <p:nvPr/>
        </p:nvSpPr>
        <p:spPr bwMode="auto">
          <a:xfrm>
            <a:off x="304800" y="4419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$6</a:t>
            </a:r>
          </a:p>
        </p:txBody>
      </p:sp>
      <p:sp>
        <p:nvSpPr>
          <p:cNvPr id="38977" name="Text Box 65"/>
          <p:cNvSpPr txBox="1">
            <a:spLocks noChangeArrowheads="1"/>
          </p:cNvSpPr>
          <p:nvPr/>
        </p:nvSpPr>
        <p:spPr bwMode="auto">
          <a:xfrm>
            <a:off x="1219200" y="4419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$6</a:t>
            </a:r>
          </a:p>
        </p:txBody>
      </p:sp>
      <p:sp>
        <p:nvSpPr>
          <p:cNvPr id="38978" name="Text Box 66"/>
          <p:cNvSpPr txBox="1">
            <a:spLocks noChangeArrowheads="1"/>
          </p:cNvSpPr>
          <p:nvPr/>
        </p:nvSpPr>
        <p:spPr bwMode="auto">
          <a:xfrm>
            <a:off x="2133600" y="4419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$6</a:t>
            </a:r>
          </a:p>
        </p:txBody>
      </p:sp>
      <p:sp>
        <p:nvSpPr>
          <p:cNvPr id="38979" name="Text Box 67"/>
          <p:cNvSpPr txBox="1">
            <a:spLocks noChangeArrowheads="1"/>
          </p:cNvSpPr>
          <p:nvPr/>
        </p:nvSpPr>
        <p:spPr bwMode="auto">
          <a:xfrm>
            <a:off x="3048000" y="4419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$6</a:t>
            </a:r>
          </a:p>
        </p:txBody>
      </p:sp>
      <p:sp>
        <p:nvSpPr>
          <p:cNvPr id="38980" name="Text Box 68"/>
          <p:cNvSpPr txBox="1">
            <a:spLocks noChangeArrowheads="1"/>
          </p:cNvSpPr>
          <p:nvPr/>
        </p:nvSpPr>
        <p:spPr bwMode="auto">
          <a:xfrm>
            <a:off x="3048000" y="3657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$7</a:t>
            </a:r>
          </a:p>
        </p:txBody>
      </p:sp>
      <p:sp>
        <p:nvSpPr>
          <p:cNvPr id="38981" name="Text Box 69"/>
          <p:cNvSpPr txBox="1">
            <a:spLocks noChangeArrowheads="1"/>
          </p:cNvSpPr>
          <p:nvPr/>
        </p:nvSpPr>
        <p:spPr bwMode="auto">
          <a:xfrm>
            <a:off x="3962400" y="4419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$6</a:t>
            </a:r>
          </a:p>
        </p:txBody>
      </p:sp>
      <p:sp>
        <p:nvSpPr>
          <p:cNvPr id="38982" name="Text Box 70"/>
          <p:cNvSpPr txBox="1">
            <a:spLocks noChangeArrowheads="1"/>
          </p:cNvSpPr>
          <p:nvPr/>
        </p:nvSpPr>
        <p:spPr bwMode="auto">
          <a:xfrm>
            <a:off x="4876800" y="5181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$5</a:t>
            </a:r>
          </a:p>
        </p:txBody>
      </p:sp>
      <p:sp>
        <p:nvSpPr>
          <p:cNvPr id="38983" name="Text Box 71"/>
          <p:cNvSpPr txBox="1">
            <a:spLocks noChangeArrowheads="1"/>
          </p:cNvSpPr>
          <p:nvPr/>
        </p:nvSpPr>
        <p:spPr bwMode="auto">
          <a:xfrm>
            <a:off x="304800" y="5181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$5</a:t>
            </a:r>
          </a:p>
        </p:txBody>
      </p:sp>
      <p:sp>
        <p:nvSpPr>
          <p:cNvPr id="38984" name="Text Box 72"/>
          <p:cNvSpPr txBox="1">
            <a:spLocks noChangeArrowheads="1"/>
          </p:cNvSpPr>
          <p:nvPr/>
        </p:nvSpPr>
        <p:spPr bwMode="auto">
          <a:xfrm>
            <a:off x="1219200" y="5181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$5</a:t>
            </a:r>
          </a:p>
        </p:txBody>
      </p:sp>
      <p:sp>
        <p:nvSpPr>
          <p:cNvPr id="38985" name="Text Box 73"/>
          <p:cNvSpPr txBox="1">
            <a:spLocks noChangeArrowheads="1"/>
          </p:cNvSpPr>
          <p:nvPr/>
        </p:nvSpPr>
        <p:spPr bwMode="auto">
          <a:xfrm>
            <a:off x="2133600" y="5181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$5</a:t>
            </a:r>
          </a:p>
        </p:txBody>
      </p:sp>
      <p:sp>
        <p:nvSpPr>
          <p:cNvPr id="38986" name="Text Box 74"/>
          <p:cNvSpPr txBox="1">
            <a:spLocks noChangeArrowheads="1"/>
          </p:cNvSpPr>
          <p:nvPr/>
        </p:nvSpPr>
        <p:spPr bwMode="auto">
          <a:xfrm>
            <a:off x="3048000" y="5181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$5</a:t>
            </a:r>
          </a:p>
        </p:txBody>
      </p:sp>
      <p:sp>
        <p:nvSpPr>
          <p:cNvPr id="38987" name="Text Box 75"/>
          <p:cNvSpPr txBox="1">
            <a:spLocks noChangeArrowheads="1"/>
          </p:cNvSpPr>
          <p:nvPr/>
        </p:nvSpPr>
        <p:spPr bwMode="auto">
          <a:xfrm>
            <a:off x="3962400" y="5181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$5</a:t>
            </a:r>
          </a:p>
        </p:txBody>
      </p:sp>
      <p:sp>
        <p:nvSpPr>
          <p:cNvPr id="38988" name="Text Box 76"/>
          <p:cNvSpPr txBox="1">
            <a:spLocks noChangeArrowheads="1"/>
          </p:cNvSpPr>
          <p:nvPr/>
        </p:nvSpPr>
        <p:spPr bwMode="auto">
          <a:xfrm>
            <a:off x="304800" y="5943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$4</a:t>
            </a:r>
          </a:p>
        </p:txBody>
      </p:sp>
      <p:sp>
        <p:nvSpPr>
          <p:cNvPr id="38989" name="Text Box 77"/>
          <p:cNvSpPr txBox="1">
            <a:spLocks noChangeArrowheads="1"/>
          </p:cNvSpPr>
          <p:nvPr/>
        </p:nvSpPr>
        <p:spPr bwMode="auto">
          <a:xfrm>
            <a:off x="1219200" y="5943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$4</a:t>
            </a:r>
          </a:p>
        </p:txBody>
      </p:sp>
      <p:sp>
        <p:nvSpPr>
          <p:cNvPr id="38990" name="Text Box 78"/>
          <p:cNvSpPr txBox="1">
            <a:spLocks noChangeArrowheads="1"/>
          </p:cNvSpPr>
          <p:nvPr/>
        </p:nvSpPr>
        <p:spPr bwMode="auto">
          <a:xfrm>
            <a:off x="2133600" y="5943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$4</a:t>
            </a:r>
          </a:p>
        </p:txBody>
      </p:sp>
      <p:sp>
        <p:nvSpPr>
          <p:cNvPr id="38991" name="Text Box 79"/>
          <p:cNvSpPr txBox="1">
            <a:spLocks noChangeArrowheads="1"/>
          </p:cNvSpPr>
          <p:nvPr/>
        </p:nvSpPr>
        <p:spPr bwMode="auto">
          <a:xfrm>
            <a:off x="3048000" y="5943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$4</a:t>
            </a:r>
          </a:p>
        </p:txBody>
      </p:sp>
      <p:sp>
        <p:nvSpPr>
          <p:cNvPr id="38992" name="Text Box 80"/>
          <p:cNvSpPr txBox="1">
            <a:spLocks noChangeArrowheads="1"/>
          </p:cNvSpPr>
          <p:nvPr/>
        </p:nvSpPr>
        <p:spPr bwMode="auto">
          <a:xfrm>
            <a:off x="3962400" y="5943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$4</a:t>
            </a:r>
          </a:p>
        </p:txBody>
      </p:sp>
      <p:sp>
        <p:nvSpPr>
          <p:cNvPr id="38993" name="Text Box 81"/>
          <p:cNvSpPr txBox="1">
            <a:spLocks noChangeArrowheads="1"/>
          </p:cNvSpPr>
          <p:nvPr/>
        </p:nvSpPr>
        <p:spPr bwMode="auto">
          <a:xfrm>
            <a:off x="4876800" y="5943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$4</a:t>
            </a:r>
          </a:p>
        </p:txBody>
      </p:sp>
      <p:sp>
        <p:nvSpPr>
          <p:cNvPr id="38994" name="Text Box 82"/>
          <p:cNvSpPr txBox="1">
            <a:spLocks noChangeArrowheads="1"/>
          </p:cNvSpPr>
          <p:nvPr/>
        </p:nvSpPr>
        <p:spPr bwMode="auto">
          <a:xfrm>
            <a:off x="5791200" y="59436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$4</a:t>
            </a:r>
          </a:p>
        </p:txBody>
      </p:sp>
      <p:sp>
        <p:nvSpPr>
          <p:cNvPr id="161875" name="AutoShape 83"/>
          <p:cNvSpPr>
            <a:spLocks noChangeArrowheads="1"/>
          </p:cNvSpPr>
          <p:nvPr/>
        </p:nvSpPr>
        <p:spPr bwMode="auto">
          <a:xfrm>
            <a:off x="784225" y="0"/>
            <a:ext cx="8359775" cy="6604000"/>
          </a:xfrm>
          <a:prstGeom prst="irregularSeal1">
            <a:avLst/>
          </a:prstGeom>
          <a:gradFill rotWithShape="0">
            <a:gsLst>
              <a:gs pos="0">
                <a:srgbClr val="00185E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1876" name="Rectangle 84"/>
          <p:cNvSpPr>
            <a:spLocks noChangeArrowheads="1"/>
          </p:cNvSpPr>
          <p:nvPr/>
        </p:nvSpPr>
        <p:spPr bwMode="auto">
          <a:xfrm>
            <a:off x="1828800" y="2590800"/>
            <a:ext cx="610235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sz="4800" b="1">
                <a:solidFill>
                  <a:schemeClr val="bg1"/>
                </a:solidFill>
              </a:rPr>
              <a:t>MR IS LESS THAN </a:t>
            </a:r>
          </a:p>
          <a:p>
            <a:pPr algn="ctr" eaLnBrk="0" hangingPunct="0"/>
            <a:r>
              <a:rPr lang="en-US" sz="4800" b="1">
                <a:solidFill>
                  <a:schemeClr val="bg1"/>
                </a:solidFill>
              </a:rPr>
              <a:t>PRICE</a:t>
            </a:r>
          </a:p>
        </p:txBody>
      </p:sp>
      <p:sp>
        <p:nvSpPr>
          <p:cNvPr id="38997" name="Slide Number Placeholder 33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273441AB-B70B-4273-8EF8-7368602E7188}" type="slidenum">
              <a:rPr lang="en-US" sz="1400"/>
              <a:pPr algn="r" eaLnBrk="1" hangingPunct="1"/>
              <a:t>22</a:t>
            </a:fld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1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1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875" grpId="0" animBg="1" autoUpdateAnimBg="0"/>
      <p:bldP spid="161876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57200" y="2743200"/>
            <a:ext cx="8164513" cy="1143000"/>
          </a:xfrm>
        </p:spPr>
        <p:txBody>
          <a:bodyPr/>
          <a:lstStyle/>
          <a:p>
            <a:pPr eaLnBrk="1" hangingPunct="1"/>
            <a:r>
              <a:rPr lang="en-US" sz="7200" b="1" smtClean="0"/>
              <a:t>Calculating Marginal Revenue</a:t>
            </a:r>
          </a:p>
        </p:txBody>
      </p:sp>
      <p:sp>
        <p:nvSpPr>
          <p:cNvPr id="39939" name="Slide Number Placeholder 2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689A6131-2E13-4C7C-A64E-3CF8512E9883}" type="slidenum">
              <a:rPr lang="en-US" sz="1400"/>
              <a:pPr algn="r" eaLnBrk="1" hangingPunct="1"/>
              <a:t>23</a:t>
            </a:fld>
            <a:endParaRPr lang="en-US" sz="1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ChangeArrowheads="1"/>
          </p:cNvSpPr>
          <p:nvPr/>
        </p:nvSpPr>
        <p:spPr bwMode="auto">
          <a:xfrm>
            <a:off x="304800" y="0"/>
            <a:ext cx="85344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2900" b="1">
                <a:solidFill>
                  <a:srgbClr val="000099"/>
                </a:solidFill>
              </a:rPr>
              <a:t>To sell more a firm must lower its price. What happens to Marginal Revenue?</a:t>
            </a:r>
          </a:p>
        </p:txBody>
      </p:sp>
      <p:graphicFrame>
        <p:nvGraphicFramePr>
          <p:cNvPr id="118846" name="Group 62"/>
          <p:cNvGraphicFramePr>
            <a:graphicFrameLocks noGrp="1"/>
          </p:cNvGraphicFramePr>
          <p:nvPr/>
        </p:nvGraphicFramePr>
        <p:xfrm>
          <a:off x="304800" y="1066800"/>
          <a:ext cx="8534400" cy="4711702"/>
        </p:xfrm>
        <a:graphic>
          <a:graphicData uri="http://schemas.openxmlformats.org/drawingml/2006/table">
            <a:tbl>
              <a:tblPr/>
              <a:tblGrid>
                <a:gridCol w="2133600"/>
                <a:gridCol w="2133600"/>
                <a:gridCol w="2133600"/>
                <a:gridCol w="2133600"/>
              </a:tblGrid>
              <a:tr h="1071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Price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Quantity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Demanded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Total Revenue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Marginal Revenue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005" name="Rectangle 61"/>
          <p:cNvSpPr>
            <a:spLocks noChangeArrowheads="1"/>
          </p:cNvSpPr>
          <p:nvPr/>
        </p:nvSpPr>
        <p:spPr bwMode="auto">
          <a:xfrm>
            <a:off x="304800" y="5943600"/>
            <a:ext cx="85344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2900" b="1">
                <a:solidFill>
                  <a:srgbClr val="000099"/>
                </a:solidFill>
              </a:rPr>
              <a:t>Does the Marginal Revenue equal the price?</a:t>
            </a:r>
          </a:p>
        </p:txBody>
      </p:sp>
      <p:sp>
        <p:nvSpPr>
          <p:cNvPr id="41006" name="Slide Number Placeholder 4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1D82647F-1705-4270-B7A6-016B76621D5E}" type="slidenum">
              <a:rPr lang="en-US" sz="1400"/>
              <a:pPr algn="r" eaLnBrk="1" hangingPunct="1"/>
              <a:t>24</a:t>
            </a:fld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04800" y="0"/>
            <a:ext cx="85344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2900" b="1">
                <a:solidFill>
                  <a:srgbClr val="000099"/>
                </a:solidFill>
              </a:rPr>
              <a:t>To sell more a firm must lower its price. What happens to Marginal Revenue?</a:t>
            </a:r>
          </a:p>
        </p:txBody>
      </p:sp>
      <p:graphicFrame>
        <p:nvGraphicFramePr>
          <p:cNvPr id="119811" name="Group 3"/>
          <p:cNvGraphicFramePr>
            <a:graphicFrameLocks noGrp="1"/>
          </p:cNvGraphicFramePr>
          <p:nvPr/>
        </p:nvGraphicFramePr>
        <p:xfrm>
          <a:off x="304800" y="1066800"/>
          <a:ext cx="8534400" cy="4711702"/>
        </p:xfrm>
        <a:graphic>
          <a:graphicData uri="http://schemas.openxmlformats.org/drawingml/2006/table">
            <a:tbl>
              <a:tblPr/>
              <a:tblGrid>
                <a:gridCol w="2133600"/>
                <a:gridCol w="2133600"/>
                <a:gridCol w="2133600"/>
                <a:gridCol w="2133600"/>
              </a:tblGrid>
              <a:tr h="1071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Price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Quantity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Demanded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Total Revenue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Marginal Revenue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029" name="Rectangle 45"/>
          <p:cNvSpPr>
            <a:spLocks noChangeArrowheads="1"/>
          </p:cNvSpPr>
          <p:nvPr/>
        </p:nvSpPr>
        <p:spPr bwMode="auto">
          <a:xfrm>
            <a:off x="304800" y="5943600"/>
            <a:ext cx="85344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2900" b="1">
                <a:solidFill>
                  <a:srgbClr val="000099"/>
                </a:solidFill>
              </a:rPr>
              <a:t>Does the Marginal Revenue equal the price?</a:t>
            </a:r>
          </a:p>
        </p:txBody>
      </p:sp>
      <p:sp>
        <p:nvSpPr>
          <p:cNvPr id="42030" name="Slide Number Placeholder 4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81A254CC-0C37-46F5-9586-F729E631397A}" type="slidenum">
              <a:rPr lang="en-US" sz="1400"/>
              <a:pPr algn="r" eaLnBrk="1" hangingPunct="1"/>
              <a:t>25</a:t>
            </a:fld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04800" y="0"/>
            <a:ext cx="85344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2900" b="1">
                <a:solidFill>
                  <a:srgbClr val="000099"/>
                </a:solidFill>
              </a:rPr>
              <a:t>To sell more a firm must lower its price. What happens to Marginal Revenue?</a:t>
            </a:r>
          </a:p>
        </p:txBody>
      </p:sp>
      <p:graphicFrame>
        <p:nvGraphicFramePr>
          <p:cNvPr id="120835" name="Group 3"/>
          <p:cNvGraphicFramePr>
            <a:graphicFrameLocks noGrp="1"/>
          </p:cNvGraphicFramePr>
          <p:nvPr/>
        </p:nvGraphicFramePr>
        <p:xfrm>
          <a:off x="304800" y="1066800"/>
          <a:ext cx="8534400" cy="4711702"/>
        </p:xfrm>
        <a:graphic>
          <a:graphicData uri="http://schemas.openxmlformats.org/drawingml/2006/table">
            <a:tbl>
              <a:tblPr/>
              <a:tblGrid>
                <a:gridCol w="2133600"/>
                <a:gridCol w="2133600"/>
                <a:gridCol w="2133600"/>
                <a:gridCol w="2133600"/>
              </a:tblGrid>
              <a:tr h="1071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Price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Quantity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Demanded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Total Revenue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Marginal Revenue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053" name="Rectangle 45"/>
          <p:cNvSpPr>
            <a:spLocks noChangeArrowheads="1"/>
          </p:cNvSpPr>
          <p:nvPr/>
        </p:nvSpPr>
        <p:spPr bwMode="auto">
          <a:xfrm>
            <a:off x="304800" y="5867400"/>
            <a:ext cx="8534400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3300" b="1">
                <a:solidFill>
                  <a:srgbClr val="990000"/>
                </a:solidFill>
              </a:rPr>
              <a:t>Draw Demand and Marginal Revenue Curves</a:t>
            </a:r>
          </a:p>
        </p:txBody>
      </p:sp>
      <p:sp>
        <p:nvSpPr>
          <p:cNvPr id="120878" name="AutoShape 46"/>
          <p:cNvSpPr>
            <a:spLocks noChangeArrowheads="1"/>
          </p:cNvSpPr>
          <p:nvPr/>
        </p:nvSpPr>
        <p:spPr bwMode="auto">
          <a:xfrm>
            <a:off x="784225" y="0"/>
            <a:ext cx="8359775" cy="6604000"/>
          </a:xfrm>
          <a:prstGeom prst="irregularSeal1">
            <a:avLst/>
          </a:prstGeom>
          <a:gradFill rotWithShape="0">
            <a:gsLst>
              <a:gs pos="0">
                <a:srgbClr val="00185E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20879" name="Rectangle 47"/>
          <p:cNvSpPr>
            <a:spLocks noChangeArrowheads="1"/>
          </p:cNvSpPr>
          <p:nvPr/>
        </p:nvSpPr>
        <p:spPr bwMode="auto">
          <a:xfrm>
            <a:off x="1860550" y="2395538"/>
            <a:ext cx="610235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sz="5400" b="1">
                <a:solidFill>
                  <a:schemeClr val="bg1"/>
                </a:solidFill>
              </a:rPr>
              <a:t>MR DOESN’T </a:t>
            </a:r>
          </a:p>
          <a:p>
            <a:pPr algn="ctr" eaLnBrk="0" hangingPunct="0"/>
            <a:r>
              <a:rPr lang="en-US" sz="5400" b="1">
                <a:solidFill>
                  <a:schemeClr val="bg1"/>
                </a:solidFill>
              </a:rPr>
              <a:t>EQUAL PRICE</a:t>
            </a:r>
          </a:p>
        </p:txBody>
      </p:sp>
      <p:sp>
        <p:nvSpPr>
          <p:cNvPr id="43056" name="Slide Number Placeholder 6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1C7C2A33-B3E3-4A55-98AE-C8264DC7D1FA}" type="slidenum">
              <a:rPr lang="en-US" sz="1400"/>
              <a:pPr algn="r" eaLnBrk="1" hangingPunct="1"/>
              <a:t>26</a:t>
            </a:fld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0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0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78" grpId="0" animBg="1" autoUpdateAnimBg="0"/>
      <p:bldP spid="120879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5"/>
          <p:cNvSpPr>
            <a:spLocks noChangeArrowheads="1"/>
          </p:cNvSpPr>
          <p:nvPr/>
        </p:nvSpPr>
        <p:spPr bwMode="auto">
          <a:xfrm>
            <a:off x="381000" y="0"/>
            <a:ext cx="85344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3300" b="1">
                <a:solidFill>
                  <a:srgbClr val="990000"/>
                </a:solidFill>
              </a:rPr>
              <a:t>Plot the Demand, Marginal Revenue, and Total Revenue Curves</a:t>
            </a:r>
          </a:p>
        </p:txBody>
      </p:sp>
      <p:sp>
        <p:nvSpPr>
          <p:cNvPr id="44035" name="Slide Number Placeholder 17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73DF415D-7581-4198-8F5A-69881B615687}" type="slidenum">
              <a:rPr lang="en-US" sz="1400"/>
              <a:pPr algn="r" eaLnBrk="1" hangingPunct="1"/>
              <a:t>27</a:t>
            </a:fld>
            <a:endParaRPr lang="en-US" sz="1400"/>
          </a:p>
        </p:txBody>
      </p:sp>
      <p:sp>
        <p:nvSpPr>
          <p:cNvPr id="44036" name="Rectangle 2"/>
          <p:cNvSpPr>
            <a:spLocks noChangeArrowheads="1"/>
          </p:cNvSpPr>
          <p:nvPr/>
        </p:nvSpPr>
        <p:spPr bwMode="auto">
          <a:xfrm>
            <a:off x="2363788" y="3398838"/>
            <a:ext cx="5421312" cy="4191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Rectangle 6"/>
          <p:cNvSpPr>
            <a:spLocks noChangeArrowheads="1"/>
          </p:cNvSpPr>
          <p:nvPr/>
        </p:nvSpPr>
        <p:spPr bwMode="auto">
          <a:xfrm>
            <a:off x="6750050" y="6127750"/>
            <a:ext cx="4175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Q</a:t>
            </a:r>
          </a:p>
        </p:txBody>
      </p:sp>
      <p:sp>
        <p:nvSpPr>
          <p:cNvPr id="44038" name="Rectangle 9"/>
          <p:cNvSpPr>
            <a:spLocks noChangeArrowheads="1"/>
          </p:cNvSpPr>
          <p:nvPr/>
        </p:nvSpPr>
        <p:spPr bwMode="auto">
          <a:xfrm>
            <a:off x="1981200" y="1143000"/>
            <a:ext cx="500063" cy="205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r" eaLnBrk="0" hangingPunct="0"/>
            <a:endParaRPr lang="en-US" sz="1500" b="1">
              <a:latin typeface="Arial" charset="0"/>
            </a:endParaRPr>
          </a:p>
          <a:p>
            <a:pPr algn="r" eaLnBrk="0" hangingPunct="0"/>
            <a:endParaRPr lang="en-US" sz="800" b="1">
              <a:latin typeface="Arial" charset="0"/>
            </a:endParaRPr>
          </a:p>
          <a:p>
            <a:pPr algn="r" eaLnBrk="0" hangingPunct="0"/>
            <a:endParaRPr lang="en-US" sz="1500" b="1">
              <a:latin typeface="Arial" charset="0"/>
            </a:endParaRPr>
          </a:p>
          <a:p>
            <a:pPr algn="r" eaLnBrk="0" hangingPunct="0"/>
            <a:r>
              <a:rPr lang="en-US" sz="1500" b="1">
                <a:latin typeface="Arial" charset="0"/>
              </a:rPr>
              <a:t>$15</a:t>
            </a:r>
            <a:endParaRPr lang="en-US" sz="800" b="1">
              <a:latin typeface="Arial" charset="0"/>
            </a:endParaRPr>
          </a:p>
          <a:p>
            <a:pPr algn="r" eaLnBrk="0" hangingPunct="0"/>
            <a:endParaRPr lang="en-US" sz="800" b="1">
              <a:latin typeface="Arial" charset="0"/>
            </a:endParaRPr>
          </a:p>
          <a:p>
            <a:pPr algn="r" eaLnBrk="0" hangingPunct="0"/>
            <a:endParaRPr lang="en-US" sz="1500" b="1">
              <a:latin typeface="Arial" charset="0"/>
            </a:endParaRPr>
          </a:p>
          <a:p>
            <a:pPr algn="r" eaLnBrk="0" hangingPunct="0"/>
            <a:r>
              <a:rPr lang="en-US" sz="1500" b="1">
                <a:latin typeface="Arial" charset="0"/>
              </a:rPr>
              <a:t>10</a:t>
            </a:r>
          </a:p>
          <a:p>
            <a:pPr algn="r" eaLnBrk="0" hangingPunct="0"/>
            <a:endParaRPr lang="en-US" sz="1500" b="1">
              <a:latin typeface="Arial" charset="0"/>
            </a:endParaRPr>
          </a:p>
          <a:p>
            <a:pPr algn="r" eaLnBrk="0" hangingPunct="0"/>
            <a:endParaRPr lang="en-US" sz="800" b="1">
              <a:latin typeface="Arial" charset="0"/>
            </a:endParaRPr>
          </a:p>
          <a:p>
            <a:pPr algn="r" eaLnBrk="0" hangingPunct="0"/>
            <a:r>
              <a:rPr lang="en-US" sz="1500" b="1">
                <a:latin typeface="Arial" charset="0"/>
              </a:rPr>
              <a:t>  5</a:t>
            </a:r>
          </a:p>
        </p:txBody>
      </p:sp>
      <p:sp>
        <p:nvSpPr>
          <p:cNvPr id="44039" name="Rectangle 10"/>
          <p:cNvSpPr>
            <a:spLocks noChangeArrowheads="1"/>
          </p:cNvSpPr>
          <p:nvPr/>
        </p:nvSpPr>
        <p:spPr bwMode="auto">
          <a:xfrm>
            <a:off x="1989138" y="4229100"/>
            <a:ext cx="500062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r" eaLnBrk="0" hangingPunct="0"/>
            <a:r>
              <a:rPr lang="en-US" sz="1500" b="1">
                <a:latin typeface="Arial" charset="0"/>
              </a:rPr>
              <a:t>$64</a:t>
            </a:r>
          </a:p>
          <a:p>
            <a:pPr algn="r" eaLnBrk="0" hangingPunct="0"/>
            <a:endParaRPr lang="en-US" sz="2000" b="1">
              <a:latin typeface="Arial" charset="0"/>
            </a:endParaRPr>
          </a:p>
          <a:p>
            <a:pPr algn="r" eaLnBrk="0" hangingPunct="0"/>
            <a:r>
              <a:rPr lang="en-US" sz="1500" b="1">
                <a:latin typeface="Arial" charset="0"/>
              </a:rPr>
              <a:t>40</a:t>
            </a:r>
          </a:p>
          <a:p>
            <a:pPr algn="r" eaLnBrk="0" hangingPunct="0"/>
            <a:endParaRPr lang="en-US" sz="800" b="1">
              <a:latin typeface="Arial" charset="0"/>
            </a:endParaRPr>
          </a:p>
          <a:p>
            <a:pPr algn="r" eaLnBrk="0" hangingPunct="0"/>
            <a:r>
              <a:rPr lang="en-US" sz="1500" b="1">
                <a:latin typeface="Arial" charset="0"/>
              </a:rPr>
              <a:t> </a:t>
            </a:r>
            <a:r>
              <a:rPr lang="en-US" sz="1800" b="1">
                <a:latin typeface="Arial" charset="0"/>
              </a:rPr>
              <a:t> </a:t>
            </a:r>
            <a:endParaRPr lang="en-US" sz="2000" b="1">
              <a:latin typeface="Arial" charset="0"/>
            </a:endParaRPr>
          </a:p>
          <a:p>
            <a:pPr algn="r" eaLnBrk="0" hangingPunct="0"/>
            <a:r>
              <a:rPr lang="en-US" sz="1500" b="1">
                <a:latin typeface="Arial" charset="0"/>
              </a:rPr>
              <a:t>20</a:t>
            </a:r>
          </a:p>
          <a:p>
            <a:pPr algn="r" eaLnBrk="0" hangingPunct="0"/>
            <a:endParaRPr lang="en-US" sz="1500" b="1">
              <a:latin typeface="Arial" charset="0"/>
            </a:endParaRPr>
          </a:p>
        </p:txBody>
      </p:sp>
      <p:sp>
        <p:nvSpPr>
          <p:cNvPr id="44040" name="Rectangle 14"/>
          <p:cNvSpPr>
            <a:spLocks noChangeArrowheads="1"/>
          </p:cNvSpPr>
          <p:nvPr/>
        </p:nvSpPr>
        <p:spPr bwMode="auto">
          <a:xfrm>
            <a:off x="2514600" y="3581400"/>
            <a:ext cx="432435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300" b="1">
                <a:latin typeface="Arial" charset="0"/>
              </a:rPr>
              <a:t>1   2   3   4   5   6   7   8   9  10  11  12 13 14 15 16 17 18</a:t>
            </a:r>
          </a:p>
        </p:txBody>
      </p:sp>
      <p:sp>
        <p:nvSpPr>
          <p:cNvPr id="44041" name="Rectangle 15"/>
          <p:cNvSpPr>
            <a:spLocks noChangeArrowheads="1"/>
          </p:cNvSpPr>
          <p:nvPr/>
        </p:nvSpPr>
        <p:spPr bwMode="auto">
          <a:xfrm>
            <a:off x="6780213" y="3330575"/>
            <a:ext cx="41751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Q</a:t>
            </a:r>
          </a:p>
        </p:txBody>
      </p:sp>
      <p:grpSp>
        <p:nvGrpSpPr>
          <p:cNvPr id="44042" name="Group 16"/>
          <p:cNvGrpSpPr>
            <a:grpSpLocks/>
          </p:cNvGrpSpPr>
          <p:nvPr/>
        </p:nvGrpSpPr>
        <p:grpSpPr bwMode="auto">
          <a:xfrm>
            <a:off x="2508250" y="1163638"/>
            <a:ext cx="4287838" cy="2425700"/>
            <a:chOff x="2144" y="627"/>
            <a:chExt cx="2701" cy="1528"/>
          </a:xfrm>
        </p:grpSpPr>
        <p:sp>
          <p:nvSpPr>
            <p:cNvPr id="44049" name="Line 17"/>
            <p:cNvSpPr>
              <a:spLocks noChangeShapeType="1"/>
            </p:cNvSpPr>
            <p:nvPr/>
          </p:nvSpPr>
          <p:spPr bwMode="auto">
            <a:xfrm>
              <a:off x="2148" y="627"/>
              <a:ext cx="0" cy="15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0" name="Line 18"/>
            <p:cNvSpPr>
              <a:spLocks noChangeShapeType="1"/>
            </p:cNvSpPr>
            <p:nvPr/>
          </p:nvSpPr>
          <p:spPr bwMode="auto">
            <a:xfrm>
              <a:off x="2144" y="2136"/>
              <a:ext cx="2701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4043" name="Group 19"/>
          <p:cNvGrpSpPr>
            <a:grpSpLocks/>
          </p:cNvGrpSpPr>
          <p:nvPr/>
        </p:nvGrpSpPr>
        <p:grpSpPr bwMode="auto">
          <a:xfrm>
            <a:off x="2508250" y="3976688"/>
            <a:ext cx="4287838" cy="2425700"/>
            <a:chOff x="2129" y="2367"/>
            <a:chExt cx="2701" cy="1528"/>
          </a:xfrm>
        </p:grpSpPr>
        <p:sp>
          <p:nvSpPr>
            <p:cNvPr id="44047" name="Line 20"/>
            <p:cNvSpPr>
              <a:spLocks noChangeShapeType="1"/>
            </p:cNvSpPr>
            <p:nvPr/>
          </p:nvSpPr>
          <p:spPr bwMode="auto">
            <a:xfrm>
              <a:off x="2145" y="2367"/>
              <a:ext cx="0" cy="15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8" name="Line 21"/>
            <p:cNvSpPr>
              <a:spLocks noChangeShapeType="1"/>
            </p:cNvSpPr>
            <p:nvPr/>
          </p:nvSpPr>
          <p:spPr bwMode="auto">
            <a:xfrm>
              <a:off x="2129" y="3882"/>
              <a:ext cx="2701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44" name="Rectangle 22"/>
          <p:cNvSpPr>
            <a:spLocks noChangeArrowheads="1"/>
          </p:cNvSpPr>
          <p:nvPr/>
        </p:nvSpPr>
        <p:spPr bwMode="auto">
          <a:xfrm>
            <a:off x="2544763" y="6416675"/>
            <a:ext cx="432435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300" b="1">
                <a:latin typeface="Arial" charset="0"/>
              </a:rPr>
              <a:t>1   2   3   4   5   6   7   8   9  10  11  12 13 14 15 16 17 18</a:t>
            </a:r>
          </a:p>
        </p:txBody>
      </p:sp>
      <p:sp>
        <p:nvSpPr>
          <p:cNvPr id="44045" name="Rectangle 15"/>
          <p:cNvSpPr>
            <a:spLocks noChangeArrowheads="1"/>
          </p:cNvSpPr>
          <p:nvPr/>
        </p:nvSpPr>
        <p:spPr bwMode="auto">
          <a:xfrm>
            <a:off x="1828800" y="3733800"/>
            <a:ext cx="587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TR</a:t>
            </a:r>
          </a:p>
        </p:txBody>
      </p:sp>
      <p:sp>
        <p:nvSpPr>
          <p:cNvPr id="44046" name="Rectangle 15"/>
          <p:cNvSpPr>
            <a:spLocks noChangeArrowheads="1"/>
          </p:cNvSpPr>
          <p:nvPr/>
        </p:nvSpPr>
        <p:spPr bwMode="auto">
          <a:xfrm>
            <a:off x="2057400" y="1143000"/>
            <a:ext cx="3841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P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2363788" y="3398838"/>
            <a:ext cx="5421312" cy="4191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491" name="Freeform 3"/>
          <p:cNvSpPr>
            <a:spLocks/>
          </p:cNvSpPr>
          <p:nvPr/>
        </p:nvSpPr>
        <p:spPr bwMode="auto">
          <a:xfrm>
            <a:off x="2590800" y="4359275"/>
            <a:ext cx="3505200" cy="2041525"/>
          </a:xfrm>
          <a:custGeom>
            <a:avLst/>
            <a:gdLst>
              <a:gd name="T0" fmla="*/ 0 w 2658"/>
              <a:gd name="T1" fmla="*/ 2147483647 h 1255"/>
              <a:gd name="T2" fmla="*/ 2147483647 w 2658"/>
              <a:gd name="T3" fmla="*/ 2147483647 h 1255"/>
              <a:gd name="T4" fmla="*/ 2147483647 w 2658"/>
              <a:gd name="T5" fmla="*/ 2147483647 h 1255"/>
              <a:gd name="T6" fmla="*/ 2147483647 w 2658"/>
              <a:gd name="T7" fmla="*/ 2147483647 h 1255"/>
              <a:gd name="T8" fmla="*/ 2147483647 w 2658"/>
              <a:gd name="T9" fmla="*/ 2147483647 h 1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58"/>
              <a:gd name="T16" fmla="*/ 0 h 1255"/>
              <a:gd name="T17" fmla="*/ 2658 w 2658"/>
              <a:gd name="T18" fmla="*/ 1255 h 1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58" h="1255">
                <a:moveTo>
                  <a:pt x="0" y="1238"/>
                </a:moveTo>
                <a:cubicBezTo>
                  <a:pt x="70" y="1108"/>
                  <a:pt x="220" y="660"/>
                  <a:pt x="420" y="456"/>
                </a:cubicBezTo>
                <a:cubicBezTo>
                  <a:pt x="620" y="252"/>
                  <a:pt x="931" y="24"/>
                  <a:pt x="1202" y="12"/>
                </a:cubicBezTo>
                <a:cubicBezTo>
                  <a:pt x="1473" y="0"/>
                  <a:pt x="1806" y="175"/>
                  <a:pt x="2049" y="382"/>
                </a:cubicBezTo>
                <a:cubicBezTo>
                  <a:pt x="2292" y="589"/>
                  <a:pt x="2531" y="1073"/>
                  <a:pt x="2658" y="1255"/>
                </a:cubicBezTo>
              </a:path>
            </a:pathLst>
          </a:custGeom>
          <a:noFill/>
          <a:ln w="762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2620963" y="1920875"/>
            <a:ext cx="2332037" cy="2346325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Line 5"/>
          <p:cNvSpPr>
            <a:spLocks noChangeShapeType="1"/>
          </p:cNvSpPr>
          <p:nvPr/>
        </p:nvSpPr>
        <p:spPr bwMode="auto">
          <a:xfrm>
            <a:off x="2620963" y="1920875"/>
            <a:ext cx="2941637" cy="15081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6750050" y="6127750"/>
            <a:ext cx="4175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Q</a:t>
            </a:r>
          </a:p>
        </p:txBody>
      </p:sp>
      <p:sp>
        <p:nvSpPr>
          <p:cNvPr id="45063" name="Rectangle 9"/>
          <p:cNvSpPr>
            <a:spLocks noChangeArrowheads="1"/>
          </p:cNvSpPr>
          <p:nvPr/>
        </p:nvSpPr>
        <p:spPr bwMode="auto">
          <a:xfrm>
            <a:off x="1981200" y="1143000"/>
            <a:ext cx="500063" cy="205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r" eaLnBrk="0" hangingPunct="0"/>
            <a:endParaRPr lang="en-US" sz="1500" b="1">
              <a:latin typeface="Arial" charset="0"/>
            </a:endParaRPr>
          </a:p>
          <a:p>
            <a:pPr algn="r" eaLnBrk="0" hangingPunct="0"/>
            <a:endParaRPr lang="en-US" sz="800" b="1">
              <a:latin typeface="Arial" charset="0"/>
            </a:endParaRPr>
          </a:p>
          <a:p>
            <a:pPr algn="r" eaLnBrk="0" hangingPunct="0"/>
            <a:endParaRPr lang="en-US" sz="1500" b="1">
              <a:latin typeface="Arial" charset="0"/>
            </a:endParaRPr>
          </a:p>
          <a:p>
            <a:pPr algn="r" eaLnBrk="0" hangingPunct="0"/>
            <a:r>
              <a:rPr lang="en-US" sz="1500" b="1">
                <a:latin typeface="Arial" charset="0"/>
              </a:rPr>
              <a:t>$15</a:t>
            </a:r>
            <a:endParaRPr lang="en-US" sz="800" b="1">
              <a:latin typeface="Arial" charset="0"/>
            </a:endParaRPr>
          </a:p>
          <a:p>
            <a:pPr algn="r" eaLnBrk="0" hangingPunct="0"/>
            <a:endParaRPr lang="en-US" sz="800" b="1">
              <a:latin typeface="Arial" charset="0"/>
            </a:endParaRPr>
          </a:p>
          <a:p>
            <a:pPr algn="r" eaLnBrk="0" hangingPunct="0"/>
            <a:endParaRPr lang="en-US" sz="1500" b="1">
              <a:latin typeface="Arial" charset="0"/>
            </a:endParaRPr>
          </a:p>
          <a:p>
            <a:pPr algn="r" eaLnBrk="0" hangingPunct="0"/>
            <a:r>
              <a:rPr lang="en-US" sz="1500" b="1">
                <a:latin typeface="Arial" charset="0"/>
              </a:rPr>
              <a:t>10</a:t>
            </a:r>
          </a:p>
          <a:p>
            <a:pPr algn="r" eaLnBrk="0" hangingPunct="0"/>
            <a:endParaRPr lang="en-US" sz="1500" b="1">
              <a:latin typeface="Arial" charset="0"/>
            </a:endParaRPr>
          </a:p>
          <a:p>
            <a:pPr algn="r" eaLnBrk="0" hangingPunct="0"/>
            <a:endParaRPr lang="en-US" sz="800" b="1">
              <a:latin typeface="Arial" charset="0"/>
            </a:endParaRPr>
          </a:p>
          <a:p>
            <a:pPr algn="r" eaLnBrk="0" hangingPunct="0"/>
            <a:r>
              <a:rPr lang="en-US" sz="1500" b="1">
                <a:latin typeface="Arial" charset="0"/>
              </a:rPr>
              <a:t>  5</a:t>
            </a:r>
          </a:p>
        </p:txBody>
      </p:sp>
      <p:sp>
        <p:nvSpPr>
          <p:cNvPr id="45064" name="Rectangle 10"/>
          <p:cNvSpPr>
            <a:spLocks noChangeArrowheads="1"/>
          </p:cNvSpPr>
          <p:nvPr/>
        </p:nvSpPr>
        <p:spPr bwMode="auto">
          <a:xfrm>
            <a:off x="1989138" y="4229100"/>
            <a:ext cx="500062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r" eaLnBrk="0" hangingPunct="0"/>
            <a:r>
              <a:rPr lang="en-US" sz="1500" b="1">
                <a:latin typeface="Arial" charset="0"/>
              </a:rPr>
              <a:t>$64</a:t>
            </a:r>
          </a:p>
          <a:p>
            <a:pPr algn="r" eaLnBrk="0" hangingPunct="0"/>
            <a:endParaRPr lang="en-US" sz="2000" b="1">
              <a:latin typeface="Arial" charset="0"/>
            </a:endParaRPr>
          </a:p>
          <a:p>
            <a:pPr algn="r" eaLnBrk="0" hangingPunct="0"/>
            <a:r>
              <a:rPr lang="en-US" sz="1500" b="1">
                <a:latin typeface="Arial" charset="0"/>
              </a:rPr>
              <a:t>40</a:t>
            </a:r>
          </a:p>
          <a:p>
            <a:pPr algn="r" eaLnBrk="0" hangingPunct="0"/>
            <a:endParaRPr lang="en-US" sz="800" b="1">
              <a:latin typeface="Arial" charset="0"/>
            </a:endParaRPr>
          </a:p>
          <a:p>
            <a:pPr algn="r" eaLnBrk="0" hangingPunct="0"/>
            <a:r>
              <a:rPr lang="en-US" sz="1500" b="1">
                <a:latin typeface="Arial" charset="0"/>
              </a:rPr>
              <a:t> </a:t>
            </a:r>
            <a:r>
              <a:rPr lang="en-US" sz="1800" b="1">
                <a:latin typeface="Arial" charset="0"/>
              </a:rPr>
              <a:t> </a:t>
            </a:r>
            <a:endParaRPr lang="en-US" sz="2000" b="1">
              <a:latin typeface="Arial" charset="0"/>
            </a:endParaRPr>
          </a:p>
          <a:p>
            <a:pPr algn="r" eaLnBrk="0" hangingPunct="0"/>
            <a:r>
              <a:rPr lang="en-US" sz="1500" b="1">
                <a:latin typeface="Arial" charset="0"/>
              </a:rPr>
              <a:t>20</a:t>
            </a:r>
          </a:p>
          <a:p>
            <a:pPr algn="r" eaLnBrk="0" hangingPunct="0"/>
            <a:endParaRPr lang="en-US" sz="1500" b="1">
              <a:latin typeface="Arial" charset="0"/>
            </a:endParaRPr>
          </a:p>
        </p:txBody>
      </p:sp>
      <p:sp>
        <p:nvSpPr>
          <p:cNvPr id="191499" name="Rectangle 11"/>
          <p:cNvSpPr>
            <a:spLocks noChangeArrowheads="1"/>
          </p:cNvSpPr>
          <p:nvPr/>
        </p:nvSpPr>
        <p:spPr bwMode="auto">
          <a:xfrm>
            <a:off x="6019800" y="5791200"/>
            <a:ext cx="587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TR</a:t>
            </a:r>
          </a:p>
        </p:txBody>
      </p:sp>
      <p:sp>
        <p:nvSpPr>
          <p:cNvPr id="45066" name="Rectangle 12"/>
          <p:cNvSpPr>
            <a:spLocks noChangeArrowheads="1"/>
          </p:cNvSpPr>
          <p:nvPr/>
        </p:nvSpPr>
        <p:spPr bwMode="auto">
          <a:xfrm>
            <a:off x="5486400" y="3048000"/>
            <a:ext cx="40163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D</a:t>
            </a:r>
          </a:p>
        </p:txBody>
      </p:sp>
      <p:sp>
        <p:nvSpPr>
          <p:cNvPr id="191501" name="Line 13"/>
          <p:cNvSpPr>
            <a:spLocks noChangeShapeType="1"/>
          </p:cNvSpPr>
          <p:nvPr/>
        </p:nvSpPr>
        <p:spPr bwMode="auto">
          <a:xfrm flipV="1">
            <a:off x="2525713" y="4359275"/>
            <a:ext cx="1771650" cy="30163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Rectangle 14"/>
          <p:cNvSpPr>
            <a:spLocks noChangeArrowheads="1"/>
          </p:cNvSpPr>
          <p:nvPr/>
        </p:nvSpPr>
        <p:spPr bwMode="auto">
          <a:xfrm>
            <a:off x="2514600" y="3581400"/>
            <a:ext cx="432435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300" b="1">
                <a:latin typeface="Arial" charset="0"/>
              </a:rPr>
              <a:t>1   2   3   4   5   6   7   8   9  10  11  12 13 14 15 16 17 18</a:t>
            </a:r>
          </a:p>
        </p:txBody>
      </p:sp>
      <p:sp>
        <p:nvSpPr>
          <p:cNvPr id="45069" name="Rectangle 15"/>
          <p:cNvSpPr>
            <a:spLocks noChangeArrowheads="1"/>
          </p:cNvSpPr>
          <p:nvPr/>
        </p:nvSpPr>
        <p:spPr bwMode="auto">
          <a:xfrm>
            <a:off x="6780213" y="3330575"/>
            <a:ext cx="41751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Q</a:t>
            </a:r>
          </a:p>
        </p:txBody>
      </p:sp>
      <p:grpSp>
        <p:nvGrpSpPr>
          <p:cNvPr id="45070" name="Group 16"/>
          <p:cNvGrpSpPr>
            <a:grpSpLocks/>
          </p:cNvGrpSpPr>
          <p:nvPr/>
        </p:nvGrpSpPr>
        <p:grpSpPr bwMode="auto">
          <a:xfrm>
            <a:off x="2508250" y="1163638"/>
            <a:ext cx="4287838" cy="2425700"/>
            <a:chOff x="2144" y="627"/>
            <a:chExt cx="2701" cy="1528"/>
          </a:xfrm>
        </p:grpSpPr>
        <p:sp>
          <p:nvSpPr>
            <p:cNvPr id="45083" name="Line 17"/>
            <p:cNvSpPr>
              <a:spLocks noChangeShapeType="1"/>
            </p:cNvSpPr>
            <p:nvPr/>
          </p:nvSpPr>
          <p:spPr bwMode="auto">
            <a:xfrm>
              <a:off x="2148" y="627"/>
              <a:ext cx="0" cy="15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4" name="Line 18"/>
            <p:cNvSpPr>
              <a:spLocks noChangeShapeType="1"/>
            </p:cNvSpPr>
            <p:nvPr/>
          </p:nvSpPr>
          <p:spPr bwMode="auto">
            <a:xfrm>
              <a:off x="2144" y="2136"/>
              <a:ext cx="2701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5071" name="Group 19"/>
          <p:cNvGrpSpPr>
            <a:grpSpLocks/>
          </p:cNvGrpSpPr>
          <p:nvPr/>
        </p:nvGrpSpPr>
        <p:grpSpPr bwMode="auto">
          <a:xfrm>
            <a:off x="2508250" y="3976688"/>
            <a:ext cx="4287838" cy="2425700"/>
            <a:chOff x="2129" y="2367"/>
            <a:chExt cx="2701" cy="1528"/>
          </a:xfrm>
        </p:grpSpPr>
        <p:sp>
          <p:nvSpPr>
            <p:cNvPr id="45081" name="Line 20"/>
            <p:cNvSpPr>
              <a:spLocks noChangeShapeType="1"/>
            </p:cNvSpPr>
            <p:nvPr/>
          </p:nvSpPr>
          <p:spPr bwMode="auto">
            <a:xfrm>
              <a:off x="2145" y="2367"/>
              <a:ext cx="0" cy="15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2" name="Line 21"/>
            <p:cNvSpPr>
              <a:spLocks noChangeShapeType="1"/>
            </p:cNvSpPr>
            <p:nvPr/>
          </p:nvSpPr>
          <p:spPr bwMode="auto">
            <a:xfrm>
              <a:off x="2129" y="3882"/>
              <a:ext cx="2701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072" name="Rectangle 22"/>
          <p:cNvSpPr>
            <a:spLocks noChangeArrowheads="1"/>
          </p:cNvSpPr>
          <p:nvPr/>
        </p:nvSpPr>
        <p:spPr bwMode="auto">
          <a:xfrm>
            <a:off x="2544763" y="6416675"/>
            <a:ext cx="432435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300" b="1">
                <a:latin typeface="Arial" charset="0"/>
              </a:rPr>
              <a:t>1   2   3   4   5   6   7   8   9  10  11  12 13 14 15 16 17 18</a:t>
            </a:r>
          </a:p>
        </p:txBody>
      </p:sp>
      <p:sp>
        <p:nvSpPr>
          <p:cNvPr id="45073" name="Rectangle 23"/>
          <p:cNvSpPr>
            <a:spLocks noChangeArrowheads="1"/>
          </p:cNvSpPr>
          <p:nvPr/>
        </p:nvSpPr>
        <p:spPr bwMode="auto">
          <a:xfrm>
            <a:off x="4953000" y="4114800"/>
            <a:ext cx="65563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MR</a:t>
            </a:r>
          </a:p>
        </p:txBody>
      </p:sp>
      <p:sp>
        <p:nvSpPr>
          <p:cNvPr id="191512" name="Line 24"/>
          <p:cNvSpPr>
            <a:spLocks noChangeShapeType="1"/>
          </p:cNvSpPr>
          <p:nvPr/>
        </p:nvSpPr>
        <p:spPr bwMode="auto">
          <a:xfrm flipV="1">
            <a:off x="4267200" y="1219200"/>
            <a:ext cx="0" cy="510540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5" name="Rectangle 25"/>
          <p:cNvSpPr>
            <a:spLocks noChangeArrowheads="1"/>
          </p:cNvSpPr>
          <p:nvPr/>
        </p:nvSpPr>
        <p:spPr bwMode="auto">
          <a:xfrm>
            <a:off x="381000" y="0"/>
            <a:ext cx="8534400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3300" b="1">
                <a:solidFill>
                  <a:srgbClr val="990000"/>
                </a:solidFill>
              </a:rPr>
              <a:t>Demand and Marginal Revenue Curves</a:t>
            </a:r>
          </a:p>
        </p:txBody>
      </p:sp>
      <p:sp>
        <p:nvSpPr>
          <p:cNvPr id="45076" name="Rectangle 26"/>
          <p:cNvSpPr>
            <a:spLocks noChangeArrowheads="1"/>
          </p:cNvSpPr>
          <p:nvPr/>
        </p:nvSpPr>
        <p:spPr bwMode="auto">
          <a:xfrm>
            <a:off x="304800" y="609600"/>
            <a:ext cx="8534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900" b="1">
                <a:solidFill>
                  <a:srgbClr val="000099"/>
                </a:solidFill>
              </a:rPr>
              <a:t>What happens to TR when MR hits zero?</a:t>
            </a:r>
          </a:p>
        </p:txBody>
      </p:sp>
      <p:sp>
        <p:nvSpPr>
          <p:cNvPr id="240665" name="Rectangle 27"/>
          <p:cNvSpPr>
            <a:spLocks noChangeArrowheads="1"/>
          </p:cNvSpPr>
          <p:nvPr/>
        </p:nvSpPr>
        <p:spPr bwMode="auto">
          <a:xfrm>
            <a:off x="6172200" y="4495800"/>
            <a:ext cx="2743200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500" b="1"/>
              <a:t>Total Revenue is at it’s peak when MR hits zero</a:t>
            </a:r>
            <a:r>
              <a:rPr lang="en-US" sz="2500" b="1">
                <a:solidFill>
                  <a:srgbClr val="000099"/>
                </a:solidFill>
              </a:rPr>
              <a:t>  </a:t>
            </a:r>
          </a:p>
        </p:txBody>
      </p:sp>
      <p:sp>
        <p:nvSpPr>
          <p:cNvPr id="45078" name="Slide Number Placeholder 27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F71FBB41-68FD-4A82-830A-09290CF6E172}" type="slidenum">
              <a:rPr lang="en-US" sz="1400"/>
              <a:pPr algn="r" eaLnBrk="1" hangingPunct="1"/>
              <a:t>28</a:t>
            </a:fld>
            <a:endParaRPr lang="en-US" sz="1400"/>
          </a:p>
        </p:txBody>
      </p:sp>
      <p:sp>
        <p:nvSpPr>
          <p:cNvPr id="45079" name="Rectangle 15"/>
          <p:cNvSpPr>
            <a:spLocks noChangeArrowheads="1"/>
          </p:cNvSpPr>
          <p:nvPr/>
        </p:nvSpPr>
        <p:spPr bwMode="auto">
          <a:xfrm>
            <a:off x="2057400" y="1143000"/>
            <a:ext cx="3841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P</a:t>
            </a:r>
          </a:p>
        </p:txBody>
      </p:sp>
      <p:sp>
        <p:nvSpPr>
          <p:cNvPr id="45080" name="Rectangle 15"/>
          <p:cNvSpPr>
            <a:spLocks noChangeArrowheads="1"/>
          </p:cNvSpPr>
          <p:nvPr/>
        </p:nvSpPr>
        <p:spPr bwMode="auto">
          <a:xfrm>
            <a:off x="1828800" y="3733800"/>
            <a:ext cx="587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TR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1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1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1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0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1" grpId="0" animBg="1"/>
      <p:bldP spid="191499" grpId="0" autoUpdateAnimBg="0"/>
      <p:bldP spid="191501" grpId="0" animBg="1"/>
      <p:bldP spid="191512" grpId="0" animBg="1"/>
      <p:bldP spid="24066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57200" y="2743200"/>
            <a:ext cx="8382000" cy="1143000"/>
          </a:xfrm>
        </p:spPr>
        <p:txBody>
          <a:bodyPr/>
          <a:lstStyle/>
          <a:p>
            <a:pPr eaLnBrk="1" hangingPunct="1"/>
            <a:r>
              <a:rPr lang="en-US" sz="6000" b="1" smtClean="0"/>
              <a:t>Elastic vs. Inelastic Range of Demand Curve</a:t>
            </a:r>
          </a:p>
        </p:txBody>
      </p:sp>
      <p:sp>
        <p:nvSpPr>
          <p:cNvPr id="46083" name="Slide Number Placeholder 2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5A755192-E683-46FB-9A89-50E323B19D25}" type="slidenum">
              <a:rPr lang="en-US" sz="1400"/>
              <a:pPr algn="r" eaLnBrk="1" hangingPunct="1"/>
              <a:t>29</a:t>
            </a:fld>
            <a:endParaRPr lang="en-US" sz="1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676400" y="1219200"/>
            <a:ext cx="5867400" cy="229235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sz="8000" b="1" smtClean="0">
                <a:solidFill>
                  <a:schemeClr val="tx1"/>
                </a:solidFill>
              </a:rPr>
              <a:t>Monopoly</a:t>
            </a:r>
          </a:p>
        </p:txBody>
      </p:sp>
      <p:sp>
        <p:nvSpPr>
          <p:cNvPr id="17411" name="Slide Number Placeholder 8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C979BB80-E758-4CFF-AD63-6269459BC77F}" type="slidenum">
              <a:rPr lang="en-US" sz="1400"/>
              <a:pPr algn="r" eaLnBrk="1" hangingPunct="1"/>
              <a:t>3</a:t>
            </a:fld>
            <a:endParaRPr lang="en-US" sz="140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ChangeArrowheads="1"/>
          </p:cNvSpPr>
          <p:nvPr/>
        </p:nvSpPr>
        <p:spPr bwMode="auto">
          <a:xfrm>
            <a:off x="5257800" y="914400"/>
            <a:ext cx="1752600" cy="5486400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rgbClr val="1CA4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2691" name="Rectangle 3"/>
          <p:cNvSpPr>
            <a:spLocks noChangeArrowheads="1"/>
          </p:cNvSpPr>
          <p:nvPr/>
        </p:nvSpPr>
        <p:spPr bwMode="auto">
          <a:xfrm>
            <a:off x="3505200" y="914400"/>
            <a:ext cx="1752600" cy="5486400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rgbClr val="96EA96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8" name="Rectangle 19"/>
          <p:cNvSpPr>
            <a:spLocks noChangeArrowheads="1"/>
          </p:cNvSpPr>
          <p:nvPr/>
        </p:nvSpPr>
        <p:spPr bwMode="auto">
          <a:xfrm>
            <a:off x="228600" y="0"/>
            <a:ext cx="8691563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3500" b="1">
                <a:solidFill>
                  <a:srgbClr val="000099"/>
                </a:solidFill>
              </a:rPr>
              <a:t>Elastic and Inelastic Range</a:t>
            </a:r>
          </a:p>
        </p:txBody>
      </p:sp>
      <p:sp>
        <p:nvSpPr>
          <p:cNvPr id="47109" name="Slide Number Placeholder 19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70002C8B-0A64-4A66-8720-8978FFF7AF7D}" type="slidenum">
              <a:rPr lang="en-US" sz="1400"/>
              <a:pPr algn="r" eaLnBrk="1" hangingPunct="1"/>
              <a:t>30</a:t>
            </a:fld>
            <a:endParaRPr lang="en-US" sz="1400"/>
          </a:p>
        </p:txBody>
      </p:sp>
      <p:sp>
        <p:nvSpPr>
          <p:cNvPr id="47110" name="Rectangle 2"/>
          <p:cNvSpPr>
            <a:spLocks noChangeArrowheads="1"/>
          </p:cNvSpPr>
          <p:nvPr/>
        </p:nvSpPr>
        <p:spPr bwMode="auto">
          <a:xfrm>
            <a:off x="3352800" y="3581400"/>
            <a:ext cx="5421313" cy="4191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1" name="Freeform 3"/>
          <p:cNvSpPr>
            <a:spLocks/>
          </p:cNvSpPr>
          <p:nvPr/>
        </p:nvSpPr>
        <p:spPr bwMode="auto">
          <a:xfrm>
            <a:off x="3581400" y="4359275"/>
            <a:ext cx="3505200" cy="2041525"/>
          </a:xfrm>
          <a:custGeom>
            <a:avLst/>
            <a:gdLst>
              <a:gd name="T0" fmla="*/ 0 w 2658"/>
              <a:gd name="T1" fmla="*/ 2147483647 h 1255"/>
              <a:gd name="T2" fmla="*/ 2147483647 w 2658"/>
              <a:gd name="T3" fmla="*/ 2147483647 h 1255"/>
              <a:gd name="T4" fmla="*/ 2147483647 w 2658"/>
              <a:gd name="T5" fmla="*/ 2147483647 h 1255"/>
              <a:gd name="T6" fmla="*/ 2147483647 w 2658"/>
              <a:gd name="T7" fmla="*/ 2147483647 h 1255"/>
              <a:gd name="T8" fmla="*/ 2147483647 w 2658"/>
              <a:gd name="T9" fmla="*/ 2147483647 h 1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58"/>
              <a:gd name="T16" fmla="*/ 0 h 1255"/>
              <a:gd name="T17" fmla="*/ 2658 w 2658"/>
              <a:gd name="T18" fmla="*/ 1255 h 1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58" h="1255">
                <a:moveTo>
                  <a:pt x="0" y="1238"/>
                </a:moveTo>
                <a:cubicBezTo>
                  <a:pt x="70" y="1108"/>
                  <a:pt x="220" y="660"/>
                  <a:pt x="420" y="456"/>
                </a:cubicBezTo>
                <a:cubicBezTo>
                  <a:pt x="620" y="252"/>
                  <a:pt x="931" y="24"/>
                  <a:pt x="1202" y="12"/>
                </a:cubicBezTo>
                <a:cubicBezTo>
                  <a:pt x="1473" y="0"/>
                  <a:pt x="1806" y="175"/>
                  <a:pt x="2049" y="382"/>
                </a:cubicBezTo>
                <a:cubicBezTo>
                  <a:pt x="2292" y="589"/>
                  <a:pt x="2531" y="1073"/>
                  <a:pt x="2658" y="1255"/>
                </a:cubicBezTo>
              </a:path>
            </a:pathLst>
          </a:custGeom>
          <a:noFill/>
          <a:ln w="762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2" name="Line 4"/>
          <p:cNvSpPr>
            <a:spLocks noChangeShapeType="1"/>
          </p:cNvSpPr>
          <p:nvPr/>
        </p:nvSpPr>
        <p:spPr bwMode="auto">
          <a:xfrm>
            <a:off x="3611563" y="1920875"/>
            <a:ext cx="2332037" cy="2346325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3" name="Line 5"/>
          <p:cNvSpPr>
            <a:spLocks noChangeShapeType="1"/>
          </p:cNvSpPr>
          <p:nvPr/>
        </p:nvSpPr>
        <p:spPr bwMode="auto">
          <a:xfrm>
            <a:off x="3611563" y="1920875"/>
            <a:ext cx="2789237" cy="14319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4" name="Rectangle 6"/>
          <p:cNvSpPr>
            <a:spLocks noChangeArrowheads="1"/>
          </p:cNvSpPr>
          <p:nvPr/>
        </p:nvSpPr>
        <p:spPr bwMode="auto">
          <a:xfrm>
            <a:off x="7740650" y="6127750"/>
            <a:ext cx="4175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Q</a:t>
            </a:r>
          </a:p>
        </p:txBody>
      </p:sp>
      <p:sp>
        <p:nvSpPr>
          <p:cNvPr id="47115" name="Rectangle 9"/>
          <p:cNvSpPr>
            <a:spLocks noChangeArrowheads="1"/>
          </p:cNvSpPr>
          <p:nvPr/>
        </p:nvSpPr>
        <p:spPr bwMode="auto">
          <a:xfrm>
            <a:off x="2971800" y="1143000"/>
            <a:ext cx="500063" cy="205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r" eaLnBrk="0" hangingPunct="0"/>
            <a:endParaRPr lang="en-US" sz="1500" b="1">
              <a:latin typeface="Arial" charset="0"/>
            </a:endParaRPr>
          </a:p>
          <a:p>
            <a:pPr algn="r" eaLnBrk="0" hangingPunct="0"/>
            <a:endParaRPr lang="en-US" sz="800" b="1">
              <a:latin typeface="Arial" charset="0"/>
            </a:endParaRPr>
          </a:p>
          <a:p>
            <a:pPr algn="r" eaLnBrk="0" hangingPunct="0"/>
            <a:endParaRPr lang="en-US" sz="1500" b="1">
              <a:latin typeface="Arial" charset="0"/>
            </a:endParaRPr>
          </a:p>
          <a:p>
            <a:pPr algn="r" eaLnBrk="0" hangingPunct="0"/>
            <a:r>
              <a:rPr lang="en-US" sz="1500" b="1">
                <a:latin typeface="Arial" charset="0"/>
              </a:rPr>
              <a:t>$15</a:t>
            </a:r>
            <a:endParaRPr lang="en-US" sz="800" b="1">
              <a:latin typeface="Arial" charset="0"/>
            </a:endParaRPr>
          </a:p>
          <a:p>
            <a:pPr algn="r" eaLnBrk="0" hangingPunct="0"/>
            <a:endParaRPr lang="en-US" sz="800" b="1">
              <a:latin typeface="Arial" charset="0"/>
            </a:endParaRPr>
          </a:p>
          <a:p>
            <a:pPr algn="r" eaLnBrk="0" hangingPunct="0"/>
            <a:endParaRPr lang="en-US" sz="1500" b="1">
              <a:latin typeface="Arial" charset="0"/>
            </a:endParaRPr>
          </a:p>
          <a:p>
            <a:pPr algn="r" eaLnBrk="0" hangingPunct="0"/>
            <a:r>
              <a:rPr lang="en-US" sz="1500" b="1">
                <a:latin typeface="Arial" charset="0"/>
              </a:rPr>
              <a:t>10</a:t>
            </a:r>
          </a:p>
          <a:p>
            <a:pPr algn="r" eaLnBrk="0" hangingPunct="0"/>
            <a:endParaRPr lang="en-US" sz="1500" b="1">
              <a:latin typeface="Arial" charset="0"/>
            </a:endParaRPr>
          </a:p>
          <a:p>
            <a:pPr algn="r" eaLnBrk="0" hangingPunct="0"/>
            <a:endParaRPr lang="en-US" sz="800" b="1">
              <a:latin typeface="Arial" charset="0"/>
            </a:endParaRPr>
          </a:p>
          <a:p>
            <a:pPr algn="r" eaLnBrk="0" hangingPunct="0"/>
            <a:r>
              <a:rPr lang="en-US" sz="1500" b="1">
                <a:latin typeface="Arial" charset="0"/>
              </a:rPr>
              <a:t>  5</a:t>
            </a:r>
          </a:p>
        </p:txBody>
      </p:sp>
      <p:sp>
        <p:nvSpPr>
          <p:cNvPr id="47116" name="Rectangle 10"/>
          <p:cNvSpPr>
            <a:spLocks noChangeArrowheads="1"/>
          </p:cNvSpPr>
          <p:nvPr/>
        </p:nvSpPr>
        <p:spPr bwMode="auto">
          <a:xfrm>
            <a:off x="2979738" y="4229100"/>
            <a:ext cx="500062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r" eaLnBrk="0" hangingPunct="0"/>
            <a:r>
              <a:rPr lang="en-US" sz="1500" b="1">
                <a:latin typeface="Arial" charset="0"/>
              </a:rPr>
              <a:t>$64</a:t>
            </a:r>
          </a:p>
          <a:p>
            <a:pPr algn="r" eaLnBrk="0" hangingPunct="0"/>
            <a:endParaRPr lang="en-US" sz="2000" b="1">
              <a:latin typeface="Arial" charset="0"/>
            </a:endParaRPr>
          </a:p>
          <a:p>
            <a:pPr algn="r" eaLnBrk="0" hangingPunct="0"/>
            <a:r>
              <a:rPr lang="en-US" sz="1500" b="1">
                <a:latin typeface="Arial" charset="0"/>
              </a:rPr>
              <a:t>40</a:t>
            </a:r>
          </a:p>
          <a:p>
            <a:pPr algn="r" eaLnBrk="0" hangingPunct="0"/>
            <a:endParaRPr lang="en-US" sz="800" b="1">
              <a:latin typeface="Arial" charset="0"/>
            </a:endParaRPr>
          </a:p>
          <a:p>
            <a:pPr algn="r" eaLnBrk="0" hangingPunct="0"/>
            <a:r>
              <a:rPr lang="en-US" sz="1500" b="1">
                <a:latin typeface="Arial" charset="0"/>
              </a:rPr>
              <a:t> </a:t>
            </a:r>
            <a:r>
              <a:rPr lang="en-US" sz="1800" b="1">
                <a:latin typeface="Arial" charset="0"/>
              </a:rPr>
              <a:t> </a:t>
            </a:r>
            <a:endParaRPr lang="en-US" sz="2000" b="1">
              <a:latin typeface="Arial" charset="0"/>
            </a:endParaRPr>
          </a:p>
          <a:p>
            <a:pPr algn="r" eaLnBrk="0" hangingPunct="0"/>
            <a:r>
              <a:rPr lang="en-US" sz="1500" b="1">
                <a:latin typeface="Arial" charset="0"/>
              </a:rPr>
              <a:t>20</a:t>
            </a:r>
          </a:p>
          <a:p>
            <a:pPr algn="r" eaLnBrk="0" hangingPunct="0"/>
            <a:endParaRPr lang="en-US" sz="1500" b="1">
              <a:latin typeface="Arial" charset="0"/>
            </a:endParaRPr>
          </a:p>
        </p:txBody>
      </p:sp>
      <p:sp>
        <p:nvSpPr>
          <p:cNvPr id="47117" name="Rectangle 11"/>
          <p:cNvSpPr>
            <a:spLocks noChangeArrowheads="1"/>
          </p:cNvSpPr>
          <p:nvPr/>
        </p:nvSpPr>
        <p:spPr bwMode="auto">
          <a:xfrm>
            <a:off x="7010400" y="5791200"/>
            <a:ext cx="587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TR</a:t>
            </a:r>
          </a:p>
        </p:txBody>
      </p:sp>
      <p:sp>
        <p:nvSpPr>
          <p:cNvPr id="47118" name="Rectangle 12"/>
          <p:cNvSpPr>
            <a:spLocks noChangeArrowheads="1"/>
          </p:cNvSpPr>
          <p:nvPr/>
        </p:nvSpPr>
        <p:spPr bwMode="auto">
          <a:xfrm>
            <a:off x="6477000" y="3048000"/>
            <a:ext cx="40163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D</a:t>
            </a:r>
          </a:p>
        </p:txBody>
      </p:sp>
      <p:sp>
        <p:nvSpPr>
          <p:cNvPr id="47119" name="Rectangle 14"/>
          <p:cNvSpPr>
            <a:spLocks noChangeArrowheads="1"/>
          </p:cNvSpPr>
          <p:nvPr/>
        </p:nvSpPr>
        <p:spPr bwMode="auto">
          <a:xfrm>
            <a:off x="3505200" y="3581400"/>
            <a:ext cx="432435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300" b="1">
                <a:latin typeface="Arial" charset="0"/>
              </a:rPr>
              <a:t>1   2   3   4   5   6   7   8   9  10  11  12 13 14 15 16 17 18</a:t>
            </a:r>
          </a:p>
        </p:txBody>
      </p:sp>
      <p:sp>
        <p:nvSpPr>
          <p:cNvPr id="47120" name="Rectangle 15"/>
          <p:cNvSpPr>
            <a:spLocks noChangeArrowheads="1"/>
          </p:cNvSpPr>
          <p:nvPr/>
        </p:nvSpPr>
        <p:spPr bwMode="auto">
          <a:xfrm>
            <a:off x="7770813" y="3330575"/>
            <a:ext cx="41751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Q</a:t>
            </a:r>
          </a:p>
        </p:txBody>
      </p:sp>
      <p:grpSp>
        <p:nvGrpSpPr>
          <p:cNvPr id="47121" name="Group 16"/>
          <p:cNvGrpSpPr>
            <a:grpSpLocks/>
          </p:cNvGrpSpPr>
          <p:nvPr/>
        </p:nvGrpSpPr>
        <p:grpSpPr bwMode="auto">
          <a:xfrm>
            <a:off x="3498850" y="1163638"/>
            <a:ext cx="4287838" cy="2425700"/>
            <a:chOff x="2144" y="627"/>
            <a:chExt cx="2701" cy="1528"/>
          </a:xfrm>
        </p:grpSpPr>
        <p:sp>
          <p:nvSpPr>
            <p:cNvPr id="47135" name="Line 17"/>
            <p:cNvSpPr>
              <a:spLocks noChangeShapeType="1"/>
            </p:cNvSpPr>
            <p:nvPr/>
          </p:nvSpPr>
          <p:spPr bwMode="auto">
            <a:xfrm>
              <a:off x="2148" y="627"/>
              <a:ext cx="0" cy="15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6" name="Line 18"/>
            <p:cNvSpPr>
              <a:spLocks noChangeShapeType="1"/>
            </p:cNvSpPr>
            <p:nvPr/>
          </p:nvSpPr>
          <p:spPr bwMode="auto">
            <a:xfrm>
              <a:off x="2144" y="2136"/>
              <a:ext cx="2701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7122" name="Group 19"/>
          <p:cNvGrpSpPr>
            <a:grpSpLocks/>
          </p:cNvGrpSpPr>
          <p:nvPr/>
        </p:nvGrpSpPr>
        <p:grpSpPr bwMode="auto">
          <a:xfrm>
            <a:off x="3498850" y="3976688"/>
            <a:ext cx="4287838" cy="2425700"/>
            <a:chOff x="2129" y="2367"/>
            <a:chExt cx="2701" cy="1528"/>
          </a:xfrm>
        </p:grpSpPr>
        <p:sp>
          <p:nvSpPr>
            <p:cNvPr id="47133" name="Line 20"/>
            <p:cNvSpPr>
              <a:spLocks noChangeShapeType="1"/>
            </p:cNvSpPr>
            <p:nvPr/>
          </p:nvSpPr>
          <p:spPr bwMode="auto">
            <a:xfrm>
              <a:off x="2145" y="2367"/>
              <a:ext cx="0" cy="15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4" name="Line 21"/>
            <p:cNvSpPr>
              <a:spLocks noChangeShapeType="1"/>
            </p:cNvSpPr>
            <p:nvPr/>
          </p:nvSpPr>
          <p:spPr bwMode="auto">
            <a:xfrm>
              <a:off x="2129" y="3882"/>
              <a:ext cx="2701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123" name="Rectangle 22"/>
          <p:cNvSpPr>
            <a:spLocks noChangeArrowheads="1"/>
          </p:cNvSpPr>
          <p:nvPr/>
        </p:nvSpPr>
        <p:spPr bwMode="auto">
          <a:xfrm>
            <a:off x="3535363" y="6416675"/>
            <a:ext cx="432435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300" b="1">
                <a:latin typeface="Arial" charset="0"/>
              </a:rPr>
              <a:t>1   2   3   4   5   6   7   8   9  10  11  12 13 14 15 16 17 18</a:t>
            </a:r>
          </a:p>
        </p:txBody>
      </p:sp>
      <p:sp>
        <p:nvSpPr>
          <p:cNvPr id="47124" name="Rectangle 23"/>
          <p:cNvSpPr>
            <a:spLocks noChangeArrowheads="1"/>
          </p:cNvSpPr>
          <p:nvPr/>
        </p:nvSpPr>
        <p:spPr bwMode="auto">
          <a:xfrm>
            <a:off x="5943600" y="4114800"/>
            <a:ext cx="65563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MR</a:t>
            </a:r>
          </a:p>
        </p:txBody>
      </p:sp>
      <p:sp>
        <p:nvSpPr>
          <p:cNvPr id="47125" name="Line 24"/>
          <p:cNvSpPr>
            <a:spLocks noChangeShapeType="1"/>
          </p:cNvSpPr>
          <p:nvPr/>
        </p:nvSpPr>
        <p:spPr bwMode="auto">
          <a:xfrm flipV="1">
            <a:off x="5257800" y="1219200"/>
            <a:ext cx="0" cy="510540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6" name="Rectangle 15"/>
          <p:cNvSpPr>
            <a:spLocks noChangeArrowheads="1"/>
          </p:cNvSpPr>
          <p:nvPr/>
        </p:nvSpPr>
        <p:spPr bwMode="auto">
          <a:xfrm>
            <a:off x="3048000" y="838200"/>
            <a:ext cx="3841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P</a:t>
            </a:r>
          </a:p>
        </p:txBody>
      </p:sp>
      <p:sp>
        <p:nvSpPr>
          <p:cNvPr id="47127" name="Rectangle 15"/>
          <p:cNvSpPr>
            <a:spLocks noChangeArrowheads="1"/>
          </p:cNvSpPr>
          <p:nvPr/>
        </p:nvSpPr>
        <p:spPr bwMode="auto">
          <a:xfrm>
            <a:off x="2819400" y="3733800"/>
            <a:ext cx="587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TR</a:t>
            </a:r>
          </a:p>
        </p:txBody>
      </p:sp>
      <p:sp>
        <p:nvSpPr>
          <p:cNvPr id="242716" name="Rectangle 30"/>
          <p:cNvSpPr>
            <a:spLocks noChangeArrowheads="1"/>
          </p:cNvSpPr>
          <p:nvPr/>
        </p:nvSpPr>
        <p:spPr bwMode="auto">
          <a:xfrm>
            <a:off x="0" y="1447800"/>
            <a:ext cx="29718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500" b="1">
                <a:solidFill>
                  <a:srgbClr val="800000"/>
                </a:solidFill>
              </a:rPr>
              <a:t>Total Revenue Test</a:t>
            </a:r>
          </a:p>
          <a:p>
            <a:pPr algn="ctr"/>
            <a:r>
              <a:rPr lang="en-US" sz="2500" b="1">
                <a:solidFill>
                  <a:srgbClr val="000099"/>
                </a:solidFill>
              </a:rPr>
              <a:t>If price falls and TR increases then demand is elastic.</a:t>
            </a:r>
          </a:p>
        </p:txBody>
      </p:sp>
      <p:sp>
        <p:nvSpPr>
          <p:cNvPr id="126990" name="Rectangle 14"/>
          <p:cNvSpPr>
            <a:spLocks noChangeArrowheads="1"/>
          </p:cNvSpPr>
          <p:nvPr/>
        </p:nvSpPr>
        <p:spPr bwMode="auto">
          <a:xfrm>
            <a:off x="3810000" y="838200"/>
            <a:ext cx="12065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b="1"/>
              <a:t>Elastic</a:t>
            </a:r>
          </a:p>
        </p:txBody>
      </p:sp>
      <p:sp>
        <p:nvSpPr>
          <p:cNvPr id="242718" name="Rectangle 30"/>
          <p:cNvSpPr>
            <a:spLocks noChangeArrowheads="1"/>
          </p:cNvSpPr>
          <p:nvPr/>
        </p:nvSpPr>
        <p:spPr bwMode="auto">
          <a:xfrm>
            <a:off x="0" y="4343400"/>
            <a:ext cx="28956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500" b="1">
                <a:solidFill>
                  <a:srgbClr val="800000"/>
                </a:solidFill>
              </a:rPr>
              <a:t>Total Revenue Test</a:t>
            </a:r>
          </a:p>
          <a:p>
            <a:pPr algn="ctr"/>
            <a:r>
              <a:rPr lang="en-US" sz="2500" b="1">
                <a:solidFill>
                  <a:srgbClr val="000099"/>
                </a:solidFill>
              </a:rPr>
              <a:t>If price falls and TR falls then demand is inelastic.</a:t>
            </a:r>
          </a:p>
        </p:txBody>
      </p:sp>
      <p:sp>
        <p:nvSpPr>
          <p:cNvPr id="123935" name="Rectangle 31"/>
          <p:cNvSpPr>
            <a:spLocks noChangeArrowheads="1"/>
          </p:cNvSpPr>
          <p:nvPr/>
        </p:nvSpPr>
        <p:spPr bwMode="auto">
          <a:xfrm>
            <a:off x="7239000" y="3810000"/>
            <a:ext cx="1905000" cy="199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500" b="1"/>
              <a:t>A monopoly will only produce in the elastic range</a:t>
            </a:r>
            <a:r>
              <a:rPr lang="en-US" sz="2500" b="1">
                <a:solidFill>
                  <a:srgbClr val="000099"/>
                </a:solidFill>
              </a:rPr>
              <a:t>  </a:t>
            </a:r>
          </a:p>
        </p:txBody>
      </p:sp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5410200" y="838200"/>
            <a:ext cx="146367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b="1"/>
              <a:t>Inelastic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2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6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2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42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42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239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0" grpId="0" animBg="1"/>
      <p:bldP spid="242691" grpId="0" animBg="1"/>
      <p:bldP spid="242716" grpId="0"/>
      <p:bldP spid="126990" grpId="0" autoUpdateAnimBg="0"/>
      <p:bldP spid="242718" grpId="0"/>
      <p:bldP spid="2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446338"/>
            <a:ext cx="7859713" cy="1143000"/>
          </a:xfrm>
        </p:spPr>
        <p:txBody>
          <a:bodyPr/>
          <a:lstStyle/>
          <a:p>
            <a:pPr eaLnBrk="1" hangingPunct="1"/>
            <a:r>
              <a:rPr lang="en-US" sz="8800" b="1" smtClean="0"/>
              <a:t>Maximizing Profit</a:t>
            </a:r>
          </a:p>
        </p:txBody>
      </p:sp>
      <p:sp>
        <p:nvSpPr>
          <p:cNvPr id="48131" name="Slide Number Placeholder 2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3E0977E1-3AF0-4181-9D7B-A2A40DC7C72E}" type="slidenum">
              <a:rPr lang="en-US" sz="1400"/>
              <a:pPr algn="r" eaLnBrk="1" hangingPunct="1"/>
              <a:t>31</a:t>
            </a:fld>
            <a:endParaRPr lang="en-US" sz="1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ChangeArrowheads="1"/>
          </p:cNvSpPr>
          <p:nvPr/>
        </p:nvSpPr>
        <p:spPr bwMode="auto">
          <a:xfrm>
            <a:off x="2349500" y="3360738"/>
            <a:ext cx="2319338" cy="525462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rgbClr val="005E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Freeform 2"/>
          <p:cNvSpPr>
            <a:spLocks/>
          </p:cNvSpPr>
          <p:nvPr/>
        </p:nvSpPr>
        <p:spPr bwMode="auto">
          <a:xfrm>
            <a:off x="2895600" y="2743200"/>
            <a:ext cx="3097213" cy="1908175"/>
          </a:xfrm>
          <a:custGeom>
            <a:avLst/>
            <a:gdLst>
              <a:gd name="T0" fmla="*/ 0 w 2517"/>
              <a:gd name="T1" fmla="*/ 2147483647 h 975"/>
              <a:gd name="T2" fmla="*/ 2147483647 w 2517"/>
              <a:gd name="T3" fmla="*/ 2147483647 h 975"/>
              <a:gd name="T4" fmla="*/ 2147483647 w 2517"/>
              <a:gd name="T5" fmla="*/ 2147483647 h 975"/>
              <a:gd name="T6" fmla="*/ 2147483647 w 2517"/>
              <a:gd name="T7" fmla="*/ 2147483647 h 975"/>
              <a:gd name="T8" fmla="*/ 2147483647 w 2517"/>
              <a:gd name="T9" fmla="*/ 2147483647 h 975"/>
              <a:gd name="T10" fmla="*/ 2147483647 w 2517"/>
              <a:gd name="T11" fmla="*/ 2147483647 h 975"/>
              <a:gd name="T12" fmla="*/ 2147483647 w 2517"/>
              <a:gd name="T13" fmla="*/ 2147483647 h 975"/>
              <a:gd name="T14" fmla="*/ 2147483647 w 2517"/>
              <a:gd name="T15" fmla="*/ 0 h 97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517"/>
              <a:gd name="T25" fmla="*/ 0 h 975"/>
              <a:gd name="T26" fmla="*/ 2517 w 2517"/>
              <a:gd name="T27" fmla="*/ 975 h 97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517" h="975">
                <a:moveTo>
                  <a:pt x="0" y="710"/>
                </a:moveTo>
                <a:cubicBezTo>
                  <a:pt x="157" y="753"/>
                  <a:pt x="685" y="965"/>
                  <a:pt x="941" y="970"/>
                </a:cubicBezTo>
                <a:cubicBezTo>
                  <a:pt x="1197" y="975"/>
                  <a:pt x="1419" y="789"/>
                  <a:pt x="1534" y="741"/>
                </a:cubicBezTo>
                <a:lnTo>
                  <a:pt x="1631" y="685"/>
                </a:lnTo>
                <a:lnTo>
                  <a:pt x="1738" y="612"/>
                </a:lnTo>
                <a:lnTo>
                  <a:pt x="1900" y="492"/>
                </a:lnTo>
                <a:lnTo>
                  <a:pt x="2167" y="291"/>
                </a:lnTo>
                <a:lnTo>
                  <a:pt x="2517" y="0"/>
                </a:lnTo>
              </a:path>
            </a:pathLst>
          </a:custGeom>
          <a:noFill/>
          <a:ln w="76200" cap="rnd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6" name="Line 3"/>
          <p:cNvSpPr>
            <a:spLocks noChangeShapeType="1"/>
          </p:cNvSpPr>
          <p:nvPr/>
        </p:nvSpPr>
        <p:spPr bwMode="auto">
          <a:xfrm>
            <a:off x="2819400" y="2438400"/>
            <a:ext cx="3352800" cy="3429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7" name="Rectangle 4"/>
          <p:cNvSpPr>
            <a:spLocks noChangeArrowheads="1"/>
          </p:cNvSpPr>
          <p:nvPr/>
        </p:nvSpPr>
        <p:spPr bwMode="auto">
          <a:xfrm>
            <a:off x="7043738" y="4211638"/>
            <a:ext cx="54292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  <a:latin typeface="Arial" charset="0"/>
              </a:rPr>
              <a:t>D</a:t>
            </a:r>
          </a:p>
        </p:txBody>
      </p:sp>
      <p:sp>
        <p:nvSpPr>
          <p:cNvPr id="49158" name="Rectangle 5"/>
          <p:cNvSpPr>
            <a:spLocks noChangeArrowheads="1"/>
          </p:cNvSpPr>
          <p:nvPr/>
        </p:nvSpPr>
        <p:spPr bwMode="auto">
          <a:xfrm>
            <a:off x="6096000" y="5486400"/>
            <a:ext cx="744538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  <a:latin typeface="Arial" charset="0"/>
              </a:rPr>
              <a:t>MR</a:t>
            </a:r>
          </a:p>
        </p:txBody>
      </p:sp>
      <p:sp>
        <p:nvSpPr>
          <p:cNvPr id="48135" name="Line 6"/>
          <p:cNvSpPr>
            <a:spLocks noChangeShapeType="1"/>
          </p:cNvSpPr>
          <p:nvPr/>
        </p:nvSpPr>
        <p:spPr bwMode="auto">
          <a:xfrm flipH="1">
            <a:off x="2339975" y="3355975"/>
            <a:ext cx="2338388" cy="0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6" name="Line 7"/>
          <p:cNvSpPr>
            <a:spLocks noChangeShapeType="1"/>
          </p:cNvSpPr>
          <p:nvPr/>
        </p:nvSpPr>
        <p:spPr bwMode="auto">
          <a:xfrm>
            <a:off x="4648200" y="3429000"/>
            <a:ext cx="0" cy="2670175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1" name="Line 18"/>
          <p:cNvSpPr>
            <a:spLocks noChangeShapeType="1"/>
          </p:cNvSpPr>
          <p:nvPr/>
        </p:nvSpPr>
        <p:spPr bwMode="auto">
          <a:xfrm>
            <a:off x="2892425" y="2427288"/>
            <a:ext cx="4202113" cy="21002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8" name="Oval 19"/>
          <p:cNvSpPr>
            <a:spLocks noChangeArrowheads="1"/>
          </p:cNvSpPr>
          <p:nvPr/>
        </p:nvSpPr>
        <p:spPr bwMode="auto">
          <a:xfrm>
            <a:off x="4586288" y="4205288"/>
            <a:ext cx="195262" cy="19526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3" name="Rectangle 20"/>
          <p:cNvSpPr>
            <a:spLocks noChangeArrowheads="1"/>
          </p:cNvSpPr>
          <p:nvPr/>
        </p:nvSpPr>
        <p:spPr bwMode="auto">
          <a:xfrm>
            <a:off x="1524000" y="1371600"/>
            <a:ext cx="733425" cy="50784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r" eaLnBrk="0" hangingPunct="0">
              <a:lnSpc>
                <a:spcPct val="120000"/>
              </a:lnSpc>
            </a:pPr>
            <a:endParaRPr lang="en-US" b="1">
              <a:solidFill>
                <a:srgbClr val="000000"/>
              </a:solidFill>
              <a:latin typeface="Arial" charset="0"/>
            </a:endParaRPr>
          </a:p>
          <a:p>
            <a:pPr algn="r" eaLnBrk="0" hangingPunct="0">
              <a:lnSpc>
                <a:spcPct val="125000"/>
              </a:lnSpc>
            </a:pPr>
            <a:endParaRPr lang="en-US" b="1">
              <a:solidFill>
                <a:srgbClr val="000000"/>
              </a:solidFill>
              <a:latin typeface="Arial" charset="0"/>
            </a:endParaRPr>
          </a:p>
          <a:p>
            <a:pPr algn="r" eaLnBrk="0" hangingPunct="0">
              <a:lnSpc>
                <a:spcPct val="125000"/>
              </a:lnSpc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$9</a:t>
            </a:r>
          </a:p>
          <a:p>
            <a:pPr algn="r" eaLnBrk="0" hangingPunct="0">
              <a:lnSpc>
                <a:spcPct val="125000"/>
              </a:lnSpc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8</a:t>
            </a:r>
          </a:p>
          <a:p>
            <a:pPr algn="r" eaLnBrk="0" hangingPunct="0">
              <a:lnSpc>
                <a:spcPct val="125000"/>
              </a:lnSpc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7</a:t>
            </a:r>
          </a:p>
          <a:p>
            <a:pPr algn="r" eaLnBrk="0" hangingPunct="0">
              <a:lnSpc>
                <a:spcPct val="125000"/>
              </a:lnSpc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6</a:t>
            </a:r>
          </a:p>
          <a:p>
            <a:pPr algn="r" eaLnBrk="0" hangingPunct="0">
              <a:lnSpc>
                <a:spcPct val="125000"/>
              </a:lnSpc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5</a:t>
            </a:r>
          </a:p>
          <a:p>
            <a:pPr algn="r" eaLnBrk="0" hangingPunct="0">
              <a:lnSpc>
                <a:spcPct val="125000"/>
              </a:lnSpc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4</a:t>
            </a:r>
          </a:p>
          <a:p>
            <a:pPr algn="r" eaLnBrk="0" hangingPunct="0">
              <a:lnSpc>
                <a:spcPct val="125000"/>
              </a:lnSpc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3</a:t>
            </a:r>
          </a:p>
          <a:p>
            <a:pPr algn="r" eaLnBrk="0" hangingPunct="0">
              <a:lnSpc>
                <a:spcPct val="125000"/>
              </a:lnSpc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  2</a:t>
            </a:r>
          </a:p>
          <a:p>
            <a:pPr algn="r" eaLnBrk="0" hangingPunct="0">
              <a:lnSpc>
                <a:spcPct val="110000"/>
              </a:lnSpc>
            </a:pPr>
            <a:r>
              <a:rPr lang="en-US" sz="2600" b="1">
                <a:solidFill>
                  <a:srgbClr val="000000"/>
                </a:solidFill>
                <a:latin typeface="Arial" charset="0"/>
              </a:rPr>
              <a:t>    </a:t>
            </a:r>
          </a:p>
        </p:txBody>
      </p:sp>
      <p:sp>
        <p:nvSpPr>
          <p:cNvPr id="49164" name="Rectangle 23"/>
          <p:cNvSpPr>
            <a:spLocks noChangeArrowheads="1"/>
          </p:cNvSpPr>
          <p:nvPr/>
        </p:nvSpPr>
        <p:spPr bwMode="auto">
          <a:xfrm>
            <a:off x="5791200" y="2209800"/>
            <a:ext cx="74612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  <a:latin typeface="Arial" charset="0"/>
              </a:rPr>
              <a:t>MC</a:t>
            </a:r>
          </a:p>
        </p:txBody>
      </p:sp>
      <p:sp>
        <p:nvSpPr>
          <p:cNvPr id="49165" name="Rectangle 24"/>
          <p:cNvSpPr>
            <a:spLocks noChangeArrowheads="1"/>
          </p:cNvSpPr>
          <p:nvPr/>
        </p:nvSpPr>
        <p:spPr bwMode="auto">
          <a:xfrm>
            <a:off x="6705600" y="2438400"/>
            <a:ext cx="113347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  <a:latin typeface="Arial" charset="0"/>
              </a:rPr>
              <a:t>ATC</a:t>
            </a:r>
          </a:p>
        </p:txBody>
      </p:sp>
      <p:sp>
        <p:nvSpPr>
          <p:cNvPr id="49166" name="Slide Number Placeholder 24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30F302D7-7FBB-4700-8A78-6CF018AF0B31}" type="slidenum">
              <a:rPr lang="en-US" sz="1400"/>
              <a:pPr algn="r" eaLnBrk="1" hangingPunct="1"/>
              <a:t>32</a:t>
            </a:fld>
            <a:endParaRPr lang="en-US" sz="1400"/>
          </a:p>
        </p:txBody>
      </p:sp>
      <p:sp>
        <p:nvSpPr>
          <p:cNvPr id="49167" name="Freeform 11"/>
          <p:cNvSpPr>
            <a:spLocks/>
          </p:cNvSpPr>
          <p:nvPr/>
        </p:nvSpPr>
        <p:spPr bwMode="auto">
          <a:xfrm>
            <a:off x="3124200" y="2971800"/>
            <a:ext cx="3962400" cy="976313"/>
          </a:xfrm>
          <a:custGeom>
            <a:avLst/>
            <a:gdLst>
              <a:gd name="T0" fmla="*/ 0 w 2644"/>
              <a:gd name="T1" fmla="*/ 2147483647 h 397"/>
              <a:gd name="T2" fmla="*/ 2147483647 w 2644"/>
              <a:gd name="T3" fmla="*/ 2147483647 h 397"/>
              <a:gd name="T4" fmla="*/ 2147483647 w 2644"/>
              <a:gd name="T5" fmla="*/ 2147483647 h 397"/>
              <a:gd name="T6" fmla="*/ 2147483647 w 2644"/>
              <a:gd name="T7" fmla="*/ 2147483647 h 397"/>
              <a:gd name="T8" fmla="*/ 2147483647 w 2644"/>
              <a:gd name="T9" fmla="*/ 2147483647 h 397"/>
              <a:gd name="T10" fmla="*/ 2147483647 w 2644"/>
              <a:gd name="T11" fmla="*/ 2147483647 h 397"/>
              <a:gd name="T12" fmla="*/ 2147483647 w 2644"/>
              <a:gd name="T13" fmla="*/ 2147483647 h 397"/>
              <a:gd name="T14" fmla="*/ 2147483647 w 2644"/>
              <a:gd name="T15" fmla="*/ 2147483647 h 397"/>
              <a:gd name="T16" fmla="*/ 2147483647 w 2644"/>
              <a:gd name="T17" fmla="*/ 2147483647 h 397"/>
              <a:gd name="T18" fmla="*/ 2147483647 w 2644"/>
              <a:gd name="T19" fmla="*/ 2147483647 h 397"/>
              <a:gd name="T20" fmla="*/ 2147483647 w 2644"/>
              <a:gd name="T21" fmla="*/ 2147483647 h 397"/>
              <a:gd name="T22" fmla="*/ 2147483647 w 2644"/>
              <a:gd name="T23" fmla="*/ 2147483647 h 397"/>
              <a:gd name="T24" fmla="*/ 2147483647 w 2644"/>
              <a:gd name="T25" fmla="*/ 2147483647 h 397"/>
              <a:gd name="T26" fmla="*/ 2147483647 w 2644"/>
              <a:gd name="T27" fmla="*/ 2147483647 h 397"/>
              <a:gd name="T28" fmla="*/ 2147483647 w 2644"/>
              <a:gd name="T29" fmla="*/ 0 h 397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644"/>
              <a:gd name="T46" fmla="*/ 0 h 397"/>
              <a:gd name="T47" fmla="*/ 2644 w 2644"/>
              <a:gd name="T48" fmla="*/ 397 h 397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644" h="397">
                <a:moveTo>
                  <a:pt x="0" y="94"/>
                </a:moveTo>
                <a:lnTo>
                  <a:pt x="369" y="217"/>
                </a:lnTo>
                <a:lnTo>
                  <a:pt x="719" y="313"/>
                </a:lnTo>
                <a:lnTo>
                  <a:pt x="977" y="366"/>
                </a:lnTo>
                <a:lnTo>
                  <a:pt x="1067" y="381"/>
                </a:lnTo>
                <a:lnTo>
                  <a:pt x="1140" y="390"/>
                </a:lnTo>
                <a:lnTo>
                  <a:pt x="1249" y="396"/>
                </a:lnTo>
                <a:lnTo>
                  <a:pt x="1195" y="396"/>
                </a:lnTo>
                <a:lnTo>
                  <a:pt x="1304" y="390"/>
                </a:lnTo>
                <a:lnTo>
                  <a:pt x="1397" y="376"/>
                </a:lnTo>
                <a:lnTo>
                  <a:pt x="1560" y="336"/>
                </a:lnTo>
                <a:lnTo>
                  <a:pt x="1765" y="288"/>
                </a:lnTo>
                <a:lnTo>
                  <a:pt x="2054" y="199"/>
                </a:lnTo>
                <a:lnTo>
                  <a:pt x="2335" y="120"/>
                </a:lnTo>
                <a:lnTo>
                  <a:pt x="2643" y="0"/>
                </a:lnTo>
              </a:path>
            </a:pathLst>
          </a:custGeom>
          <a:noFill/>
          <a:ln w="76200" cap="rnd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9168" name="Group 18"/>
          <p:cNvGrpSpPr>
            <a:grpSpLocks/>
          </p:cNvGrpSpPr>
          <p:nvPr/>
        </p:nvGrpSpPr>
        <p:grpSpPr bwMode="auto">
          <a:xfrm>
            <a:off x="2286000" y="2133600"/>
            <a:ext cx="4354513" cy="4035425"/>
            <a:chOff x="2167" y="933"/>
            <a:chExt cx="2743" cy="2926"/>
          </a:xfrm>
        </p:grpSpPr>
        <p:sp>
          <p:nvSpPr>
            <p:cNvPr id="49176" name="Line 19"/>
            <p:cNvSpPr>
              <a:spLocks noChangeShapeType="1"/>
            </p:cNvSpPr>
            <p:nvPr/>
          </p:nvSpPr>
          <p:spPr bwMode="auto">
            <a:xfrm>
              <a:off x="2182" y="933"/>
              <a:ext cx="0" cy="2926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77" name="Line 20"/>
            <p:cNvSpPr>
              <a:spLocks noChangeShapeType="1"/>
            </p:cNvSpPr>
            <p:nvPr/>
          </p:nvSpPr>
          <p:spPr bwMode="auto">
            <a:xfrm>
              <a:off x="2167" y="3835"/>
              <a:ext cx="2743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169" name="Rectangle 10"/>
          <p:cNvSpPr>
            <a:spLocks noChangeArrowheads="1"/>
          </p:cNvSpPr>
          <p:nvPr/>
        </p:nvSpPr>
        <p:spPr bwMode="auto">
          <a:xfrm>
            <a:off x="2286000" y="6172200"/>
            <a:ext cx="448945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solidFill>
                  <a:srgbClr val="000000"/>
                </a:solidFill>
                <a:latin typeface="Arial" charset="0"/>
              </a:rPr>
              <a:t> 1   2   3   4   5   6   7   8   9  10  </a:t>
            </a:r>
          </a:p>
        </p:txBody>
      </p:sp>
      <p:sp>
        <p:nvSpPr>
          <p:cNvPr id="49170" name="Rectangle 8"/>
          <p:cNvSpPr>
            <a:spLocks noChangeArrowheads="1"/>
          </p:cNvSpPr>
          <p:nvPr/>
        </p:nvSpPr>
        <p:spPr bwMode="auto">
          <a:xfrm>
            <a:off x="6705600" y="6096000"/>
            <a:ext cx="4572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</a:rPr>
              <a:t>Q</a:t>
            </a:r>
          </a:p>
        </p:txBody>
      </p:sp>
      <p:sp>
        <p:nvSpPr>
          <p:cNvPr id="49171" name="Rectangle 8"/>
          <p:cNvSpPr>
            <a:spLocks noChangeArrowheads="1"/>
          </p:cNvSpPr>
          <p:nvPr/>
        </p:nvSpPr>
        <p:spPr bwMode="auto">
          <a:xfrm>
            <a:off x="1371600" y="1905000"/>
            <a:ext cx="398463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186371" name="Rectangle 3"/>
          <p:cNvSpPr>
            <a:spLocks noChangeArrowheads="1"/>
          </p:cNvSpPr>
          <p:nvPr/>
        </p:nvSpPr>
        <p:spPr bwMode="auto">
          <a:xfrm>
            <a:off x="0" y="0"/>
            <a:ext cx="899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3600" b="1">
                <a:solidFill>
                  <a:srgbClr val="CC0000"/>
                </a:solidFill>
              </a:rPr>
              <a:t>What output should this monopoly produce?</a:t>
            </a:r>
          </a:p>
        </p:txBody>
      </p:sp>
      <p:sp>
        <p:nvSpPr>
          <p:cNvPr id="186382" name="Rectangle 14"/>
          <p:cNvSpPr>
            <a:spLocks noChangeArrowheads="1"/>
          </p:cNvSpPr>
          <p:nvPr/>
        </p:nvSpPr>
        <p:spPr bwMode="auto">
          <a:xfrm>
            <a:off x="3352800" y="533400"/>
            <a:ext cx="241617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4000" b="1"/>
              <a:t>MR = MC</a:t>
            </a:r>
          </a:p>
        </p:txBody>
      </p:sp>
      <p:sp>
        <p:nvSpPr>
          <p:cNvPr id="186394" name="Text Box 26"/>
          <p:cNvSpPr txBox="1">
            <a:spLocks noChangeArrowheads="1"/>
          </p:cNvSpPr>
          <p:nvPr/>
        </p:nvSpPr>
        <p:spPr bwMode="auto">
          <a:xfrm>
            <a:off x="685800" y="1143000"/>
            <a:ext cx="807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</a:rPr>
              <a:t>How much is the TR, TC and Profit or Loss?</a:t>
            </a:r>
          </a:p>
        </p:txBody>
      </p:sp>
      <p:sp>
        <p:nvSpPr>
          <p:cNvPr id="186378" name="Rectangle 10"/>
          <p:cNvSpPr>
            <a:spLocks noChangeArrowheads="1"/>
          </p:cNvSpPr>
          <p:nvPr/>
        </p:nvSpPr>
        <p:spPr bwMode="auto">
          <a:xfrm>
            <a:off x="2362200" y="3429000"/>
            <a:ext cx="1355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 i="1">
                <a:latin typeface="Arial" charset="0"/>
              </a:rPr>
              <a:t>Profit =$6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6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6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86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86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0" grpId="0" animBg="1"/>
      <p:bldP spid="48135" grpId="0" animBg="1"/>
      <p:bldP spid="48136" grpId="0" animBg="1"/>
      <p:bldP spid="48138" grpId="0" animBg="1"/>
      <p:bldP spid="186371" grpId="0" autoUpdateAnimBg="0"/>
      <p:bldP spid="186382" grpId="0" autoUpdateAnimBg="0"/>
      <p:bldP spid="186394" grpId="0" autoUpdateAnimBg="0"/>
      <p:bldP spid="186378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Line 3"/>
          <p:cNvSpPr>
            <a:spLocks noChangeShapeType="1"/>
          </p:cNvSpPr>
          <p:nvPr/>
        </p:nvSpPr>
        <p:spPr bwMode="auto">
          <a:xfrm>
            <a:off x="2819400" y="2438400"/>
            <a:ext cx="3352800" cy="3429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79" name="Freeform 2"/>
          <p:cNvSpPr>
            <a:spLocks/>
          </p:cNvSpPr>
          <p:nvPr/>
        </p:nvSpPr>
        <p:spPr bwMode="auto">
          <a:xfrm>
            <a:off x="2895600" y="2743200"/>
            <a:ext cx="3097213" cy="1908175"/>
          </a:xfrm>
          <a:custGeom>
            <a:avLst/>
            <a:gdLst>
              <a:gd name="T0" fmla="*/ 0 w 2517"/>
              <a:gd name="T1" fmla="*/ 2147483647 h 975"/>
              <a:gd name="T2" fmla="*/ 2147483647 w 2517"/>
              <a:gd name="T3" fmla="*/ 2147483647 h 975"/>
              <a:gd name="T4" fmla="*/ 2147483647 w 2517"/>
              <a:gd name="T5" fmla="*/ 2147483647 h 975"/>
              <a:gd name="T6" fmla="*/ 2147483647 w 2517"/>
              <a:gd name="T7" fmla="*/ 2147483647 h 975"/>
              <a:gd name="T8" fmla="*/ 2147483647 w 2517"/>
              <a:gd name="T9" fmla="*/ 2147483647 h 975"/>
              <a:gd name="T10" fmla="*/ 2147483647 w 2517"/>
              <a:gd name="T11" fmla="*/ 2147483647 h 975"/>
              <a:gd name="T12" fmla="*/ 2147483647 w 2517"/>
              <a:gd name="T13" fmla="*/ 2147483647 h 975"/>
              <a:gd name="T14" fmla="*/ 2147483647 w 2517"/>
              <a:gd name="T15" fmla="*/ 0 h 97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517"/>
              <a:gd name="T25" fmla="*/ 0 h 975"/>
              <a:gd name="T26" fmla="*/ 2517 w 2517"/>
              <a:gd name="T27" fmla="*/ 975 h 97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517" h="975">
                <a:moveTo>
                  <a:pt x="0" y="710"/>
                </a:moveTo>
                <a:cubicBezTo>
                  <a:pt x="157" y="753"/>
                  <a:pt x="685" y="965"/>
                  <a:pt x="941" y="970"/>
                </a:cubicBezTo>
                <a:cubicBezTo>
                  <a:pt x="1197" y="975"/>
                  <a:pt x="1419" y="789"/>
                  <a:pt x="1534" y="741"/>
                </a:cubicBezTo>
                <a:lnTo>
                  <a:pt x="1631" y="685"/>
                </a:lnTo>
                <a:lnTo>
                  <a:pt x="1738" y="612"/>
                </a:lnTo>
                <a:lnTo>
                  <a:pt x="1900" y="492"/>
                </a:lnTo>
                <a:lnTo>
                  <a:pt x="2167" y="291"/>
                </a:lnTo>
                <a:lnTo>
                  <a:pt x="2517" y="0"/>
                </a:lnTo>
              </a:path>
            </a:pathLst>
          </a:custGeom>
          <a:noFill/>
          <a:ln w="76200" cap="rnd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7043738" y="4211638"/>
            <a:ext cx="54292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  <a:latin typeface="Arial" charset="0"/>
              </a:rPr>
              <a:t>D</a:t>
            </a:r>
          </a:p>
        </p:txBody>
      </p:sp>
      <p:sp>
        <p:nvSpPr>
          <p:cNvPr id="50181" name="Line 6"/>
          <p:cNvSpPr>
            <a:spLocks noChangeShapeType="1"/>
          </p:cNvSpPr>
          <p:nvPr/>
        </p:nvSpPr>
        <p:spPr bwMode="auto">
          <a:xfrm flipH="1">
            <a:off x="2339975" y="3355975"/>
            <a:ext cx="2338388" cy="0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Line 7"/>
          <p:cNvSpPr>
            <a:spLocks noChangeShapeType="1"/>
          </p:cNvSpPr>
          <p:nvPr/>
        </p:nvSpPr>
        <p:spPr bwMode="auto">
          <a:xfrm>
            <a:off x="4648200" y="3429000"/>
            <a:ext cx="0" cy="2670175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Line 18"/>
          <p:cNvSpPr>
            <a:spLocks noChangeShapeType="1"/>
          </p:cNvSpPr>
          <p:nvPr/>
        </p:nvSpPr>
        <p:spPr bwMode="auto">
          <a:xfrm>
            <a:off x="2892425" y="2427288"/>
            <a:ext cx="4202113" cy="21002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4" name="Oval 19"/>
          <p:cNvSpPr>
            <a:spLocks noChangeArrowheads="1"/>
          </p:cNvSpPr>
          <p:nvPr/>
        </p:nvSpPr>
        <p:spPr bwMode="auto">
          <a:xfrm>
            <a:off x="4586288" y="4205288"/>
            <a:ext cx="195262" cy="19526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5" name="Rectangle 20"/>
          <p:cNvSpPr>
            <a:spLocks noChangeArrowheads="1"/>
          </p:cNvSpPr>
          <p:nvPr/>
        </p:nvSpPr>
        <p:spPr bwMode="auto">
          <a:xfrm>
            <a:off x="1524000" y="1371600"/>
            <a:ext cx="733425" cy="50784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r" eaLnBrk="0" hangingPunct="0">
              <a:lnSpc>
                <a:spcPct val="120000"/>
              </a:lnSpc>
            </a:pPr>
            <a:endParaRPr lang="en-US" b="1">
              <a:solidFill>
                <a:srgbClr val="000000"/>
              </a:solidFill>
              <a:latin typeface="Arial" charset="0"/>
            </a:endParaRPr>
          </a:p>
          <a:p>
            <a:pPr algn="r" eaLnBrk="0" hangingPunct="0">
              <a:lnSpc>
                <a:spcPct val="125000"/>
              </a:lnSpc>
            </a:pPr>
            <a:endParaRPr lang="en-US" b="1">
              <a:solidFill>
                <a:srgbClr val="000000"/>
              </a:solidFill>
              <a:latin typeface="Arial" charset="0"/>
            </a:endParaRPr>
          </a:p>
          <a:p>
            <a:pPr algn="r" eaLnBrk="0" hangingPunct="0">
              <a:lnSpc>
                <a:spcPct val="125000"/>
              </a:lnSpc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$9</a:t>
            </a:r>
          </a:p>
          <a:p>
            <a:pPr algn="r" eaLnBrk="0" hangingPunct="0">
              <a:lnSpc>
                <a:spcPct val="125000"/>
              </a:lnSpc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8</a:t>
            </a:r>
          </a:p>
          <a:p>
            <a:pPr algn="r" eaLnBrk="0" hangingPunct="0">
              <a:lnSpc>
                <a:spcPct val="125000"/>
              </a:lnSpc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7</a:t>
            </a:r>
          </a:p>
          <a:p>
            <a:pPr algn="r" eaLnBrk="0" hangingPunct="0">
              <a:lnSpc>
                <a:spcPct val="125000"/>
              </a:lnSpc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6</a:t>
            </a:r>
          </a:p>
          <a:p>
            <a:pPr algn="r" eaLnBrk="0" hangingPunct="0">
              <a:lnSpc>
                <a:spcPct val="125000"/>
              </a:lnSpc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5</a:t>
            </a:r>
          </a:p>
          <a:p>
            <a:pPr algn="r" eaLnBrk="0" hangingPunct="0">
              <a:lnSpc>
                <a:spcPct val="125000"/>
              </a:lnSpc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4</a:t>
            </a:r>
          </a:p>
          <a:p>
            <a:pPr algn="r" eaLnBrk="0" hangingPunct="0">
              <a:lnSpc>
                <a:spcPct val="125000"/>
              </a:lnSpc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3</a:t>
            </a:r>
          </a:p>
          <a:p>
            <a:pPr algn="r" eaLnBrk="0" hangingPunct="0">
              <a:lnSpc>
                <a:spcPct val="125000"/>
              </a:lnSpc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  2</a:t>
            </a:r>
          </a:p>
          <a:p>
            <a:pPr algn="r" eaLnBrk="0" hangingPunct="0">
              <a:lnSpc>
                <a:spcPct val="110000"/>
              </a:lnSpc>
            </a:pPr>
            <a:r>
              <a:rPr lang="en-US" sz="2600" b="1">
                <a:solidFill>
                  <a:srgbClr val="000000"/>
                </a:solidFill>
                <a:latin typeface="Arial" charset="0"/>
              </a:rPr>
              <a:t>    </a:t>
            </a:r>
          </a:p>
        </p:txBody>
      </p:sp>
      <p:sp>
        <p:nvSpPr>
          <p:cNvPr id="50186" name="Text Box 21"/>
          <p:cNvSpPr txBox="1">
            <a:spLocks noChangeArrowheads="1"/>
          </p:cNvSpPr>
          <p:nvPr/>
        </p:nvSpPr>
        <p:spPr bwMode="auto">
          <a:xfrm>
            <a:off x="381000" y="152400"/>
            <a:ext cx="85344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>
                <a:solidFill>
                  <a:srgbClr val="990000"/>
                </a:solidFill>
              </a:rPr>
              <a:t>Conclusion:</a:t>
            </a:r>
            <a:r>
              <a:rPr lang="en-US" sz="3200" b="1">
                <a:solidFill>
                  <a:srgbClr val="000099"/>
                </a:solidFill>
              </a:rPr>
              <a:t> A monopolists produces where MR=MC, buts charges the price consumer are willing to pay identified by the demand curve.</a:t>
            </a:r>
          </a:p>
        </p:txBody>
      </p:sp>
      <p:sp>
        <p:nvSpPr>
          <p:cNvPr id="50187" name="Rectangle 23"/>
          <p:cNvSpPr>
            <a:spLocks noChangeArrowheads="1"/>
          </p:cNvSpPr>
          <p:nvPr/>
        </p:nvSpPr>
        <p:spPr bwMode="auto">
          <a:xfrm>
            <a:off x="5791200" y="2209800"/>
            <a:ext cx="74612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  <a:latin typeface="Arial" charset="0"/>
              </a:rPr>
              <a:t>MC</a:t>
            </a:r>
          </a:p>
        </p:txBody>
      </p:sp>
      <p:sp>
        <p:nvSpPr>
          <p:cNvPr id="50188" name="Rectangle 24"/>
          <p:cNvSpPr>
            <a:spLocks noChangeArrowheads="1"/>
          </p:cNvSpPr>
          <p:nvPr/>
        </p:nvSpPr>
        <p:spPr bwMode="auto">
          <a:xfrm>
            <a:off x="6705600" y="2438400"/>
            <a:ext cx="113347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  <a:latin typeface="Arial" charset="0"/>
              </a:rPr>
              <a:t>ATC</a:t>
            </a:r>
          </a:p>
        </p:txBody>
      </p:sp>
      <p:sp>
        <p:nvSpPr>
          <p:cNvPr id="50189" name="Slide Number Placeholder 24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920352F9-69C2-4B7F-9EC2-28ACD3C3B916}" type="slidenum">
              <a:rPr lang="en-US" sz="1400"/>
              <a:pPr algn="r" eaLnBrk="1" hangingPunct="1"/>
              <a:t>33</a:t>
            </a:fld>
            <a:endParaRPr lang="en-US" sz="1400"/>
          </a:p>
        </p:txBody>
      </p:sp>
      <p:sp>
        <p:nvSpPr>
          <p:cNvPr id="50190" name="Freeform 11"/>
          <p:cNvSpPr>
            <a:spLocks/>
          </p:cNvSpPr>
          <p:nvPr/>
        </p:nvSpPr>
        <p:spPr bwMode="auto">
          <a:xfrm>
            <a:off x="3124200" y="2971800"/>
            <a:ext cx="3962400" cy="976313"/>
          </a:xfrm>
          <a:custGeom>
            <a:avLst/>
            <a:gdLst>
              <a:gd name="T0" fmla="*/ 0 w 2644"/>
              <a:gd name="T1" fmla="*/ 2147483647 h 397"/>
              <a:gd name="T2" fmla="*/ 2147483647 w 2644"/>
              <a:gd name="T3" fmla="*/ 2147483647 h 397"/>
              <a:gd name="T4" fmla="*/ 2147483647 w 2644"/>
              <a:gd name="T5" fmla="*/ 2147483647 h 397"/>
              <a:gd name="T6" fmla="*/ 2147483647 w 2644"/>
              <a:gd name="T7" fmla="*/ 2147483647 h 397"/>
              <a:gd name="T8" fmla="*/ 2147483647 w 2644"/>
              <a:gd name="T9" fmla="*/ 2147483647 h 397"/>
              <a:gd name="T10" fmla="*/ 2147483647 w 2644"/>
              <a:gd name="T11" fmla="*/ 2147483647 h 397"/>
              <a:gd name="T12" fmla="*/ 2147483647 w 2644"/>
              <a:gd name="T13" fmla="*/ 2147483647 h 397"/>
              <a:gd name="T14" fmla="*/ 2147483647 w 2644"/>
              <a:gd name="T15" fmla="*/ 2147483647 h 397"/>
              <a:gd name="T16" fmla="*/ 2147483647 w 2644"/>
              <a:gd name="T17" fmla="*/ 2147483647 h 397"/>
              <a:gd name="T18" fmla="*/ 2147483647 w 2644"/>
              <a:gd name="T19" fmla="*/ 2147483647 h 397"/>
              <a:gd name="T20" fmla="*/ 2147483647 w 2644"/>
              <a:gd name="T21" fmla="*/ 2147483647 h 397"/>
              <a:gd name="T22" fmla="*/ 2147483647 w 2644"/>
              <a:gd name="T23" fmla="*/ 2147483647 h 397"/>
              <a:gd name="T24" fmla="*/ 2147483647 w 2644"/>
              <a:gd name="T25" fmla="*/ 2147483647 h 397"/>
              <a:gd name="T26" fmla="*/ 2147483647 w 2644"/>
              <a:gd name="T27" fmla="*/ 2147483647 h 397"/>
              <a:gd name="T28" fmla="*/ 2147483647 w 2644"/>
              <a:gd name="T29" fmla="*/ 0 h 397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644"/>
              <a:gd name="T46" fmla="*/ 0 h 397"/>
              <a:gd name="T47" fmla="*/ 2644 w 2644"/>
              <a:gd name="T48" fmla="*/ 397 h 397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644" h="397">
                <a:moveTo>
                  <a:pt x="0" y="94"/>
                </a:moveTo>
                <a:lnTo>
                  <a:pt x="369" y="217"/>
                </a:lnTo>
                <a:lnTo>
                  <a:pt x="719" y="313"/>
                </a:lnTo>
                <a:lnTo>
                  <a:pt x="977" y="366"/>
                </a:lnTo>
                <a:lnTo>
                  <a:pt x="1067" y="381"/>
                </a:lnTo>
                <a:lnTo>
                  <a:pt x="1140" y="390"/>
                </a:lnTo>
                <a:lnTo>
                  <a:pt x="1249" y="396"/>
                </a:lnTo>
                <a:lnTo>
                  <a:pt x="1195" y="396"/>
                </a:lnTo>
                <a:lnTo>
                  <a:pt x="1304" y="390"/>
                </a:lnTo>
                <a:lnTo>
                  <a:pt x="1397" y="376"/>
                </a:lnTo>
                <a:lnTo>
                  <a:pt x="1560" y="336"/>
                </a:lnTo>
                <a:lnTo>
                  <a:pt x="1765" y="288"/>
                </a:lnTo>
                <a:lnTo>
                  <a:pt x="2054" y="199"/>
                </a:lnTo>
                <a:lnTo>
                  <a:pt x="2335" y="120"/>
                </a:lnTo>
                <a:lnTo>
                  <a:pt x="2643" y="0"/>
                </a:lnTo>
              </a:path>
            </a:pathLst>
          </a:custGeom>
          <a:noFill/>
          <a:ln w="76200" cap="rnd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0191" name="Group 18"/>
          <p:cNvGrpSpPr>
            <a:grpSpLocks/>
          </p:cNvGrpSpPr>
          <p:nvPr/>
        </p:nvGrpSpPr>
        <p:grpSpPr bwMode="auto">
          <a:xfrm>
            <a:off x="2286000" y="2133600"/>
            <a:ext cx="4354513" cy="4035425"/>
            <a:chOff x="2167" y="933"/>
            <a:chExt cx="2743" cy="2926"/>
          </a:xfrm>
        </p:grpSpPr>
        <p:sp>
          <p:nvSpPr>
            <p:cNvPr id="50196" name="Line 19"/>
            <p:cNvSpPr>
              <a:spLocks noChangeShapeType="1"/>
            </p:cNvSpPr>
            <p:nvPr/>
          </p:nvSpPr>
          <p:spPr bwMode="auto">
            <a:xfrm>
              <a:off x="2182" y="933"/>
              <a:ext cx="0" cy="2926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7" name="Line 20"/>
            <p:cNvSpPr>
              <a:spLocks noChangeShapeType="1"/>
            </p:cNvSpPr>
            <p:nvPr/>
          </p:nvSpPr>
          <p:spPr bwMode="auto">
            <a:xfrm>
              <a:off x="2167" y="3835"/>
              <a:ext cx="2743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192" name="Rectangle 10"/>
          <p:cNvSpPr>
            <a:spLocks noChangeArrowheads="1"/>
          </p:cNvSpPr>
          <p:nvPr/>
        </p:nvSpPr>
        <p:spPr bwMode="auto">
          <a:xfrm>
            <a:off x="2286000" y="6172200"/>
            <a:ext cx="448945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solidFill>
                  <a:srgbClr val="000000"/>
                </a:solidFill>
                <a:latin typeface="Arial" charset="0"/>
              </a:rPr>
              <a:t> 1   2   3   4   5   6   7   8   9  10  </a:t>
            </a:r>
          </a:p>
        </p:txBody>
      </p:sp>
      <p:sp>
        <p:nvSpPr>
          <p:cNvPr id="50193" name="Rectangle 8"/>
          <p:cNvSpPr>
            <a:spLocks noChangeArrowheads="1"/>
          </p:cNvSpPr>
          <p:nvPr/>
        </p:nvSpPr>
        <p:spPr bwMode="auto">
          <a:xfrm>
            <a:off x="6705600" y="6096000"/>
            <a:ext cx="4572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</a:rPr>
              <a:t>Q</a:t>
            </a:r>
          </a:p>
        </p:txBody>
      </p:sp>
      <p:sp>
        <p:nvSpPr>
          <p:cNvPr id="50194" name="Rectangle 8"/>
          <p:cNvSpPr>
            <a:spLocks noChangeArrowheads="1"/>
          </p:cNvSpPr>
          <p:nvPr/>
        </p:nvSpPr>
        <p:spPr bwMode="auto">
          <a:xfrm>
            <a:off x="1371600" y="1905000"/>
            <a:ext cx="398463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50195" name="Rectangle 5"/>
          <p:cNvSpPr>
            <a:spLocks noChangeArrowheads="1"/>
          </p:cNvSpPr>
          <p:nvPr/>
        </p:nvSpPr>
        <p:spPr bwMode="auto">
          <a:xfrm>
            <a:off x="6096000" y="5486400"/>
            <a:ext cx="744538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  <a:latin typeface="Arial" charset="0"/>
              </a:rPr>
              <a:t>MR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ChangeArrowheads="1"/>
          </p:cNvSpPr>
          <p:nvPr/>
        </p:nvSpPr>
        <p:spPr bwMode="auto">
          <a:xfrm>
            <a:off x="2362200" y="2819400"/>
            <a:ext cx="2319338" cy="525463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C2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Freeform 2"/>
          <p:cNvSpPr>
            <a:spLocks/>
          </p:cNvSpPr>
          <p:nvPr/>
        </p:nvSpPr>
        <p:spPr bwMode="auto">
          <a:xfrm>
            <a:off x="2667000" y="2133600"/>
            <a:ext cx="3276600" cy="2895600"/>
          </a:xfrm>
          <a:custGeom>
            <a:avLst/>
            <a:gdLst>
              <a:gd name="T0" fmla="*/ 0 w 2517"/>
              <a:gd name="T1" fmla="*/ 2147483647 h 975"/>
              <a:gd name="T2" fmla="*/ 2147483647 w 2517"/>
              <a:gd name="T3" fmla="*/ 2147483647 h 975"/>
              <a:gd name="T4" fmla="*/ 2147483647 w 2517"/>
              <a:gd name="T5" fmla="*/ 2147483647 h 975"/>
              <a:gd name="T6" fmla="*/ 2147483647 w 2517"/>
              <a:gd name="T7" fmla="*/ 2147483647 h 975"/>
              <a:gd name="T8" fmla="*/ 2147483647 w 2517"/>
              <a:gd name="T9" fmla="*/ 2147483647 h 975"/>
              <a:gd name="T10" fmla="*/ 2147483647 w 2517"/>
              <a:gd name="T11" fmla="*/ 2147483647 h 975"/>
              <a:gd name="T12" fmla="*/ 2147483647 w 2517"/>
              <a:gd name="T13" fmla="*/ 2147483647 h 975"/>
              <a:gd name="T14" fmla="*/ 2147483647 w 2517"/>
              <a:gd name="T15" fmla="*/ 0 h 97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517"/>
              <a:gd name="T25" fmla="*/ 0 h 975"/>
              <a:gd name="T26" fmla="*/ 2517 w 2517"/>
              <a:gd name="T27" fmla="*/ 975 h 97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517" h="975">
                <a:moveTo>
                  <a:pt x="0" y="710"/>
                </a:moveTo>
                <a:cubicBezTo>
                  <a:pt x="157" y="753"/>
                  <a:pt x="685" y="965"/>
                  <a:pt x="941" y="970"/>
                </a:cubicBezTo>
                <a:cubicBezTo>
                  <a:pt x="1197" y="975"/>
                  <a:pt x="1419" y="789"/>
                  <a:pt x="1534" y="741"/>
                </a:cubicBezTo>
                <a:lnTo>
                  <a:pt x="1631" y="685"/>
                </a:lnTo>
                <a:lnTo>
                  <a:pt x="1738" y="612"/>
                </a:lnTo>
                <a:lnTo>
                  <a:pt x="1900" y="492"/>
                </a:lnTo>
                <a:lnTo>
                  <a:pt x="2167" y="291"/>
                </a:lnTo>
                <a:lnTo>
                  <a:pt x="2517" y="0"/>
                </a:lnTo>
              </a:path>
            </a:pathLst>
          </a:custGeom>
          <a:noFill/>
          <a:ln w="76200" cap="rnd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4" name="Line 3"/>
          <p:cNvSpPr>
            <a:spLocks noChangeShapeType="1"/>
          </p:cNvSpPr>
          <p:nvPr/>
        </p:nvSpPr>
        <p:spPr bwMode="auto">
          <a:xfrm>
            <a:off x="2819400" y="2438400"/>
            <a:ext cx="3352800" cy="3429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Rectangle 4"/>
          <p:cNvSpPr>
            <a:spLocks noChangeArrowheads="1"/>
          </p:cNvSpPr>
          <p:nvPr/>
        </p:nvSpPr>
        <p:spPr bwMode="auto">
          <a:xfrm>
            <a:off x="7043738" y="4211638"/>
            <a:ext cx="54292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  <a:latin typeface="Arial" charset="0"/>
              </a:rPr>
              <a:t>D</a:t>
            </a:r>
          </a:p>
        </p:txBody>
      </p:sp>
      <p:sp>
        <p:nvSpPr>
          <p:cNvPr id="51206" name="Rectangle 5"/>
          <p:cNvSpPr>
            <a:spLocks noChangeArrowheads="1"/>
          </p:cNvSpPr>
          <p:nvPr/>
        </p:nvSpPr>
        <p:spPr bwMode="auto">
          <a:xfrm>
            <a:off x="6096000" y="5486400"/>
            <a:ext cx="744538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  <a:latin typeface="Arial" charset="0"/>
              </a:rPr>
              <a:t>MR</a:t>
            </a:r>
          </a:p>
        </p:txBody>
      </p:sp>
      <p:sp>
        <p:nvSpPr>
          <p:cNvPr id="51207" name="Line 6"/>
          <p:cNvSpPr>
            <a:spLocks noChangeShapeType="1"/>
          </p:cNvSpPr>
          <p:nvPr/>
        </p:nvSpPr>
        <p:spPr bwMode="auto">
          <a:xfrm flipH="1">
            <a:off x="2339975" y="3355975"/>
            <a:ext cx="2338388" cy="0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8" name="Line 7"/>
          <p:cNvSpPr>
            <a:spLocks noChangeShapeType="1"/>
          </p:cNvSpPr>
          <p:nvPr/>
        </p:nvSpPr>
        <p:spPr bwMode="auto">
          <a:xfrm>
            <a:off x="4648200" y="3429000"/>
            <a:ext cx="0" cy="2670175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9" name="Line 18"/>
          <p:cNvSpPr>
            <a:spLocks noChangeShapeType="1"/>
          </p:cNvSpPr>
          <p:nvPr/>
        </p:nvSpPr>
        <p:spPr bwMode="auto">
          <a:xfrm>
            <a:off x="2892425" y="2427288"/>
            <a:ext cx="4202113" cy="21002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0" name="Oval 19"/>
          <p:cNvSpPr>
            <a:spLocks noChangeArrowheads="1"/>
          </p:cNvSpPr>
          <p:nvPr/>
        </p:nvSpPr>
        <p:spPr bwMode="auto">
          <a:xfrm>
            <a:off x="4586288" y="4205288"/>
            <a:ext cx="195262" cy="19526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Rectangle 20"/>
          <p:cNvSpPr>
            <a:spLocks noChangeArrowheads="1"/>
          </p:cNvSpPr>
          <p:nvPr/>
        </p:nvSpPr>
        <p:spPr bwMode="auto">
          <a:xfrm>
            <a:off x="1524000" y="1676400"/>
            <a:ext cx="733425" cy="46815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r" eaLnBrk="0" hangingPunct="0">
              <a:lnSpc>
                <a:spcPct val="120000"/>
              </a:lnSpc>
            </a:pPr>
            <a:endParaRPr lang="en-US" b="1">
              <a:solidFill>
                <a:srgbClr val="000000"/>
              </a:solidFill>
              <a:latin typeface="Arial" charset="0"/>
            </a:endParaRPr>
          </a:p>
          <a:p>
            <a:pPr algn="r" eaLnBrk="0" hangingPunct="0">
              <a:lnSpc>
                <a:spcPct val="125000"/>
              </a:lnSpc>
            </a:pPr>
            <a:endParaRPr lang="en-US" b="1">
              <a:solidFill>
                <a:srgbClr val="000000"/>
              </a:solidFill>
              <a:latin typeface="Arial" charset="0"/>
            </a:endParaRPr>
          </a:p>
          <a:p>
            <a:pPr algn="r" eaLnBrk="0" hangingPunct="0">
              <a:lnSpc>
                <a:spcPct val="125000"/>
              </a:lnSpc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$10</a:t>
            </a:r>
          </a:p>
          <a:p>
            <a:pPr algn="r" eaLnBrk="0" hangingPunct="0">
              <a:lnSpc>
                <a:spcPct val="125000"/>
              </a:lnSpc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9</a:t>
            </a:r>
          </a:p>
          <a:p>
            <a:pPr algn="r" eaLnBrk="0" hangingPunct="0">
              <a:lnSpc>
                <a:spcPct val="125000"/>
              </a:lnSpc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8</a:t>
            </a:r>
          </a:p>
          <a:p>
            <a:pPr algn="r" eaLnBrk="0" hangingPunct="0">
              <a:lnSpc>
                <a:spcPct val="125000"/>
              </a:lnSpc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7</a:t>
            </a:r>
          </a:p>
          <a:p>
            <a:pPr algn="r" eaLnBrk="0" hangingPunct="0">
              <a:lnSpc>
                <a:spcPct val="125000"/>
              </a:lnSpc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6</a:t>
            </a:r>
          </a:p>
          <a:p>
            <a:pPr algn="r" eaLnBrk="0" hangingPunct="0">
              <a:lnSpc>
                <a:spcPct val="125000"/>
              </a:lnSpc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5</a:t>
            </a:r>
          </a:p>
          <a:p>
            <a:pPr algn="r" eaLnBrk="0" hangingPunct="0">
              <a:lnSpc>
                <a:spcPct val="125000"/>
              </a:lnSpc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4</a:t>
            </a:r>
          </a:p>
          <a:p>
            <a:pPr algn="r" eaLnBrk="0" hangingPunct="0">
              <a:lnSpc>
                <a:spcPct val="125000"/>
              </a:lnSpc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3</a:t>
            </a:r>
            <a:r>
              <a:rPr lang="en-US" sz="2600" b="1">
                <a:solidFill>
                  <a:srgbClr val="000000"/>
                </a:solidFill>
                <a:latin typeface="Arial" charset="0"/>
              </a:rPr>
              <a:t>    </a:t>
            </a:r>
          </a:p>
        </p:txBody>
      </p:sp>
      <p:sp>
        <p:nvSpPr>
          <p:cNvPr id="51212" name="Rectangle 23"/>
          <p:cNvSpPr>
            <a:spLocks noChangeArrowheads="1"/>
          </p:cNvSpPr>
          <p:nvPr/>
        </p:nvSpPr>
        <p:spPr bwMode="auto">
          <a:xfrm>
            <a:off x="5943600" y="1600200"/>
            <a:ext cx="74612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  <a:latin typeface="Arial" charset="0"/>
              </a:rPr>
              <a:t>MC</a:t>
            </a:r>
          </a:p>
        </p:txBody>
      </p:sp>
      <p:sp>
        <p:nvSpPr>
          <p:cNvPr id="51213" name="Rectangle 24"/>
          <p:cNvSpPr>
            <a:spLocks noChangeArrowheads="1"/>
          </p:cNvSpPr>
          <p:nvPr/>
        </p:nvSpPr>
        <p:spPr bwMode="auto">
          <a:xfrm>
            <a:off x="7239000" y="1981200"/>
            <a:ext cx="113347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  <a:latin typeface="Arial" charset="0"/>
              </a:rPr>
              <a:t>ATC</a:t>
            </a:r>
          </a:p>
        </p:txBody>
      </p:sp>
      <p:sp>
        <p:nvSpPr>
          <p:cNvPr id="51214" name="Slide Number Placeholder 24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AFA99754-9764-49D6-8B70-C3DBB00558E9}" type="slidenum">
              <a:rPr lang="en-US" sz="1400"/>
              <a:pPr algn="r" eaLnBrk="1" hangingPunct="1"/>
              <a:t>34</a:t>
            </a:fld>
            <a:endParaRPr lang="en-US" sz="1400"/>
          </a:p>
        </p:txBody>
      </p:sp>
      <p:sp>
        <p:nvSpPr>
          <p:cNvPr id="51215" name="Freeform 11"/>
          <p:cNvSpPr>
            <a:spLocks/>
          </p:cNvSpPr>
          <p:nvPr/>
        </p:nvSpPr>
        <p:spPr bwMode="auto">
          <a:xfrm>
            <a:off x="3581400" y="1905000"/>
            <a:ext cx="3962400" cy="1128713"/>
          </a:xfrm>
          <a:custGeom>
            <a:avLst/>
            <a:gdLst>
              <a:gd name="T0" fmla="*/ 0 w 2644"/>
              <a:gd name="T1" fmla="*/ 2147483647 h 397"/>
              <a:gd name="T2" fmla="*/ 2147483647 w 2644"/>
              <a:gd name="T3" fmla="*/ 2147483647 h 397"/>
              <a:gd name="T4" fmla="*/ 2147483647 w 2644"/>
              <a:gd name="T5" fmla="*/ 2147483647 h 397"/>
              <a:gd name="T6" fmla="*/ 2147483647 w 2644"/>
              <a:gd name="T7" fmla="*/ 2147483647 h 397"/>
              <a:gd name="T8" fmla="*/ 2147483647 w 2644"/>
              <a:gd name="T9" fmla="*/ 2147483647 h 397"/>
              <a:gd name="T10" fmla="*/ 2147483647 w 2644"/>
              <a:gd name="T11" fmla="*/ 2147483647 h 397"/>
              <a:gd name="T12" fmla="*/ 2147483647 w 2644"/>
              <a:gd name="T13" fmla="*/ 2147483647 h 397"/>
              <a:gd name="T14" fmla="*/ 2147483647 w 2644"/>
              <a:gd name="T15" fmla="*/ 2147483647 h 397"/>
              <a:gd name="T16" fmla="*/ 2147483647 w 2644"/>
              <a:gd name="T17" fmla="*/ 2147483647 h 397"/>
              <a:gd name="T18" fmla="*/ 2147483647 w 2644"/>
              <a:gd name="T19" fmla="*/ 2147483647 h 397"/>
              <a:gd name="T20" fmla="*/ 2147483647 w 2644"/>
              <a:gd name="T21" fmla="*/ 2147483647 h 397"/>
              <a:gd name="T22" fmla="*/ 2147483647 w 2644"/>
              <a:gd name="T23" fmla="*/ 2147483647 h 397"/>
              <a:gd name="T24" fmla="*/ 2147483647 w 2644"/>
              <a:gd name="T25" fmla="*/ 2147483647 h 397"/>
              <a:gd name="T26" fmla="*/ 2147483647 w 2644"/>
              <a:gd name="T27" fmla="*/ 2147483647 h 397"/>
              <a:gd name="T28" fmla="*/ 2147483647 w 2644"/>
              <a:gd name="T29" fmla="*/ 0 h 397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644"/>
              <a:gd name="T46" fmla="*/ 0 h 397"/>
              <a:gd name="T47" fmla="*/ 2644 w 2644"/>
              <a:gd name="T48" fmla="*/ 397 h 397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644" h="397">
                <a:moveTo>
                  <a:pt x="0" y="94"/>
                </a:moveTo>
                <a:lnTo>
                  <a:pt x="369" y="217"/>
                </a:lnTo>
                <a:lnTo>
                  <a:pt x="719" y="313"/>
                </a:lnTo>
                <a:lnTo>
                  <a:pt x="977" y="366"/>
                </a:lnTo>
                <a:lnTo>
                  <a:pt x="1067" y="381"/>
                </a:lnTo>
                <a:lnTo>
                  <a:pt x="1140" y="390"/>
                </a:lnTo>
                <a:lnTo>
                  <a:pt x="1249" y="396"/>
                </a:lnTo>
                <a:lnTo>
                  <a:pt x="1195" y="396"/>
                </a:lnTo>
                <a:lnTo>
                  <a:pt x="1304" y="390"/>
                </a:lnTo>
                <a:lnTo>
                  <a:pt x="1397" y="376"/>
                </a:lnTo>
                <a:lnTo>
                  <a:pt x="1560" y="336"/>
                </a:lnTo>
                <a:lnTo>
                  <a:pt x="1765" y="288"/>
                </a:lnTo>
                <a:lnTo>
                  <a:pt x="2054" y="199"/>
                </a:lnTo>
                <a:lnTo>
                  <a:pt x="2335" y="120"/>
                </a:lnTo>
                <a:lnTo>
                  <a:pt x="2643" y="0"/>
                </a:lnTo>
              </a:path>
            </a:pathLst>
          </a:custGeom>
          <a:noFill/>
          <a:ln w="76200" cap="rnd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216" name="Group 18"/>
          <p:cNvGrpSpPr>
            <a:grpSpLocks/>
          </p:cNvGrpSpPr>
          <p:nvPr/>
        </p:nvGrpSpPr>
        <p:grpSpPr bwMode="auto">
          <a:xfrm>
            <a:off x="2286000" y="2133600"/>
            <a:ext cx="4354513" cy="4035425"/>
            <a:chOff x="2167" y="933"/>
            <a:chExt cx="2743" cy="2926"/>
          </a:xfrm>
        </p:grpSpPr>
        <p:sp>
          <p:nvSpPr>
            <p:cNvPr id="51225" name="Line 19"/>
            <p:cNvSpPr>
              <a:spLocks noChangeShapeType="1"/>
            </p:cNvSpPr>
            <p:nvPr/>
          </p:nvSpPr>
          <p:spPr bwMode="auto">
            <a:xfrm>
              <a:off x="2182" y="933"/>
              <a:ext cx="0" cy="2926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6" name="Line 20"/>
            <p:cNvSpPr>
              <a:spLocks noChangeShapeType="1"/>
            </p:cNvSpPr>
            <p:nvPr/>
          </p:nvSpPr>
          <p:spPr bwMode="auto">
            <a:xfrm>
              <a:off x="2167" y="3835"/>
              <a:ext cx="2743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17" name="Rectangle 10"/>
          <p:cNvSpPr>
            <a:spLocks noChangeArrowheads="1"/>
          </p:cNvSpPr>
          <p:nvPr/>
        </p:nvSpPr>
        <p:spPr bwMode="auto">
          <a:xfrm>
            <a:off x="2819400" y="6172200"/>
            <a:ext cx="229393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solidFill>
                  <a:srgbClr val="000000"/>
                </a:solidFill>
                <a:latin typeface="Arial" charset="0"/>
              </a:rPr>
              <a:t>6   7   8   9  10  </a:t>
            </a:r>
          </a:p>
        </p:txBody>
      </p:sp>
      <p:sp>
        <p:nvSpPr>
          <p:cNvPr id="51218" name="Rectangle 8"/>
          <p:cNvSpPr>
            <a:spLocks noChangeArrowheads="1"/>
          </p:cNvSpPr>
          <p:nvPr/>
        </p:nvSpPr>
        <p:spPr bwMode="auto">
          <a:xfrm>
            <a:off x="6705600" y="6096000"/>
            <a:ext cx="4572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</a:rPr>
              <a:t>Q</a:t>
            </a:r>
          </a:p>
        </p:txBody>
      </p:sp>
      <p:sp>
        <p:nvSpPr>
          <p:cNvPr id="51219" name="Rectangle 8"/>
          <p:cNvSpPr>
            <a:spLocks noChangeArrowheads="1"/>
          </p:cNvSpPr>
          <p:nvPr/>
        </p:nvSpPr>
        <p:spPr bwMode="auto">
          <a:xfrm>
            <a:off x="1828800" y="1905000"/>
            <a:ext cx="398463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186378" name="Rectangle 10"/>
          <p:cNvSpPr>
            <a:spLocks noChangeArrowheads="1"/>
          </p:cNvSpPr>
          <p:nvPr/>
        </p:nvSpPr>
        <p:spPr bwMode="auto">
          <a:xfrm>
            <a:off x="7239000" y="4876800"/>
            <a:ext cx="1677988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b="1"/>
              <a:t>TR= $90</a:t>
            </a:r>
          </a:p>
          <a:p>
            <a:pPr eaLnBrk="0" hangingPunct="0"/>
            <a:r>
              <a:rPr lang="en-US" sz="2800" b="1"/>
              <a:t>TC= $100</a:t>
            </a:r>
          </a:p>
          <a:p>
            <a:pPr eaLnBrk="0" hangingPunct="0"/>
            <a:r>
              <a:rPr lang="en-US" sz="2800" b="1"/>
              <a:t>Loss=$10</a:t>
            </a:r>
          </a:p>
        </p:txBody>
      </p:sp>
      <p:sp>
        <p:nvSpPr>
          <p:cNvPr id="51221" name="Freeform 25"/>
          <p:cNvSpPr>
            <a:spLocks/>
          </p:cNvSpPr>
          <p:nvPr/>
        </p:nvSpPr>
        <p:spPr bwMode="auto">
          <a:xfrm>
            <a:off x="2667000" y="2971800"/>
            <a:ext cx="4295775" cy="987425"/>
          </a:xfrm>
          <a:custGeom>
            <a:avLst/>
            <a:gdLst>
              <a:gd name="T0" fmla="*/ 0 w 2706"/>
              <a:gd name="T1" fmla="*/ 2147483647 h 478"/>
              <a:gd name="T2" fmla="*/ 2147483647 w 2706"/>
              <a:gd name="T3" fmla="*/ 2147483647 h 478"/>
              <a:gd name="T4" fmla="*/ 2147483647 w 2706"/>
              <a:gd name="T5" fmla="*/ 2147483647 h 478"/>
              <a:gd name="T6" fmla="*/ 2147483647 w 2706"/>
              <a:gd name="T7" fmla="*/ 2147483647 h 478"/>
              <a:gd name="T8" fmla="*/ 2147483647 w 2706"/>
              <a:gd name="T9" fmla="*/ 2147483647 h 478"/>
              <a:gd name="T10" fmla="*/ 2147483647 w 2706"/>
              <a:gd name="T11" fmla="*/ 2147483647 h 478"/>
              <a:gd name="T12" fmla="*/ 2147483647 w 2706"/>
              <a:gd name="T13" fmla="*/ 0 h 4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06"/>
              <a:gd name="T22" fmla="*/ 0 h 478"/>
              <a:gd name="T23" fmla="*/ 2706 w 2706"/>
              <a:gd name="T24" fmla="*/ 478 h 4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06" h="478">
                <a:moveTo>
                  <a:pt x="0" y="106"/>
                </a:moveTo>
                <a:cubicBezTo>
                  <a:pt x="0" y="106"/>
                  <a:pt x="378" y="246"/>
                  <a:pt x="378" y="246"/>
                </a:cubicBezTo>
                <a:cubicBezTo>
                  <a:pt x="378" y="246"/>
                  <a:pt x="1168" y="441"/>
                  <a:pt x="1168" y="441"/>
                </a:cubicBezTo>
                <a:cubicBezTo>
                  <a:pt x="1356" y="475"/>
                  <a:pt x="1308" y="474"/>
                  <a:pt x="1410" y="476"/>
                </a:cubicBezTo>
                <a:cubicBezTo>
                  <a:pt x="1512" y="478"/>
                  <a:pt x="1631" y="468"/>
                  <a:pt x="1747" y="435"/>
                </a:cubicBezTo>
                <a:cubicBezTo>
                  <a:pt x="1920" y="404"/>
                  <a:pt x="2062" y="337"/>
                  <a:pt x="2216" y="262"/>
                </a:cubicBezTo>
                <a:cubicBezTo>
                  <a:pt x="2370" y="187"/>
                  <a:pt x="2623" y="42"/>
                  <a:pt x="2706" y="0"/>
                </a:cubicBezTo>
              </a:path>
            </a:pathLst>
          </a:custGeom>
          <a:noFill/>
          <a:ln w="76200" cap="rnd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2" name="Rectangle 26"/>
          <p:cNvSpPr>
            <a:spLocks noChangeArrowheads="1"/>
          </p:cNvSpPr>
          <p:nvPr/>
        </p:nvSpPr>
        <p:spPr bwMode="auto">
          <a:xfrm>
            <a:off x="6781800" y="3048000"/>
            <a:ext cx="99377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  <a:latin typeface="Arial" charset="0"/>
              </a:rPr>
              <a:t>AVC</a:t>
            </a:r>
          </a:p>
        </p:txBody>
      </p:sp>
      <p:sp>
        <p:nvSpPr>
          <p:cNvPr id="51223" name="Rectangle 3"/>
          <p:cNvSpPr>
            <a:spLocks noChangeArrowheads="1"/>
          </p:cNvSpPr>
          <p:nvPr/>
        </p:nvSpPr>
        <p:spPr bwMode="auto">
          <a:xfrm>
            <a:off x="1746250" y="0"/>
            <a:ext cx="56832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3600" b="1">
                <a:solidFill>
                  <a:srgbClr val="CC0000"/>
                </a:solidFill>
              </a:rPr>
              <a:t>What if cost are higher? </a:t>
            </a:r>
          </a:p>
        </p:txBody>
      </p:sp>
      <p:sp>
        <p:nvSpPr>
          <p:cNvPr id="51224" name="Text Box 31"/>
          <p:cNvSpPr txBox="1">
            <a:spLocks noChangeArrowheads="1"/>
          </p:cNvSpPr>
          <p:nvPr/>
        </p:nvSpPr>
        <p:spPr bwMode="auto">
          <a:xfrm>
            <a:off x="0" y="60960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99"/>
                </a:solidFill>
              </a:rPr>
              <a:t>How much is the TR, TC, and Profit or Loss?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6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6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0" grpId="0" animBg="1"/>
      <p:bldP spid="18637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ChangeArrowheads="1"/>
          </p:cNvSpPr>
          <p:nvPr/>
        </p:nvSpPr>
        <p:spPr bwMode="auto">
          <a:xfrm>
            <a:off x="1828800" y="3279775"/>
            <a:ext cx="2819400" cy="29718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7676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9443" name="Rectangle 3"/>
          <p:cNvSpPr>
            <a:spLocks noChangeArrowheads="1"/>
          </p:cNvSpPr>
          <p:nvPr/>
        </p:nvSpPr>
        <p:spPr bwMode="auto">
          <a:xfrm>
            <a:off x="1828800" y="4267200"/>
            <a:ext cx="2819400" cy="1984375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6629400" y="4194175"/>
            <a:ext cx="54292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  <a:latin typeface="Arial" charset="0"/>
              </a:rPr>
              <a:t>D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5562600" y="2133600"/>
            <a:ext cx="74612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  <a:latin typeface="Arial" charset="0"/>
              </a:rPr>
              <a:t>MC</a:t>
            </a: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6705600" y="5260975"/>
            <a:ext cx="744538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  <a:latin typeface="Arial" charset="0"/>
              </a:rPr>
              <a:t>MR</a:t>
            </a:r>
          </a:p>
        </p:txBody>
      </p:sp>
      <p:sp>
        <p:nvSpPr>
          <p:cNvPr id="189449" name="Rectangle 9"/>
          <p:cNvSpPr>
            <a:spLocks noChangeArrowheads="1"/>
          </p:cNvSpPr>
          <p:nvPr/>
        </p:nvSpPr>
        <p:spPr bwMode="auto">
          <a:xfrm>
            <a:off x="3662363" y="152400"/>
            <a:ext cx="3690937" cy="179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r" eaLnBrk="0" hangingPunct="0"/>
            <a:r>
              <a:rPr lang="en-US" sz="2800" b="1">
                <a:solidFill>
                  <a:srgbClr val="CC0000"/>
                </a:solidFill>
                <a:latin typeface="Arial" charset="0"/>
              </a:rPr>
              <a:t>TR=</a:t>
            </a:r>
          </a:p>
          <a:p>
            <a:pPr algn="r" eaLnBrk="0" hangingPunct="0"/>
            <a:r>
              <a:rPr lang="en-US" sz="2800" b="1">
                <a:solidFill>
                  <a:srgbClr val="CC0000"/>
                </a:solidFill>
                <a:latin typeface="Arial" charset="0"/>
              </a:rPr>
              <a:t>TC=</a:t>
            </a:r>
          </a:p>
          <a:p>
            <a:pPr algn="r" eaLnBrk="0" hangingPunct="0"/>
            <a:r>
              <a:rPr lang="en-US" sz="2800" b="1">
                <a:solidFill>
                  <a:srgbClr val="CC0000"/>
                </a:solidFill>
                <a:latin typeface="Arial" charset="0"/>
              </a:rPr>
              <a:t>Profit/Loss=</a:t>
            </a:r>
          </a:p>
          <a:p>
            <a:pPr algn="r" eaLnBrk="0" hangingPunct="0"/>
            <a:r>
              <a:rPr lang="en-US" sz="2800" b="1">
                <a:solidFill>
                  <a:srgbClr val="CC0000"/>
                </a:solidFill>
                <a:latin typeface="Arial" charset="0"/>
              </a:rPr>
              <a:t>Profit/Loss per Unit=</a:t>
            </a:r>
          </a:p>
        </p:txBody>
      </p:sp>
      <p:sp>
        <p:nvSpPr>
          <p:cNvPr id="52232" name="Line 10"/>
          <p:cNvSpPr>
            <a:spLocks noChangeShapeType="1"/>
          </p:cNvSpPr>
          <p:nvPr/>
        </p:nvSpPr>
        <p:spPr bwMode="auto">
          <a:xfrm flipH="1">
            <a:off x="1828800" y="3279775"/>
            <a:ext cx="2841625" cy="317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451" name="Rectangle 11"/>
          <p:cNvSpPr>
            <a:spLocks noChangeArrowheads="1"/>
          </p:cNvSpPr>
          <p:nvPr/>
        </p:nvSpPr>
        <p:spPr bwMode="auto">
          <a:xfrm>
            <a:off x="1828800" y="3279775"/>
            <a:ext cx="2819400" cy="987425"/>
          </a:xfrm>
          <a:prstGeom prst="rect">
            <a:avLst/>
          </a:prstGeom>
          <a:gradFill rotWithShape="0">
            <a:gsLst>
              <a:gs pos="0">
                <a:srgbClr val="99FF33"/>
              </a:gs>
              <a:gs pos="100000">
                <a:srgbClr val="477618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4" name="Line 12"/>
          <p:cNvSpPr>
            <a:spLocks noChangeShapeType="1"/>
          </p:cNvSpPr>
          <p:nvPr/>
        </p:nvSpPr>
        <p:spPr bwMode="auto">
          <a:xfrm>
            <a:off x="4648200" y="3355975"/>
            <a:ext cx="0" cy="289877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5" name="Rectangle 13"/>
          <p:cNvSpPr>
            <a:spLocks noChangeArrowheads="1"/>
          </p:cNvSpPr>
          <p:nvPr/>
        </p:nvSpPr>
        <p:spPr bwMode="auto">
          <a:xfrm>
            <a:off x="381000" y="228600"/>
            <a:ext cx="5551488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99"/>
                </a:solidFill>
              </a:rPr>
              <a:t>Identify and Calculate:</a:t>
            </a:r>
            <a:r>
              <a:rPr lang="en-US" sz="3000" b="1">
                <a:solidFill>
                  <a:srgbClr val="000099"/>
                </a:solidFill>
              </a:rPr>
              <a:t> </a:t>
            </a:r>
          </a:p>
        </p:txBody>
      </p:sp>
      <p:sp>
        <p:nvSpPr>
          <p:cNvPr id="52236" name="Line 22"/>
          <p:cNvSpPr>
            <a:spLocks noChangeShapeType="1"/>
          </p:cNvSpPr>
          <p:nvPr/>
        </p:nvSpPr>
        <p:spPr bwMode="auto">
          <a:xfrm>
            <a:off x="2743200" y="2212975"/>
            <a:ext cx="3821113" cy="20240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7" name="Line 23"/>
          <p:cNvSpPr>
            <a:spLocks noChangeShapeType="1"/>
          </p:cNvSpPr>
          <p:nvPr/>
        </p:nvSpPr>
        <p:spPr bwMode="auto">
          <a:xfrm flipH="1">
            <a:off x="1828800" y="3813175"/>
            <a:ext cx="2841625" cy="317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8" name="Line 24"/>
          <p:cNvSpPr>
            <a:spLocks noChangeShapeType="1"/>
          </p:cNvSpPr>
          <p:nvPr/>
        </p:nvSpPr>
        <p:spPr bwMode="auto">
          <a:xfrm flipH="1">
            <a:off x="1828800" y="4267200"/>
            <a:ext cx="2819400" cy="317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9" name="Line 25"/>
          <p:cNvSpPr>
            <a:spLocks noChangeShapeType="1"/>
          </p:cNvSpPr>
          <p:nvPr/>
        </p:nvSpPr>
        <p:spPr bwMode="auto">
          <a:xfrm>
            <a:off x="5029200" y="3505200"/>
            <a:ext cx="0" cy="27432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0" name="Line 26"/>
          <p:cNvSpPr>
            <a:spLocks noChangeShapeType="1"/>
          </p:cNvSpPr>
          <p:nvPr/>
        </p:nvSpPr>
        <p:spPr bwMode="auto">
          <a:xfrm>
            <a:off x="5562600" y="3810000"/>
            <a:ext cx="0" cy="24384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1" name="Line 28"/>
          <p:cNvSpPr>
            <a:spLocks noChangeShapeType="1"/>
          </p:cNvSpPr>
          <p:nvPr/>
        </p:nvSpPr>
        <p:spPr bwMode="auto">
          <a:xfrm>
            <a:off x="2743200" y="2289175"/>
            <a:ext cx="3886200" cy="3124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2" name="Freeform 29"/>
          <p:cNvSpPr>
            <a:spLocks/>
          </p:cNvSpPr>
          <p:nvPr/>
        </p:nvSpPr>
        <p:spPr bwMode="auto">
          <a:xfrm>
            <a:off x="1981200" y="2209800"/>
            <a:ext cx="3657600" cy="2968625"/>
          </a:xfrm>
          <a:custGeom>
            <a:avLst/>
            <a:gdLst>
              <a:gd name="T0" fmla="*/ 0 w 2517"/>
              <a:gd name="T1" fmla="*/ 2147483647 h 975"/>
              <a:gd name="T2" fmla="*/ 2147483647 w 2517"/>
              <a:gd name="T3" fmla="*/ 2147483647 h 975"/>
              <a:gd name="T4" fmla="*/ 2147483647 w 2517"/>
              <a:gd name="T5" fmla="*/ 2147483647 h 975"/>
              <a:gd name="T6" fmla="*/ 2147483647 w 2517"/>
              <a:gd name="T7" fmla="*/ 2147483647 h 975"/>
              <a:gd name="T8" fmla="*/ 2147483647 w 2517"/>
              <a:gd name="T9" fmla="*/ 2147483647 h 975"/>
              <a:gd name="T10" fmla="*/ 2147483647 w 2517"/>
              <a:gd name="T11" fmla="*/ 2147483647 h 975"/>
              <a:gd name="T12" fmla="*/ 2147483647 w 2517"/>
              <a:gd name="T13" fmla="*/ 2147483647 h 975"/>
              <a:gd name="T14" fmla="*/ 2147483647 w 2517"/>
              <a:gd name="T15" fmla="*/ 0 h 97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517"/>
              <a:gd name="T25" fmla="*/ 0 h 975"/>
              <a:gd name="T26" fmla="*/ 2517 w 2517"/>
              <a:gd name="T27" fmla="*/ 975 h 97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517" h="975">
                <a:moveTo>
                  <a:pt x="0" y="710"/>
                </a:moveTo>
                <a:cubicBezTo>
                  <a:pt x="157" y="753"/>
                  <a:pt x="685" y="965"/>
                  <a:pt x="941" y="970"/>
                </a:cubicBezTo>
                <a:cubicBezTo>
                  <a:pt x="1197" y="975"/>
                  <a:pt x="1419" y="789"/>
                  <a:pt x="1534" y="741"/>
                </a:cubicBezTo>
                <a:lnTo>
                  <a:pt x="1631" y="685"/>
                </a:lnTo>
                <a:lnTo>
                  <a:pt x="1738" y="612"/>
                </a:lnTo>
                <a:lnTo>
                  <a:pt x="1900" y="492"/>
                </a:lnTo>
                <a:lnTo>
                  <a:pt x="2167" y="291"/>
                </a:lnTo>
                <a:lnTo>
                  <a:pt x="2517" y="0"/>
                </a:lnTo>
              </a:path>
            </a:pathLst>
          </a:custGeom>
          <a:noFill/>
          <a:ln w="76200" cap="rnd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9470" name="Rectangle 30"/>
          <p:cNvSpPr>
            <a:spLocks noChangeArrowheads="1"/>
          </p:cNvSpPr>
          <p:nvPr/>
        </p:nvSpPr>
        <p:spPr bwMode="auto">
          <a:xfrm>
            <a:off x="7391400" y="152400"/>
            <a:ext cx="776288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solidFill>
                  <a:srgbClr val="CC0000"/>
                </a:solidFill>
                <a:latin typeface="Arial" charset="0"/>
              </a:rPr>
              <a:t>$70</a:t>
            </a:r>
          </a:p>
        </p:txBody>
      </p:sp>
      <p:sp>
        <p:nvSpPr>
          <p:cNvPr id="189471" name="Rectangle 31"/>
          <p:cNvSpPr>
            <a:spLocks noChangeArrowheads="1"/>
          </p:cNvSpPr>
          <p:nvPr/>
        </p:nvSpPr>
        <p:spPr bwMode="auto">
          <a:xfrm>
            <a:off x="7315200" y="990600"/>
            <a:ext cx="7794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C0000"/>
                </a:solidFill>
                <a:latin typeface="Arial" charset="0"/>
              </a:rPr>
              <a:t>$14</a:t>
            </a:r>
          </a:p>
        </p:txBody>
      </p:sp>
      <p:sp>
        <p:nvSpPr>
          <p:cNvPr id="189472" name="Rectangle 32"/>
          <p:cNvSpPr>
            <a:spLocks noChangeArrowheads="1"/>
          </p:cNvSpPr>
          <p:nvPr/>
        </p:nvSpPr>
        <p:spPr bwMode="auto">
          <a:xfrm>
            <a:off x="7391400" y="533400"/>
            <a:ext cx="7794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C0000"/>
                </a:solidFill>
                <a:latin typeface="Arial" charset="0"/>
              </a:rPr>
              <a:t>$56</a:t>
            </a:r>
          </a:p>
        </p:txBody>
      </p:sp>
      <p:sp>
        <p:nvSpPr>
          <p:cNvPr id="52246" name="Rectangle 33"/>
          <p:cNvSpPr>
            <a:spLocks noChangeArrowheads="1"/>
          </p:cNvSpPr>
          <p:nvPr/>
        </p:nvSpPr>
        <p:spPr bwMode="auto">
          <a:xfrm>
            <a:off x="6248400" y="3048000"/>
            <a:ext cx="10668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  <a:latin typeface="Arial" charset="0"/>
              </a:rPr>
              <a:t>ATC</a:t>
            </a:r>
          </a:p>
        </p:txBody>
      </p:sp>
      <p:sp>
        <p:nvSpPr>
          <p:cNvPr id="189474" name="Rectangle 34"/>
          <p:cNvSpPr>
            <a:spLocks noChangeArrowheads="1"/>
          </p:cNvSpPr>
          <p:nvPr/>
        </p:nvSpPr>
        <p:spPr bwMode="auto">
          <a:xfrm>
            <a:off x="7467600" y="1447800"/>
            <a:ext cx="581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C0000"/>
                </a:solidFill>
                <a:latin typeface="Arial" charset="0"/>
              </a:rPr>
              <a:t>$2</a:t>
            </a:r>
          </a:p>
        </p:txBody>
      </p:sp>
      <p:sp>
        <p:nvSpPr>
          <p:cNvPr id="52248" name="Slide Number Placeholder 34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D7EA0BE0-7E92-4C34-9743-892CA316201F}" type="slidenum">
              <a:rPr lang="en-US" sz="1400"/>
              <a:pPr algn="r" eaLnBrk="1" hangingPunct="1"/>
              <a:t>35</a:t>
            </a:fld>
            <a:endParaRPr lang="en-US" sz="1400"/>
          </a:p>
        </p:txBody>
      </p:sp>
      <p:sp>
        <p:nvSpPr>
          <p:cNvPr id="52249" name="Rectangle 20"/>
          <p:cNvSpPr>
            <a:spLocks noChangeArrowheads="1"/>
          </p:cNvSpPr>
          <p:nvPr/>
        </p:nvSpPr>
        <p:spPr bwMode="auto">
          <a:xfrm>
            <a:off x="990600" y="2133600"/>
            <a:ext cx="733425" cy="4224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r" eaLnBrk="0" hangingPunct="0">
              <a:lnSpc>
                <a:spcPct val="120000"/>
              </a:lnSpc>
            </a:pPr>
            <a:endParaRPr lang="en-US" b="1">
              <a:solidFill>
                <a:srgbClr val="000000"/>
              </a:solidFill>
              <a:latin typeface="Arial" charset="0"/>
            </a:endParaRPr>
          </a:p>
          <a:p>
            <a:pPr algn="r" eaLnBrk="0" hangingPunct="0">
              <a:lnSpc>
                <a:spcPct val="125000"/>
              </a:lnSpc>
            </a:pPr>
            <a:endParaRPr lang="en-US" b="1">
              <a:solidFill>
                <a:srgbClr val="000000"/>
              </a:solidFill>
              <a:latin typeface="Arial" charset="0"/>
            </a:endParaRPr>
          </a:p>
          <a:p>
            <a:pPr algn="r" eaLnBrk="0" hangingPunct="0">
              <a:lnSpc>
                <a:spcPct val="125000"/>
              </a:lnSpc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$10</a:t>
            </a:r>
          </a:p>
          <a:p>
            <a:pPr algn="r" eaLnBrk="0" hangingPunct="0">
              <a:lnSpc>
                <a:spcPct val="125000"/>
              </a:lnSpc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9</a:t>
            </a:r>
          </a:p>
          <a:p>
            <a:pPr algn="r" eaLnBrk="0" hangingPunct="0">
              <a:lnSpc>
                <a:spcPct val="125000"/>
              </a:lnSpc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8</a:t>
            </a:r>
          </a:p>
          <a:p>
            <a:pPr algn="r" eaLnBrk="0" hangingPunct="0">
              <a:lnSpc>
                <a:spcPct val="125000"/>
              </a:lnSpc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7</a:t>
            </a:r>
          </a:p>
          <a:p>
            <a:pPr algn="r" eaLnBrk="0" hangingPunct="0">
              <a:lnSpc>
                <a:spcPct val="125000"/>
              </a:lnSpc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6</a:t>
            </a:r>
          </a:p>
          <a:p>
            <a:pPr algn="r" eaLnBrk="0" hangingPunct="0">
              <a:lnSpc>
                <a:spcPct val="125000"/>
              </a:lnSpc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5</a:t>
            </a:r>
          </a:p>
          <a:p>
            <a:pPr algn="r" eaLnBrk="0" hangingPunct="0">
              <a:lnSpc>
                <a:spcPct val="125000"/>
              </a:lnSpc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4</a:t>
            </a:r>
            <a:r>
              <a:rPr lang="en-US" sz="2600" b="1">
                <a:solidFill>
                  <a:srgbClr val="000000"/>
                </a:solidFill>
                <a:latin typeface="Arial" charset="0"/>
              </a:rPr>
              <a:t>    </a:t>
            </a:r>
          </a:p>
        </p:txBody>
      </p:sp>
      <p:grpSp>
        <p:nvGrpSpPr>
          <p:cNvPr id="52250" name="Group 18"/>
          <p:cNvGrpSpPr>
            <a:grpSpLocks/>
          </p:cNvGrpSpPr>
          <p:nvPr/>
        </p:nvGrpSpPr>
        <p:grpSpPr bwMode="auto">
          <a:xfrm>
            <a:off x="1752600" y="2289175"/>
            <a:ext cx="4354513" cy="4035425"/>
            <a:chOff x="2167" y="933"/>
            <a:chExt cx="2743" cy="2926"/>
          </a:xfrm>
        </p:grpSpPr>
        <p:sp>
          <p:nvSpPr>
            <p:cNvPr id="52255" name="Line 19"/>
            <p:cNvSpPr>
              <a:spLocks noChangeShapeType="1"/>
            </p:cNvSpPr>
            <p:nvPr/>
          </p:nvSpPr>
          <p:spPr bwMode="auto">
            <a:xfrm>
              <a:off x="2182" y="933"/>
              <a:ext cx="0" cy="2926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6" name="Line 20"/>
            <p:cNvSpPr>
              <a:spLocks noChangeShapeType="1"/>
            </p:cNvSpPr>
            <p:nvPr/>
          </p:nvSpPr>
          <p:spPr bwMode="auto">
            <a:xfrm>
              <a:off x="2167" y="3835"/>
              <a:ext cx="2743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251" name="Rectangle 10"/>
          <p:cNvSpPr>
            <a:spLocks noChangeArrowheads="1"/>
          </p:cNvSpPr>
          <p:nvPr/>
        </p:nvSpPr>
        <p:spPr bwMode="auto">
          <a:xfrm>
            <a:off x="1828800" y="6248400"/>
            <a:ext cx="45720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b="1">
                <a:solidFill>
                  <a:srgbClr val="000000"/>
                </a:solidFill>
                <a:latin typeface="Arial" charset="0"/>
              </a:rPr>
              <a:t> 1   2   3   4   5   6   7   8    9  10  </a:t>
            </a:r>
          </a:p>
        </p:txBody>
      </p:sp>
      <p:sp>
        <p:nvSpPr>
          <p:cNvPr id="52252" name="Rectangle 8"/>
          <p:cNvSpPr>
            <a:spLocks noChangeArrowheads="1"/>
          </p:cNvSpPr>
          <p:nvPr/>
        </p:nvSpPr>
        <p:spPr bwMode="auto">
          <a:xfrm>
            <a:off x="6400800" y="6327775"/>
            <a:ext cx="4572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</a:rPr>
              <a:t>Q</a:t>
            </a:r>
          </a:p>
        </p:txBody>
      </p:sp>
      <p:sp>
        <p:nvSpPr>
          <p:cNvPr id="52253" name="Rectangle 8"/>
          <p:cNvSpPr>
            <a:spLocks noChangeArrowheads="1"/>
          </p:cNvSpPr>
          <p:nvPr/>
        </p:nvSpPr>
        <p:spPr bwMode="auto">
          <a:xfrm>
            <a:off x="1219200" y="2060575"/>
            <a:ext cx="398463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52254" name="Freeform 11"/>
          <p:cNvSpPr>
            <a:spLocks/>
          </p:cNvSpPr>
          <p:nvPr/>
        </p:nvSpPr>
        <p:spPr bwMode="auto">
          <a:xfrm>
            <a:off x="2286000" y="3276600"/>
            <a:ext cx="3962400" cy="1204913"/>
          </a:xfrm>
          <a:custGeom>
            <a:avLst/>
            <a:gdLst>
              <a:gd name="T0" fmla="*/ 0 w 2644"/>
              <a:gd name="T1" fmla="*/ 2147483647 h 397"/>
              <a:gd name="T2" fmla="*/ 2147483647 w 2644"/>
              <a:gd name="T3" fmla="*/ 2147483647 h 397"/>
              <a:gd name="T4" fmla="*/ 2147483647 w 2644"/>
              <a:gd name="T5" fmla="*/ 2147483647 h 397"/>
              <a:gd name="T6" fmla="*/ 2147483647 w 2644"/>
              <a:gd name="T7" fmla="*/ 2147483647 h 397"/>
              <a:gd name="T8" fmla="*/ 2147483647 w 2644"/>
              <a:gd name="T9" fmla="*/ 2147483647 h 397"/>
              <a:gd name="T10" fmla="*/ 2147483647 w 2644"/>
              <a:gd name="T11" fmla="*/ 2147483647 h 397"/>
              <a:gd name="T12" fmla="*/ 2147483647 w 2644"/>
              <a:gd name="T13" fmla="*/ 2147483647 h 397"/>
              <a:gd name="T14" fmla="*/ 2147483647 w 2644"/>
              <a:gd name="T15" fmla="*/ 2147483647 h 397"/>
              <a:gd name="T16" fmla="*/ 2147483647 w 2644"/>
              <a:gd name="T17" fmla="*/ 2147483647 h 397"/>
              <a:gd name="T18" fmla="*/ 2147483647 w 2644"/>
              <a:gd name="T19" fmla="*/ 2147483647 h 397"/>
              <a:gd name="T20" fmla="*/ 2147483647 w 2644"/>
              <a:gd name="T21" fmla="*/ 2147483647 h 397"/>
              <a:gd name="T22" fmla="*/ 2147483647 w 2644"/>
              <a:gd name="T23" fmla="*/ 2147483647 h 397"/>
              <a:gd name="T24" fmla="*/ 2147483647 w 2644"/>
              <a:gd name="T25" fmla="*/ 2147483647 h 397"/>
              <a:gd name="T26" fmla="*/ 2147483647 w 2644"/>
              <a:gd name="T27" fmla="*/ 2147483647 h 397"/>
              <a:gd name="T28" fmla="*/ 2147483647 w 2644"/>
              <a:gd name="T29" fmla="*/ 0 h 397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644"/>
              <a:gd name="T46" fmla="*/ 0 h 397"/>
              <a:gd name="T47" fmla="*/ 2644 w 2644"/>
              <a:gd name="T48" fmla="*/ 397 h 397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644" h="397">
                <a:moveTo>
                  <a:pt x="0" y="94"/>
                </a:moveTo>
                <a:lnTo>
                  <a:pt x="369" y="217"/>
                </a:lnTo>
                <a:lnTo>
                  <a:pt x="719" y="313"/>
                </a:lnTo>
                <a:lnTo>
                  <a:pt x="977" y="366"/>
                </a:lnTo>
                <a:lnTo>
                  <a:pt x="1067" y="381"/>
                </a:lnTo>
                <a:lnTo>
                  <a:pt x="1140" y="390"/>
                </a:lnTo>
                <a:lnTo>
                  <a:pt x="1249" y="396"/>
                </a:lnTo>
                <a:lnTo>
                  <a:pt x="1195" y="396"/>
                </a:lnTo>
                <a:lnTo>
                  <a:pt x="1304" y="390"/>
                </a:lnTo>
                <a:lnTo>
                  <a:pt x="1397" y="376"/>
                </a:lnTo>
                <a:lnTo>
                  <a:pt x="1560" y="336"/>
                </a:lnTo>
                <a:lnTo>
                  <a:pt x="1765" y="288"/>
                </a:lnTo>
                <a:lnTo>
                  <a:pt x="2054" y="199"/>
                </a:lnTo>
                <a:lnTo>
                  <a:pt x="2335" y="120"/>
                </a:lnTo>
                <a:lnTo>
                  <a:pt x="2643" y="0"/>
                </a:lnTo>
              </a:path>
            </a:pathLst>
          </a:custGeom>
          <a:noFill/>
          <a:ln w="76200" cap="rnd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9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89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9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89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89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8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2" grpId="0" animBg="1"/>
      <p:bldP spid="189443" grpId="0" animBg="1"/>
      <p:bldP spid="189449" grpId="0" autoUpdateAnimBg="0"/>
      <p:bldP spid="189451" grpId="0" animBg="1"/>
      <p:bldP spid="189470" grpId="0" build="p" autoUpdateAnimBg="0"/>
      <p:bldP spid="189471" grpId="0" autoUpdateAnimBg="0"/>
      <p:bldP spid="189472" grpId="0" autoUpdateAnimBg="0"/>
      <p:bldP spid="189474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57200" y="2895600"/>
            <a:ext cx="8012113" cy="1143000"/>
          </a:xfrm>
        </p:spPr>
        <p:txBody>
          <a:bodyPr/>
          <a:lstStyle/>
          <a:p>
            <a:pPr eaLnBrk="1" hangingPunct="1"/>
            <a:r>
              <a:rPr lang="en-US" sz="8800" b="1" smtClean="0"/>
              <a:t>Are Monopolies Efficient?</a:t>
            </a:r>
          </a:p>
        </p:txBody>
      </p:sp>
      <p:sp>
        <p:nvSpPr>
          <p:cNvPr id="53251" name="Slide Number Placeholder 2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F8DA65D4-C4CE-46A4-9979-5275EBC445BC}" type="slidenum">
              <a:rPr lang="en-US" sz="1400"/>
              <a:pPr algn="r" eaLnBrk="1" hangingPunct="1"/>
              <a:t>36</a:t>
            </a:fld>
            <a:endParaRPr lang="en-US" sz="1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304800" y="457200"/>
            <a:ext cx="8839200" cy="447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marL="457200" indent="-457200" eaLnBrk="0" hangingPunct="0">
              <a:lnSpc>
                <a:spcPct val="90000"/>
              </a:lnSpc>
            </a:pPr>
            <a:r>
              <a:rPr lang="en-US" sz="4400" b="1"/>
              <a:t>Monopolies are </a:t>
            </a:r>
            <a:r>
              <a:rPr lang="en-US" sz="4400" b="1" u="sng"/>
              <a:t>inefficient</a:t>
            </a:r>
            <a:r>
              <a:rPr lang="en-US" sz="4400" b="1"/>
              <a:t> because they…</a:t>
            </a:r>
          </a:p>
          <a:p>
            <a:pPr marL="914400" lvl="1" indent="-457200" eaLnBrk="0" hangingPunct="0">
              <a:lnSpc>
                <a:spcPct val="90000"/>
              </a:lnSpc>
              <a:buFontTx/>
              <a:buAutoNum type="arabicPeriod"/>
            </a:pPr>
            <a:r>
              <a:rPr lang="en-US" sz="4000" b="1"/>
              <a:t>Charge a higher price</a:t>
            </a:r>
          </a:p>
          <a:p>
            <a:pPr marL="914400" lvl="1" indent="-457200" eaLnBrk="0" hangingPunct="0">
              <a:lnSpc>
                <a:spcPct val="90000"/>
              </a:lnSpc>
              <a:buFontTx/>
              <a:buAutoNum type="arabicPeriod"/>
            </a:pPr>
            <a:r>
              <a:rPr lang="en-US" sz="4000" b="1"/>
              <a:t>Don’t produce enough</a:t>
            </a:r>
          </a:p>
          <a:p>
            <a:pPr marL="1371600" lvl="2" indent="-457200" eaLnBrk="0" hangingPunct="0">
              <a:lnSpc>
                <a:spcPct val="90000"/>
              </a:lnSpc>
              <a:buFontTx/>
              <a:buChar char="•"/>
            </a:pPr>
            <a:r>
              <a:rPr lang="en-US" sz="3600" b="1">
                <a:solidFill>
                  <a:schemeClr val="accent2"/>
                </a:solidFill>
              </a:rPr>
              <a:t>Not allocatively efficiency</a:t>
            </a:r>
          </a:p>
          <a:p>
            <a:pPr marL="914400" lvl="1" indent="-457200" eaLnBrk="0" hangingPunct="0">
              <a:lnSpc>
                <a:spcPct val="90000"/>
              </a:lnSpc>
              <a:buFontTx/>
              <a:buAutoNum type="arabicPeriod"/>
            </a:pPr>
            <a:r>
              <a:rPr lang="en-US" sz="4000" b="1"/>
              <a:t>Produce at higher costs </a:t>
            </a:r>
          </a:p>
          <a:p>
            <a:pPr marL="1371600" lvl="2" indent="-457200" eaLnBrk="0" hangingPunct="0">
              <a:lnSpc>
                <a:spcPct val="90000"/>
              </a:lnSpc>
              <a:buFontTx/>
              <a:buChar char="•"/>
            </a:pPr>
            <a:r>
              <a:rPr lang="en-US" sz="3600" b="1">
                <a:solidFill>
                  <a:schemeClr val="accent2"/>
                </a:solidFill>
              </a:rPr>
              <a:t>Not productively efficiency</a:t>
            </a:r>
          </a:p>
          <a:p>
            <a:pPr marL="914400" lvl="1" indent="-457200" eaLnBrk="0" hangingPunct="0">
              <a:lnSpc>
                <a:spcPct val="90000"/>
              </a:lnSpc>
              <a:buFontTx/>
              <a:buAutoNum type="arabicPeriod"/>
            </a:pPr>
            <a:r>
              <a:rPr lang="en-US" sz="4000" b="1"/>
              <a:t>Have little incentive to innovate</a:t>
            </a:r>
          </a:p>
        </p:txBody>
      </p:sp>
      <p:sp>
        <p:nvSpPr>
          <p:cNvPr id="129027" name="Rectangle 3"/>
          <p:cNvSpPr>
            <a:spLocks noChangeArrowheads="1"/>
          </p:cNvSpPr>
          <p:nvPr/>
        </p:nvSpPr>
        <p:spPr bwMode="auto">
          <a:xfrm>
            <a:off x="381000" y="4953000"/>
            <a:ext cx="8421688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4000" b="1">
                <a:solidFill>
                  <a:srgbClr val="CC0000"/>
                </a:solidFill>
              </a:rPr>
              <a:t>Why?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sz="3600" b="1">
                <a:solidFill>
                  <a:srgbClr val="CC0000"/>
                </a:solidFill>
              </a:rPr>
              <a:t>Because there is little external pressure to be efficient</a:t>
            </a:r>
            <a:r>
              <a:rPr lang="en-US" sz="3600" b="1">
                <a:solidFill>
                  <a:srgbClr val="0033CC"/>
                </a:solidFill>
              </a:rPr>
              <a:t> </a:t>
            </a:r>
          </a:p>
        </p:txBody>
      </p:sp>
      <p:sp>
        <p:nvSpPr>
          <p:cNvPr id="54276" name="Slide Number Placeholder 3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85EF62A2-37F2-4D7B-BA00-EC0F39EAC61D}" type="slidenum">
              <a:rPr lang="en-US" sz="1400"/>
              <a:pPr algn="r" eaLnBrk="1" hangingPunct="1"/>
              <a:t>37</a:t>
            </a:fld>
            <a:endParaRPr lang="en-US" sz="1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9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9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9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9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9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9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9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9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9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9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90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90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 build="p" bldLvl="2" autoUpdateAnimBg="0"/>
      <p:bldP spid="129027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Line 2"/>
          <p:cNvSpPr>
            <a:spLocks noChangeShapeType="1"/>
          </p:cNvSpPr>
          <p:nvPr/>
        </p:nvSpPr>
        <p:spPr bwMode="auto">
          <a:xfrm>
            <a:off x="4770438" y="3644900"/>
            <a:ext cx="0" cy="258762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7558088" y="6113463"/>
            <a:ext cx="457200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  <a:latin typeface="Arial" charset="0"/>
              </a:rPr>
              <a:t>Q</a:t>
            </a:r>
          </a:p>
        </p:txBody>
      </p:sp>
      <p:grpSp>
        <p:nvGrpSpPr>
          <p:cNvPr id="55300" name="Group 4"/>
          <p:cNvGrpSpPr>
            <a:grpSpLocks/>
          </p:cNvGrpSpPr>
          <p:nvPr/>
        </p:nvGrpSpPr>
        <p:grpSpPr bwMode="auto">
          <a:xfrm>
            <a:off x="1766888" y="1425575"/>
            <a:ext cx="5719762" cy="4914900"/>
            <a:chOff x="1595" y="769"/>
            <a:chExt cx="3603" cy="3096"/>
          </a:xfrm>
        </p:grpSpPr>
        <p:sp>
          <p:nvSpPr>
            <p:cNvPr id="55316" name="Line 5"/>
            <p:cNvSpPr>
              <a:spLocks noChangeShapeType="1"/>
            </p:cNvSpPr>
            <p:nvPr/>
          </p:nvSpPr>
          <p:spPr bwMode="auto">
            <a:xfrm>
              <a:off x="1617" y="769"/>
              <a:ext cx="0" cy="3096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7" name="Line 6"/>
            <p:cNvSpPr>
              <a:spLocks noChangeShapeType="1"/>
            </p:cNvSpPr>
            <p:nvPr/>
          </p:nvSpPr>
          <p:spPr bwMode="auto">
            <a:xfrm>
              <a:off x="1595" y="3841"/>
              <a:ext cx="3603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5301" name="Rectangle 8"/>
          <p:cNvSpPr>
            <a:spLocks noChangeArrowheads="1"/>
          </p:cNvSpPr>
          <p:nvPr/>
        </p:nvSpPr>
        <p:spPr bwMode="auto">
          <a:xfrm>
            <a:off x="1295400" y="1143000"/>
            <a:ext cx="417513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  <a:latin typeface="Arial" charset="0"/>
              </a:rPr>
              <a:t>P</a:t>
            </a:r>
          </a:p>
        </p:txBody>
      </p:sp>
      <p:sp>
        <p:nvSpPr>
          <p:cNvPr id="55302" name="Rectangle 9"/>
          <p:cNvSpPr>
            <a:spLocks noChangeArrowheads="1"/>
          </p:cNvSpPr>
          <p:nvPr/>
        </p:nvSpPr>
        <p:spPr bwMode="auto">
          <a:xfrm>
            <a:off x="7392988" y="5194300"/>
            <a:ext cx="43815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latin typeface="Arial" charset="0"/>
              </a:rPr>
              <a:t>D</a:t>
            </a:r>
          </a:p>
        </p:txBody>
      </p:sp>
      <p:sp>
        <p:nvSpPr>
          <p:cNvPr id="55303" name="Rectangle 10"/>
          <p:cNvSpPr>
            <a:spLocks noChangeArrowheads="1"/>
          </p:cNvSpPr>
          <p:nvPr/>
        </p:nvSpPr>
        <p:spPr bwMode="auto">
          <a:xfrm>
            <a:off x="6364288" y="968375"/>
            <a:ext cx="1376362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b="1" i="1">
                <a:latin typeface="Arial" charset="0"/>
              </a:rPr>
              <a:t>S = MC</a:t>
            </a:r>
          </a:p>
        </p:txBody>
      </p:sp>
      <p:sp>
        <p:nvSpPr>
          <p:cNvPr id="55304" name="Freeform 11"/>
          <p:cNvSpPr>
            <a:spLocks/>
          </p:cNvSpPr>
          <p:nvPr/>
        </p:nvSpPr>
        <p:spPr bwMode="auto">
          <a:xfrm>
            <a:off x="2743200" y="1265238"/>
            <a:ext cx="3586163" cy="3989387"/>
          </a:xfrm>
          <a:custGeom>
            <a:avLst/>
            <a:gdLst>
              <a:gd name="T0" fmla="*/ 0 w 2259"/>
              <a:gd name="T1" fmla="*/ 2147483647 h 2513"/>
              <a:gd name="T2" fmla="*/ 2147483647 w 2259"/>
              <a:gd name="T3" fmla="*/ 2147483647 h 2513"/>
              <a:gd name="T4" fmla="*/ 2147483647 w 2259"/>
              <a:gd name="T5" fmla="*/ 2147483647 h 2513"/>
              <a:gd name="T6" fmla="*/ 2147483647 w 2259"/>
              <a:gd name="T7" fmla="*/ 2147483647 h 2513"/>
              <a:gd name="T8" fmla="*/ 2147483647 w 2259"/>
              <a:gd name="T9" fmla="*/ 2147483647 h 2513"/>
              <a:gd name="T10" fmla="*/ 2147483647 w 2259"/>
              <a:gd name="T11" fmla="*/ 2147483647 h 2513"/>
              <a:gd name="T12" fmla="*/ 2147483647 w 2259"/>
              <a:gd name="T13" fmla="*/ 2147483647 h 2513"/>
              <a:gd name="T14" fmla="*/ 2147483647 w 2259"/>
              <a:gd name="T15" fmla="*/ 2147483647 h 2513"/>
              <a:gd name="T16" fmla="*/ 2147483647 w 2259"/>
              <a:gd name="T17" fmla="*/ 0 h 251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259"/>
              <a:gd name="T28" fmla="*/ 0 h 2513"/>
              <a:gd name="T29" fmla="*/ 2259 w 2259"/>
              <a:gd name="T30" fmla="*/ 2513 h 251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259" h="2513">
                <a:moveTo>
                  <a:pt x="0" y="2512"/>
                </a:moveTo>
                <a:lnTo>
                  <a:pt x="371" y="2285"/>
                </a:lnTo>
                <a:lnTo>
                  <a:pt x="721" y="2029"/>
                </a:lnTo>
                <a:lnTo>
                  <a:pt x="1047" y="1746"/>
                </a:lnTo>
                <a:lnTo>
                  <a:pt x="1347" y="1439"/>
                </a:lnTo>
                <a:lnTo>
                  <a:pt x="1618" y="1110"/>
                </a:lnTo>
                <a:lnTo>
                  <a:pt x="1862" y="759"/>
                </a:lnTo>
                <a:lnTo>
                  <a:pt x="2075" y="389"/>
                </a:lnTo>
                <a:lnTo>
                  <a:pt x="2258" y="0"/>
                </a:lnTo>
              </a:path>
            </a:pathLst>
          </a:custGeom>
          <a:noFill/>
          <a:ln w="76200" cap="rnd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5" name="Rectangle 12"/>
          <p:cNvSpPr>
            <a:spLocks noChangeArrowheads="1"/>
          </p:cNvSpPr>
          <p:nvPr/>
        </p:nvSpPr>
        <p:spPr bwMode="auto">
          <a:xfrm>
            <a:off x="1084263" y="3403600"/>
            <a:ext cx="700087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latin typeface="Arial" charset="0"/>
              </a:rPr>
              <a:t>P</a:t>
            </a:r>
            <a:r>
              <a:rPr lang="en-US" sz="2800" b="1" baseline="-25000">
                <a:latin typeface="Arial" charset="0"/>
              </a:rPr>
              <a:t>pc</a:t>
            </a:r>
          </a:p>
        </p:txBody>
      </p:sp>
      <p:sp>
        <p:nvSpPr>
          <p:cNvPr id="55306" name="Rectangle 13"/>
          <p:cNvSpPr>
            <a:spLocks noChangeArrowheads="1"/>
          </p:cNvSpPr>
          <p:nvPr/>
        </p:nvSpPr>
        <p:spPr bwMode="auto">
          <a:xfrm>
            <a:off x="4521200" y="6342063"/>
            <a:ext cx="73977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latin typeface="Arial" charset="0"/>
              </a:rPr>
              <a:t>Q</a:t>
            </a:r>
            <a:r>
              <a:rPr lang="en-US" sz="2800" b="1" baseline="-25000">
                <a:latin typeface="Arial" charset="0"/>
              </a:rPr>
              <a:t>pc</a:t>
            </a:r>
          </a:p>
        </p:txBody>
      </p:sp>
      <p:sp>
        <p:nvSpPr>
          <p:cNvPr id="130065" name="Freeform 17"/>
          <p:cNvSpPr>
            <a:spLocks/>
          </p:cNvSpPr>
          <p:nvPr/>
        </p:nvSpPr>
        <p:spPr bwMode="auto">
          <a:xfrm>
            <a:off x="1800225" y="1474788"/>
            <a:ext cx="2933700" cy="2184400"/>
          </a:xfrm>
          <a:custGeom>
            <a:avLst/>
            <a:gdLst/>
            <a:ahLst/>
            <a:cxnLst>
              <a:cxn ang="0">
                <a:pos x="0" y="1352"/>
              </a:cxn>
              <a:cxn ang="0">
                <a:pos x="1832" y="1352"/>
              </a:cxn>
              <a:cxn ang="0">
                <a:pos x="16" y="0"/>
              </a:cxn>
              <a:cxn ang="0">
                <a:pos x="0" y="1352"/>
              </a:cxn>
            </a:cxnLst>
            <a:rect l="0" t="0" r="r" b="b"/>
            <a:pathLst>
              <a:path w="1832" h="1352">
                <a:moveTo>
                  <a:pt x="0" y="1352"/>
                </a:moveTo>
                <a:lnTo>
                  <a:pt x="1832" y="1352"/>
                </a:lnTo>
                <a:lnTo>
                  <a:pt x="16" y="0"/>
                </a:lnTo>
                <a:lnTo>
                  <a:pt x="0" y="1352"/>
                </a:lnTo>
                <a:close/>
              </a:path>
            </a:pathLst>
          </a:cu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55308" name="Line 18"/>
          <p:cNvSpPr>
            <a:spLocks noChangeShapeType="1"/>
          </p:cNvSpPr>
          <p:nvPr/>
        </p:nvSpPr>
        <p:spPr bwMode="auto">
          <a:xfrm>
            <a:off x="1851025" y="3646488"/>
            <a:ext cx="2909888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067" name="Freeform 19"/>
          <p:cNvSpPr>
            <a:spLocks/>
          </p:cNvSpPr>
          <p:nvPr/>
        </p:nvSpPr>
        <p:spPr bwMode="auto">
          <a:xfrm>
            <a:off x="1825625" y="3659188"/>
            <a:ext cx="2921000" cy="1866900"/>
          </a:xfrm>
          <a:custGeom>
            <a:avLst/>
            <a:gdLst>
              <a:gd name="T0" fmla="*/ 2147483647 w 1840"/>
              <a:gd name="T1" fmla="*/ 2147483647 h 1176"/>
              <a:gd name="T2" fmla="*/ 2147483647 w 1840"/>
              <a:gd name="T3" fmla="*/ 2147483647 h 1176"/>
              <a:gd name="T4" fmla="*/ 2147483647 w 1840"/>
              <a:gd name="T5" fmla="*/ 2147483647 h 1176"/>
              <a:gd name="T6" fmla="*/ 2147483647 w 1840"/>
              <a:gd name="T7" fmla="*/ 2147483647 h 1176"/>
              <a:gd name="T8" fmla="*/ 2147483647 w 1840"/>
              <a:gd name="T9" fmla="*/ 2147483647 h 1176"/>
              <a:gd name="T10" fmla="*/ 2147483647 w 1840"/>
              <a:gd name="T11" fmla="*/ 0 h 1176"/>
              <a:gd name="T12" fmla="*/ 0 w 1840"/>
              <a:gd name="T13" fmla="*/ 0 h 1176"/>
              <a:gd name="T14" fmla="*/ 2147483647 w 1840"/>
              <a:gd name="T15" fmla="*/ 2147483647 h 117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840"/>
              <a:gd name="T25" fmla="*/ 0 h 1176"/>
              <a:gd name="T26" fmla="*/ 1840 w 1840"/>
              <a:gd name="T27" fmla="*/ 1176 h 117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840" h="1176">
                <a:moveTo>
                  <a:pt x="8" y="1176"/>
                </a:moveTo>
                <a:lnTo>
                  <a:pt x="544" y="984"/>
                </a:lnTo>
                <a:lnTo>
                  <a:pt x="944" y="752"/>
                </a:lnTo>
                <a:lnTo>
                  <a:pt x="1344" y="456"/>
                </a:lnTo>
                <a:lnTo>
                  <a:pt x="1592" y="240"/>
                </a:lnTo>
                <a:lnTo>
                  <a:pt x="1840" y="0"/>
                </a:lnTo>
                <a:lnTo>
                  <a:pt x="0" y="0"/>
                </a:lnTo>
                <a:lnTo>
                  <a:pt x="8" y="1176"/>
                </a:lnTo>
                <a:close/>
              </a:path>
            </a:pathLst>
          </a:custGeom>
          <a:gradFill rotWithShape="0">
            <a:gsLst>
              <a:gs pos="0">
                <a:srgbClr val="00185E"/>
              </a:gs>
              <a:gs pos="100000">
                <a:srgbClr val="0033CC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0068" name="Rectangle 20"/>
          <p:cNvSpPr>
            <a:spLocks noChangeArrowheads="1"/>
          </p:cNvSpPr>
          <p:nvPr/>
        </p:nvSpPr>
        <p:spPr bwMode="auto">
          <a:xfrm>
            <a:off x="2244725" y="2687638"/>
            <a:ext cx="674688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latin typeface="Arial" charset="0"/>
              </a:rPr>
              <a:t>CS</a:t>
            </a:r>
          </a:p>
        </p:txBody>
      </p:sp>
      <p:sp>
        <p:nvSpPr>
          <p:cNvPr id="130069" name="Rectangle 21"/>
          <p:cNvSpPr>
            <a:spLocks noChangeArrowheads="1"/>
          </p:cNvSpPr>
          <p:nvPr/>
        </p:nvSpPr>
        <p:spPr bwMode="auto">
          <a:xfrm>
            <a:off x="2333625" y="3944938"/>
            <a:ext cx="654050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latin typeface="Arial" charset="0"/>
              </a:rPr>
              <a:t>PS</a:t>
            </a:r>
          </a:p>
        </p:txBody>
      </p:sp>
      <p:sp>
        <p:nvSpPr>
          <p:cNvPr id="55312" name="Line 22"/>
          <p:cNvSpPr>
            <a:spLocks noChangeShapeType="1"/>
          </p:cNvSpPr>
          <p:nvPr/>
        </p:nvSpPr>
        <p:spPr bwMode="auto">
          <a:xfrm>
            <a:off x="2036763" y="1641475"/>
            <a:ext cx="5259387" cy="3860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3" name="Slide Number Placeholder 22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5E6C64B1-F254-48FA-8B89-751AAE5508F3}" type="slidenum">
              <a:rPr lang="en-US" sz="1400"/>
              <a:pPr algn="r" eaLnBrk="1" hangingPunct="1"/>
              <a:t>38</a:t>
            </a:fld>
            <a:endParaRPr lang="en-US" sz="1400"/>
          </a:p>
        </p:txBody>
      </p:sp>
      <p:sp>
        <p:nvSpPr>
          <p:cNvPr id="249876" name="Rectangle 20"/>
          <p:cNvSpPr>
            <a:spLocks noChangeArrowheads="1"/>
          </p:cNvSpPr>
          <p:nvPr/>
        </p:nvSpPr>
        <p:spPr bwMode="auto">
          <a:xfrm>
            <a:off x="5181600" y="3124200"/>
            <a:ext cx="3810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/>
              <a:t>In perfect competition, CS and PS are maximized. </a:t>
            </a:r>
          </a:p>
        </p:txBody>
      </p:sp>
      <p:sp>
        <p:nvSpPr>
          <p:cNvPr id="55315" name="Rectangle 21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400" b="1"/>
              <a:t>Monopolies vs. Perfect Competition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0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0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0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0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67" grpId="0" animBg="1"/>
      <p:bldP spid="130068" grpId="0" autoUpdateAnimBg="0"/>
      <p:bldP spid="130069" grpId="0" autoUpdateAnimBg="0"/>
      <p:bldP spid="24987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94" name="Rectangle 22"/>
          <p:cNvSpPr>
            <a:spLocks noChangeArrowheads="1"/>
          </p:cNvSpPr>
          <p:nvPr/>
        </p:nvSpPr>
        <p:spPr bwMode="auto">
          <a:xfrm>
            <a:off x="5562600" y="2362200"/>
            <a:ext cx="3581400" cy="179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2800" b="1">
                <a:solidFill>
                  <a:srgbClr val="000099"/>
                </a:solidFill>
              </a:rPr>
              <a:t>At MR=MC,</a:t>
            </a:r>
          </a:p>
          <a:p>
            <a:pPr algn="ctr" eaLnBrk="0" hangingPunct="0"/>
            <a:r>
              <a:rPr lang="en-US" sz="2800" b="1">
                <a:solidFill>
                  <a:srgbClr val="000099"/>
                </a:solidFill>
              </a:rPr>
              <a:t>A monopolist will</a:t>
            </a:r>
          </a:p>
          <a:p>
            <a:pPr algn="ctr" eaLnBrk="0" hangingPunct="0"/>
            <a:r>
              <a:rPr lang="en-US" sz="2800" b="1">
                <a:solidFill>
                  <a:srgbClr val="000099"/>
                </a:solidFill>
              </a:rPr>
              <a:t>produce less and </a:t>
            </a:r>
          </a:p>
          <a:p>
            <a:pPr algn="ctr" eaLnBrk="0" hangingPunct="0"/>
            <a:r>
              <a:rPr lang="en-US" sz="2800" b="1">
                <a:solidFill>
                  <a:srgbClr val="000099"/>
                </a:solidFill>
              </a:rPr>
              <a:t>charge a higher price</a:t>
            </a:r>
          </a:p>
        </p:txBody>
      </p:sp>
      <p:sp>
        <p:nvSpPr>
          <p:cNvPr id="56323" name="Slide Number Placeholder 24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18BDD15F-72E5-4795-B968-CBF7E2B4D6B0}" type="slidenum">
              <a:rPr lang="en-US" sz="1400"/>
              <a:pPr algn="r" eaLnBrk="1" hangingPunct="1"/>
              <a:t>39</a:t>
            </a:fld>
            <a:endParaRPr lang="en-US" sz="1400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400" b="1"/>
              <a:t>Monopolies vs. Perfect Competition</a:t>
            </a:r>
          </a:p>
        </p:txBody>
      </p:sp>
      <p:sp>
        <p:nvSpPr>
          <p:cNvPr id="56325" name="Line 2"/>
          <p:cNvSpPr>
            <a:spLocks noChangeShapeType="1"/>
          </p:cNvSpPr>
          <p:nvPr/>
        </p:nvSpPr>
        <p:spPr bwMode="auto">
          <a:xfrm>
            <a:off x="4770438" y="3644900"/>
            <a:ext cx="0" cy="258762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6" name="Rectangle 3"/>
          <p:cNvSpPr>
            <a:spLocks noChangeArrowheads="1"/>
          </p:cNvSpPr>
          <p:nvPr/>
        </p:nvSpPr>
        <p:spPr bwMode="auto">
          <a:xfrm>
            <a:off x="7558088" y="6113463"/>
            <a:ext cx="457200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  <a:latin typeface="Arial" charset="0"/>
              </a:rPr>
              <a:t>Q</a:t>
            </a:r>
          </a:p>
        </p:txBody>
      </p:sp>
      <p:grpSp>
        <p:nvGrpSpPr>
          <p:cNvPr id="56327" name="Group 4"/>
          <p:cNvGrpSpPr>
            <a:grpSpLocks/>
          </p:cNvGrpSpPr>
          <p:nvPr/>
        </p:nvGrpSpPr>
        <p:grpSpPr bwMode="auto">
          <a:xfrm>
            <a:off x="1766888" y="1425575"/>
            <a:ext cx="5719762" cy="4914900"/>
            <a:chOff x="1595" y="769"/>
            <a:chExt cx="3603" cy="3096"/>
          </a:xfrm>
        </p:grpSpPr>
        <p:sp>
          <p:nvSpPr>
            <p:cNvPr id="56342" name="Line 5"/>
            <p:cNvSpPr>
              <a:spLocks noChangeShapeType="1"/>
            </p:cNvSpPr>
            <p:nvPr/>
          </p:nvSpPr>
          <p:spPr bwMode="auto">
            <a:xfrm>
              <a:off x="1617" y="769"/>
              <a:ext cx="0" cy="3096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3" name="Line 6"/>
            <p:cNvSpPr>
              <a:spLocks noChangeShapeType="1"/>
            </p:cNvSpPr>
            <p:nvPr/>
          </p:nvSpPr>
          <p:spPr bwMode="auto">
            <a:xfrm>
              <a:off x="1595" y="3841"/>
              <a:ext cx="3603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1295400" y="1143000"/>
            <a:ext cx="417513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  <a:latin typeface="Arial" charset="0"/>
              </a:rPr>
              <a:t>P</a:t>
            </a:r>
          </a:p>
        </p:txBody>
      </p:sp>
      <p:sp>
        <p:nvSpPr>
          <p:cNvPr id="56329" name="Rectangle 9"/>
          <p:cNvSpPr>
            <a:spLocks noChangeArrowheads="1"/>
          </p:cNvSpPr>
          <p:nvPr/>
        </p:nvSpPr>
        <p:spPr bwMode="auto">
          <a:xfrm>
            <a:off x="7392988" y="5194300"/>
            <a:ext cx="43815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latin typeface="Arial" charset="0"/>
              </a:rPr>
              <a:t>D</a:t>
            </a:r>
          </a:p>
        </p:txBody>
      </p:sp>
      <p:sp>
        <p:nvSpPr>
          <p:cNvPr id="56330" name="Rectangle 10"/>
          <p:cNvSpPr>
            <a:spLocks noChangeArrowheads="1"/>
          </p:cNvSpPr>
          <p:nvPr/>
        </p:nvSpPr>
        <p:spPr bwMode="auto">
          <a:xfrm>
            <a:off x="6364288" y="968375"/>
            <a:ext cx="1376362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b="1" i="1">
                <a:latin typeface="Arial" charset="0"/>
              </a:rPr>
              <a:t>S = MC</a:t>
            </a:r>
          </a:p>
        </p:txBody>
      </p:sp>
      <p:sp>
        <p:nvSpPr>
          <p:cNvPr id="56331" name="Freeform 11"/>
          <p:cNvSpPr>
            <a:spLocks/>
          </p:cNvSpPr>
          <p:nvPr/>
        </p:nvSpPr>
        <p:spPr bwMode="auto">
          <a:xfrm>
            <a:off x="2743200" y="1265238"/>
            <a:ext cx="3586163" cy="3989387"/>
          </a:xfrm>
          <a:custGeom>
            <a:avLst/>
            <a:gdLst>
              <a:gd name="T0" fmla="*/ 0 w 2259"/>
              <a:gd name="T1" fmla="*/ 2147483647 h 2513"/>
              <a:gd name="T2" fmla="*/ 2147483647 w 2259"/>
              <a:gd name="T3" fmla="*/ 2147483647 h 2513"/>
              <a:gd name="T4" fmla="*/ 2147483647 w 2259"/>
              <a:gd name="T5" fmla="*/ 2147483647 h 2513"/>
              <a:gd name="T6" fmla="*/ 2147483647 w 2259"/>
              <a:gd name="T7" fmla="*/ 2147483647 h 2513"/>
              <a:gd name="T8" fmla="*/ 2147483647 w 2259"/>
              <a:gd name="T9" fmla="*/ 2147483647 h 2513"/>
              <a:gd name="T10" fmla="*/ 2147483647 w 2259"/>
              <a:gd name="T11" fmla="*/ 2147483647 h 2513"/>
              <a:gd name="T12" fmla="*/ 2147483647 w 2259"/>
              <a:gd name="T13" fmla="*/ 2147483647 h 2513"/>
              <a:gd name="T14" fmla="*/ 2147483647 w 2259"/>
              <a:gd name="T15" fmla="*/ 2147483647 h 2513"/>
              <a:gd name="T16" fmla="*/ 2147483647 w 2259"/>
              <a:gd name="T17" fmla="*/ 0 h 251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259"/>
              <a:gd name="T28" fmla="*/ 0 h 2513"/>
              <a:gd name="T29" fmla="*/ 2259 w 2259"/>
              <a:gd name="T30" fmla="*/ 2513 h 251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259" h="2513">
                <a:moveTo>
                  <a:pt x="0" y="2512"/>
                </a:moveTo>
                <a:lnTo>
                  <a:pt x="371" y="2285"/>
                </a:lnTo>
                <a:lnTo>
                  <a:pt x="721" y="2029"/>
                </a:lnTo>
                <a:lnTo>
                  <a:pt x="1047" y="1746"/>
                </a:lnTo>
                <a:lnTo>
                  <a:pt x="1347" y="1439"/>
                </a:lnTo>
                <a:lnTo>
                  <a:pt x="1618" y="1110"/>
                </a:lnTo>
                <a:lnTo>
                  <a:pt x="1862" y="759"/>
                </a:lnTo>
                <a:lnTo>
                  <a:pt x="2075" y="389"/>
                </a:lnTo>
                <a:lnTo>
                  <a:pt x="2258" y="0"/>
                </a:lnTo>
              </a:path>
            </a:pathLst>
          </a:custGeom>
          <a:noFill/>
          <a:ln w="76200" cap="rnd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1084263" y="3403600"/>
            <a:ext cx="700087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latin typeface="Arial" charset="0"/>
              </a:rPr>
              <a:t>P</a:t>
            </a:r>
            <a:r>
              <a:rPr lang="en-US" sz="2800" b="1" baseline="-25000">
                <a:latin typeface="Arial" charset="0"/>
              </a:rPr>
              <a:t>pc</a:t>
            </a:r>
          </a:p>
        </p:txBody>
      </p:sp>
      <p:sp>
        <p:nvSpPr>
          <p:cNvPr id="56333" name="Rectangle 13"/>
          <p:cNvSpPr>
            <a:spLocks noChangeArrowheads="1"/>
          </p:cNvSpPr>
          <p:nvPr/>
        </p:nvSpPr>
        <p:spPr bwMode="auto">
          <a:xfrm>
            <a:off x="4521200" y="6342063"/>
            <a:ext cx="73977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latin typeface="Arial" charset="0"/>
              </a:rPr>
              <a:t>Q</a:t>
            </a:r>
            <a:r>
              <a:rPr lang="en-US" sz="2800" b="1" baseline="-25000">
                <a:latin typeface="Arial" charset="0"/>
              </a:rPr>
              <a:t>pc</a:t>
            </a:r>
          </a:p>
        </p:txBody>
      </p:sp>
      <p:sp>
        <p:nvSpPr>
          <p:cNvPr id="56334" name="Line 18"/>
          <p:cNvSpPr>
            <a:spLocks noChangeShapeType="1"/>
          </p:cNvSpPr>
          <p:nvPr/>
        </p:nvSpPr>
        <p:spPr bwMode="auto">
          <a:xfrm>
            <a:off x="1851025" y="3646488"/>
            <a:ext cx="2909888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5" name="Line 22"/>
          <p:cNvSpPr>
            <a:spLocks noChangeShapeType="1"/>
          </p:cNvSpPr>
          <p:nvPr/>
        </p:nvSpPr>
        <p:spPr bwMode="auto">
          <a:xfrm>
            <a:off x="2036763" y="1641475"/>
            <a:ext cx="5259387" cy="3860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98" name="Line 22"/>
          <p:cNvSpPr>
            <a:spLocks noChangeShapeType="1"/>
          </p:cNvSpPr>
          <p:nvPr/>
        </p:nvSpPr>
        <p:spPr bwMode="auto">
          <a:xfrm>
            <a:off x="2057400" y="1676400"/>
            <a:ext cx="3200400" cy="4495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99" name="Rectangle 9"/>
          <p:cNvSpPr>
            <a:spLocks noChangeArrowheads="1"/>
          </p:cNvSpPr>
          <p:nvPr/>
        </p:nvSpPr>
        <p:spPr bwMode="auto">
          <a:xfrm>
            <a:off x="5181600" y="5715000"/>
            <a:ext cx="735013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latin typeface="Arial" charset="0"/>
              </a:rPr>
              <a:t>MR</a:t>
            </a:r>
          </a:p>
        </p:txBody>
      </p:sp>
      <p:sp>
        <p:nvSpPr>
          <p:cNvPr id="250900" name="Line 4"/>
          <p:cNvSpPr>
            <a:spLocks noChangeShapeType="1"/>
          </p:cNvSpPr>
          <p:nvPr/>
        </p:nvSpPr>
        <p:spPr bwMode="auto">
          <a:xfrm>
            <a:off x="4038600" y="3200400"/>
            <a:ext cx="3175" cy="3030538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901" name="Line 5"/>
          <p:cNvSpPr>
            <a:spLocks noChangeShapeType="1"/>
          </p:cNvSpPr>
          <p:nvPr/>
        </p:nvSpPr>
        <p:spPr bwMode="auto">
          <a:xfrm>
            <a:off x="1854200" y="3122613"/>
            <a:ext cx="2092325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902" name="Rectangle 19"/>
          <p:cNvSpPr>
            <a:spLocks noChangeArrowheads="1"/>
          </p:cNvSpPr>
          <p:nvPr/>
        </p:nvSpPr>
        <p:spPr bwMode="auto">
          <a:xfrm>
            <a:off x="1062038" y="2833688"/>
            <a:ext cx="63182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latin typeface="Arial" charset="0"/>
              </a:rPr>
              <a:t>P</a:t>
            </a:r>
            <a:r>
              <a:rPr lang="en-US" sz="2800" b="1" baseline="-25000">
                <a:latin typeface="Arial" charset="0"/>
              </a:rPr>
              <a:t>m</a:t>
            </a:r>
          </a:p>
        </p:txBody>
      </p:sp>
      <p:sp>
        <p:nvSpPr>
          <p:cNvPr id="250903" name="Rectangle 21"/>
          <p:cNvSpPr>
            <a:spLocks noChangeArrowheads="1"/>
          </p:cNvSpPr>
          <p:nvPr/>
        </p:nvSpPr>
        <p:spPr bwMode="auto">
          <a:xfrm>
            <a:off x="3619500" y="6342063"/>
            <a:ext cx="671513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latin typeface="Arial" charset="0"/>
              </a:rPr>
              <a:t>Q</a:t>
            </a:r>
            <a:r>
              <a:rPr lang="en-US" sz="2800" b="1" baseline="-25000">
                <a:latin typeface="Arial" charset="0"/>
              </a:rPr>
              <a:t>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50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5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5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5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5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1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94" grpId="0" autoUpdateAnimBg="0"/>
      <p:bldP spid="250898" grpId="0" animBg="1"/>
      <p:bldP spid="250899" grpId="0"/>
      <p:bldP spid="250900" grpId="0" animBg="1"/>
      <p:bldP spid="250901" grpId="0" animBg="1"/>
      <p:bldP spid="250902" grpId="0"/>
      <p:bldP spid="25090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81000" y="2446338"/>
            <a:ext cx="8164513" cy="1143000"/>
          </a:xfrm>
        </p:spPr>
        <p:txBody>
          <a:bodyPr/>
          <a:lstStyle/>
          <a:p>
            <a:pPr eaLnBrk="1" hangingPunct="1"/>
            <a:r>
              <a:rPr lang="en-US" sz="7200" b="1" smtClean="0"/>
              <a:t>Characteristics of Monopolies</a:t>
            </a:r>
          </a:p>
        </p:txBody>
      </p:sp>
      <p:sp>
        <p:nvSpPr>
          <p:cNvPr id="18435" name="Slide Number Placeholder 2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4D5901F3-72E0-4DD7-BEF2-F2A793F6D7DA}" type="slidenum">
              <a:rPr lang="en-US" sz="1400"/>
              <a:pPr algn="r" eaLnBrk="1" hangingPunct="1"/>
              <a:t>4</a:t>
            </a:fld>
            <a:endParaRPr lang="en-US" sz="1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18" name="Freeform 22"/>
          <p:cNvSpPr>
            <a:spLocks/>
          </p:cNvSpPr>
          <p:nvPr/>
        </p:nvSpPr>
        <p:spPr bwMode="auto">
          <a:xfrm>
            <a:off x="4038600" y="3124200"/>
            <a:ext cx="698500" cy="1219200"/>
          </a:xfrm>
          <a:custGeom>
            <a:avLst/>
            <a:gdLst>
              <a:gd name="T0" fmla="*/ 0 w 440"/>
              <a:gd name="T1" fmla="*/ 0 h 720"/>
              <a:gd name="T2" fmla="*/ 0 w 440"/>
              <a:gd name="T3" fmla="*/ 2147483647 h 720"/>
              <a:gd name="T4" fmla="*/ 2147483647 w 440"/>
              <a:gd name="T5" fmla="*/ 2147483647 h 720"/>
              <a:gd name="T6" fmla="*/ 2147483647 w 440"/>
              <a:gd name="T7" fmla="*/ 2147483647 h 720"/>
              <a:gd name="T8" fmla="*/ 0 w 440"/>
              <a:gd name="T9" fmla="*/ 0 h 7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720"/>
              <a:gd name="T17" fmla="*/ 440 w 440"/>
              <a:gd name="T18" fmla="*/ 720 h 7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720">
                <a:moveTo>
                  <a:pt x="0" y="0"/>
                </a:moveTo>
                <a:lnTo>
                  <a:pt x="0" y="720"/>
                </a:lnTo>
                <a:lnTo>
                  <a:pt x="216" y="528"/>
                </a:lnTo>
                <a:lnTo>
                  <a:pt x="440" y="32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rgbClr val="666666"/>
              </a:gs>
            </a:gsLst>
            <a:lin ang="0" scaled="1"/>
          </a:gra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098" name="Freeform 2"/>
          <p:cNvSpPr>
            <a:spLocks/>
          </p:cNvSpPr>
          <p:nvPr/>
        </p:nvSpPr>
        <p:spPr bwMode="auto">
          <a:xfrm>
            <a:off x="1841500" y="3124200"/>
            <a:ext cx="2184400" cy="2324100"/>
          </a:xfrm>
          <a:custGeom>
            <a:avLst/>
            <a:gdLst>
              <a:gd name="T0" fmla="*/ 0 w 1376"/>
              <a:gd name="T1" fmla="*/ 2147483647 h 1448"/>
              <a:gd name="T2" fmla="*/ 2147483647 w 1376"/>
              <a:gd name="T3" fmla="*/ 2147483647 h 1448"/>
              <a:gd name="T4" fmla="*/ 2147483647 w 1376"/>
              <a:gd name="T5" fmla="*/ 2147483647 h 1448"/>
              <a:gd name="T6" fmla="*/ 2147483647 w 1376"/>
              <a:gd name="T7" fmla="*/ 2147483647 h 1448"/>
              <a:gd name="T8" fmla="*/ 2147483647 w 1376"/>
              <a:gd name="T9" fmla="*/ 2147483647 h 1448"/>
              <a:gd name="T10" fmla="*/ 2147483647 w 1376"/>
              <a:gd name="T11" fmla="*/ 2147483647 h 1448"/>
              <a:gd name="T12" fmla="*/ 0 w 1376"/>
              <a:gd name="T13" fmla="*/ 0 h 1448"/>
              <a:gd name="T14" fmla="*/ 0 w 1376"/>
              <a:gd name="T15" fmla="*/ 2147483647 h 144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376"/>
              <a:gd name="T25" fmla="*/ 0 h 1448"/>
              <a:gd name="T26" fmla="*/ 1376 w 1376"/>
              <a:gd name="T27" fmla="*/ 1448 h 144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376" h="1448">
                <a:moveTo>
                  <a:pt x="0" y="1448"/>
                </a:moveTo>
                <a:lnTo>
                  <a:pt x="568" y="1328"/>
                </a:lnTo>
                <a:lnTo>
                  <a:pt x="968" y="1080"/>
                </a:lnTo>
                <a:lnTo>
                  <a:pt x="1112" y="968"/>
                </a:lnTo>
                <a:lnTo>
                  <a:pt x="1368" y="784"/>
                </a:lnTo>
                <a:lnTo>
                  <a:pt x="1376" y="16"/>
                </a:lnTo>
                <a:lnTo>
                  <a:pt x="0" y="0"/>
                </a:lnTo>
                <a:lnTo>
                  <a:pt x="0" y="1448"/>
                </a:lnTo>
                <a:close/>
              </a:path>
            </a:pathLst>
          </a:custGeom>
          <a:gradFill rotWithShape="0">
            <a:gsLst>
              <a:gs pos="0">
                <a:srgbClr val="00185E"/>
              </a:gs>
              <a:gs pos="100000">
                <a:srgbClr val="0033CC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099" name="Freeform 3"/>
          <p:cNvSpPr>
            <a:spLocks/>
          </p:cNvSpPr>
          <p:nvPr/>
        </p:nvSpPr>
        <p:spPr bwMode="auto">
          <a:xfrm>
            <a:off x="1803400" y="1524000"/>
            <a:ext cx="2197100" cy="1600200"/>
          </a:xfrm>
          <a:custGeom>
            <a:avLst/>
            <a:gdLst/>
            <a:ahLst/>
            <a:cxnLst>
              <a:cxn ang="0">
                <a:pos x="0" y="1352"/>
              </a:cxn>
              <a:cxn ang="0">
                <a:pos x="1832" y="1352"/>
              </a:cxn>
              <a:cxn ang="0">
                <a:pos x="16" y="0"/>
              </a:cxn>
              <a:cxn ang="0">
                <a:pos x="0" y="1352"/>
              </a:cxn>
            </a:cxnLst>
            <a:rect l="0" t="0" r="r" b="b"/>
            <a:pathLst>
              <a:path w="1832" h="1352">
                <a:moveTo>
                  <a:pt x="0" y="1352"/>
                </a:moveTo>
                <a:lnTo>
                  <a:pt x="1832" y="1352"/>
                </a:lnTo>
                <a:lnTo>
                  <a:pt x="16" y="0"/>
                </a:lnTo>
                <a:lnTo>
                  <a:pt x="0" y="1352"/>
                </a:lnTo>
                <a:close/>
              </a:path>
            </a:pathLst>
          </a:cu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31094" name="Rectangle 22"/>
          <p:cNvSpPr>
            <a:spLocks noChangeArrowheads="1"/>
          </p:cNvSpPr>
          <p:nvPr/>
        </p:nvSpPr>
        <p:spPr bwMode="auto">
          <a:xfrm>
            <a:off x="3048000" y="838200"/>
            <a:ext cx="259080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2800" b="1">
                <a:solidFill>
                  <a:srgbClr val="000099"/>
                </a:solidFill>
              </a:rPr>
              <a:t>Where is CS and PS for a monopoly?</a:t>
            </a:r>
          </a:p>
        </p:txBody>
      </p:sp>
      <p:sp>
        <p:nvSpPr>
          <p:cNvPr id="57350" name="Slide Number Placeholder 24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D5F82C86-3A1F-41A5-B78F-6C2C808AF01E}" type="slidenum">
              <a:rPr lang="en-US" sz="1400"/>
              <a:pPr algn="r" eaLnBrk="1" hangingPunct="1"/>
              <a:t>40</a:t>
            </a:fld>
            <a:endParaRPr lang="en-US" sz="1400"/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400" b="1"/>
              <a:t>Monopolies vs. Perfect Competition</a:t>
            </a:r>
          </a:p>
        </p:txBody>
      </p:sp>
      <p:sp>
        <p:nvSpPr>
          <p:cNvPr id="57352" name="Rectangle 3"/>
          <p:cNvSpPr>
            <a:spLocks noChangeArrowheads="1"/>
          </p:cNvSpPr>
          <p:nvPr/>
        </p:nvSpPr>
        <p:spPr bwMode="auto">
          <a:xfrm>
            <a:off x="7558088" y="6113463"/>
            <a:ext cx="457200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  <a:latin typeface="Arial" charset="0"/>
              </a:rPr>
              <a:t>Q</a:t>
            </a:r>
          </a:p>
        </p:txBody>
      </p:sp>
      <p:grpSp>
        <p:nvGrpSpPr>
          <p:cNvPr id="57353" name="Group 4"/>
          <p:cNvGrpSpPr>
            <a:grpSpLocks/>
          </p:cNvGrpSpPr>
          <p:nvPr/>
        </p:nvGrpSpPr>
        <p:grpSpPr bwMode="auto">
          <a:xfrm>
            <a:off x="1766888" y="1425575"/>
            <a:ext cx="5719762" cy="4914900"/>
            <a:chOff x="1595" y="769"/>
            <a:chExt cx="3603" cy="3096"/>
          </a:xfrm>
        </p:grpSpPr>
        <p:sp>
          <p:nvSpPr>
            <p:cNvPr id="57369" name="Line 5"/>
            <p:cNvSpPr>
              <a:spLocks noChangeShapeType="1"/>
            </p:cNvSpPr>
            <p:nvPr/>
          </p:nvSpPr>
          <p:spPr bwMode="auto">
            <a:xfrm>
              <a:off x="1617" y="769"/>
              <a:ext cx="0" cy="3096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0" name="Line 6"/>
            <p:cNvSpPr>
              <a:spLocks noChangeShapeType="1"/>
            </p:cNvSpPr>
            <p:nvPr/>
          </p:nvSpPr>
          <p:spPr bwMode="auto">
            <a:xfrm>
              <a:off x="1595" y="3841"/>
              <a:ext cx="3603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354" name="Rectangle 8"/>
          <p:cNvSpPr>
            <a:spLocks noChangeArrowheads="1"/>
          </p:cNvSpPr>
          <p:nvPr/>
        </p:nvSpPr>
        <p:spPr bwMode="auto">
          <a:xfrm>
            <a:off x="1295400" y="1143000"/>
            <a:ext cx="417513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  <a:latin typeface="Arial" charset="0"/>
              </a:rPr>
              <a:t>P</a:t>
            </a:r>
          </a:p>
        </p:txBody>
      </p:sp>
      <p:sp>
        <p:nvSpPr>
          <p:cNvPr id="57355" name="Rectangle 9"/>
          <p:cNvSpPr>
            <a:spLocks noChangeArrowheads="1"/>
          </p:cNvSpPr>
          <p:nvPr/>
        </p:nvSpPr>
        <p:spPr bwMode="auto">
          <a:xfrm>
            <a:off x="7392988" y="5194300"/>
            <a:ext cx="43815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latin typeface="Arial" charset="0"/>
              </a:rPr>
              <a:t>D</a:t>
            </a:r>
          </a:p>
        </p:txBody>
      </p:sp>
      <p:sp>
        <p:nvSpPr>
          <p:cNvPr id="57356" name="Rectangle 10"/>
          <p:cNvSpPr>
            <a:spLocks noChangeArrowheads="1"/>
          </p:cNvSpPr>
          <p:nvPr/>
        </p:nvSpPr>
        <p:spPr bwMode="auto">
          <a:xfrm>
            <a:off x="6364288" y="968375"/>
            <a:ext cx="1376362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b="1" i="1">
                <a:latin typeface="Arial" charset="0"/>
              </a:rPr>
              <a:t>S = MC</a:t>
            </a:r>
          </a:p>
        </p:txBody>
      </p:sp>
      <p:sp>
        <p:nvSpPr>
          <p:cNvPr id="57357" name="Freeform 11"/>
          <p:cNvSpPr>
            <a:spLocks/>
          </p:cNvSpPr>
          <p:nvPr/>
        </p:nvSpPr>
        <p:spPr bwMode="auto">
          <a:xfrm>
            <a:off x="2743200" y="1265238"/>
            <a:ext cx="3586163" cy="3989387"/>
          </a:xfrm>
          <a:custGeom>
            <a:avLst/>
            <a:gdLst>
              <a:gd name="T0" fmla="*/ 0 w 2259"/>
              <a:gd name="T1" fmla="*/ 2147483647 h 2513"/>
              <a:gd name="T2" fmla="*/ 2147483647 w 2259"/>
              <a:gd name="T3" fmla="*/ 2147483647 h 2513"/>
              <a:gd name="T4" fmla="*/ 2147483647 w 2259"/>
              <a:gd name="T5" fmla="*/ 2147483647 h 2513"/>
              <a:gd name="T6" fmla="*/ 2147483647 w 2259"/>
              <a:gd name="T7" fmla="*/ 2147483647 h 2513"/>
              <a:gd name="T8" fmla="*/ 2147483647 w 2259"/>
              <a:gd name="T9" fmla="*/ 2147483647 h 2513"/>
              <a:gd name="T10" fmla="*/ 2147483647 w 2259"/>
              <a:gd name="T11" fmla="*/ 2147483647 h 2513"/>
              <a:gd name="T12" fmla="*/ 2147483647 w 2259"/>
              <a:gd name="T13" fmla="*/ 2147483647 h 2513"/>
              <a:gd name="T14" fmla="*/ 2147483647 w 2259"/>
              <a:gd name="T15" fmla="*/ 2147483647 h 2513"/>
              <a:gd name="T16" fmla="*/ 2147483647 w 2259"/>
              <a:gd name="T17" fmla="*/ 0 h 251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259"/>
              <a:gd name="T28" fmla="*/ 0 h 2513"/>
              <a:gd name="T29" fmla="*/ 2259 w 2259"/>
              <a:gd name="T30" fmla="*/ 2513 h 251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259" h="2513">
                <a:moveTo>
                  <a:pt x="0" y="2512"/>
                </a:moveTo>
                <a:lnTo>
                  <a:pt x="371" y="2285"/>
                </a:lnTo>
                <a:lnTo>
                  <a:pt x="721" y="2029"/>
                </a:lnTo>
                <a:lnTo>
                  <a:pt x="1047" y="1746"/>
                </a:lnTo>
                <a:lnTo>
                  <a:pt x="1347" y="1439"/>
                </a:lnTo>
                <a:lnTo>
                  <a:pt x="1618" y="1110"/>
                </a:lnTo>
                <a:lnTo>
                  <a:pt x="1862" y="759"/>
                </a:lnTo>
                <a:lnTo>
                  <a:pt x="2075" y="389"/>
                </a:lnTo>
                <a:lnTo>
                  <a:pt x="2258" y="0"/>
                </a:lnTo>
              </a:path>
            </a:pathLst>
          </a:custGeom>
          <a:noFill/>
          <a:ln w="76200" cap="rnd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8" name="Line 22"/>
          <p:cNvSpPr>
            <a:spLocks noChangeShapeType="1"/>
          </p:cNvSpPr>
          <p:nvPr/>
        </p:nvSpPr>
        <p:spPr bwMode="auto">
          <a:xfrm>
            <a:off x="2036763" y="1641475"/>
            <a:ext cx="5259387" cy="3860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9" name="Line 22"/>
          <p:cNvSpPr>
            <a:spLocks noChangeShapeType="1"/>
          </p:cNvSpPr>
          <p:nvPr/>
        </p:nvSpPr>
        <p:spPr bwMode="auto">
          <a:xfrm>
            <a:off x="2057400" y="1676400"/>
            <a:ext cx="3200400" cy="4495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0" name="Rectangle 9"/>
          <p:cNvSpPr>
            <a:spLocks noChangeArrowheads="1"/>
          </p:cNvSpPr>
          <p:nvPr/>
        </p:nvSpPr>
        <p:spPr bwMode="auto">
          <a:xfrm>
            <a:off x="5181600" y="5715000"/>
            <a:ext cx="735013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latin typeface="Arial" charset="0"/>
              </a:rPr>
              <a:t>MR</a:t>
            </a:r>
          </a:p>
        </p:txBody>
      </p:sp>
      <p:sp>
        <p:nvSpPr>
          <p:cNvPr id="57361" name="Line 4"/>
          <p:cNvSpPr>
            <a:spLocks noChangeShapeType="1"/>
          </p:cNvSpPr>
          <p:nvPr/>
        </p:nvSpPr>
        <p:spPr bwMode="auto">
          <a:xfrm>
            <a:off x="4038600" y="3200400"/>
            <a:ext cx="3175" cy="3030538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2" name="Line 5"/>
          <p:cNvSpPr>
            <a:spLocks noChangeShapeType="1"/>
          </p:cNvSpPr>
          <p:nvPr/>
        </p:nvSpPr>
        <p:spPr bwMode="auto">
          <a:xfrm>
            <a:off x="1854200" y="3122613"/>
            <a:ext cx="2092325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3" name="Rectangle 19"/>
          <p:cNvSpPr>
            <a:spLocks noChangeArrowheads="1"/>
          </p:cNvSpPr>
          <p:nvPr/>
        </p:nvSpPr>
        <p:spPr bwMode="auto">
          <a:xfrm>
            <a:off x="1062038" y="2833688"/>
            <a:ext cx="63182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latin typeface="Arial" charset="0"/>
              </a:rPr>
              <a:t>P</a:t>
            </a:r>
            <a:r>
              <a:rPr lang="en-US" sz="2800" b="1" baseline="-25000">
                <a:latin typeface="Arial" charset="0"/>
              </a:rPr>
              <a:t>m</a:t>
            </a:r>
          </a:p>
        </p:txBody>
      </p:sp>
      <p:sp>
        <p:nvSpPr>
          <p:cNvPr id="57364" name="Rectangle 21"/>
          <p:cNvSpPr>
            <a:spLocks noChangeArrowheads="1"/>
          </p:cNvSpPr>
          <p:nvPr/>
        </p:nvSpPr>
        <p:spPr bwMode="auto">
          <a:xfrm>
            <a:off x="3619500" y="6342063"/>
            <a:ext cx="671513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latin typeface="Arial" charset="0"/>
              </a:rPr>
              <a:t>Q</a:t>
            </a:r>
            <a:r>
              <a:rPr lang="en-US" sz="2800" b="1" baseline="-25000">
                <a:latin typeface="Arial" charset="0"/>
              </a:rPr>
              <a:t>m</a:t>
            </a:r>
          </a:p>
        </p:txBody>
      </p:sp>
      <p:sp>
        <p:nvSpPr>
          <p:cNvPr id="132121" name="Rectangle 25"/>
          <p:cNvSpPr>
            <a:spLocks noChangeArrowheads="1"/>
          </p:cNvSpPr>
          <p:nvPr/>
        </p:nvSpPr>
        <p:spPr bwMode="auto">
          <a:xfrm>
            <a:off x="1854200" y="2381250"/>
            <a:ext cx="674688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latin typeface="Arial" charset="0"/>
              </a:rPr>
              <a:t>CS</a:t>
            </a:r>
          </a:p>
        </p:txBody>
      </p:sp>
      <p:sp>
        <p:nvSpPr>
          <p:cNvPr id="132122" name="Rectangle 26"/>
          <p:cNvSpPr>
            <a:spLocks noChangeArrowheads="1"/>
          </p:cNvSpPr>
          <p:nvPr/>
        </p:nvSpPr>
        <p:spPr bwMode="auto">
          <a:xfrm>
            <a:off x="2057400" y="3778250"/>
            <a:ext cx="65405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latin typeface="Arial" charset="0"/>
              </a:rPr>
              <a:t>PS</a:t>
            </a:r>
          </a:p>
        </p:txBody>
      </p:sp>
      <p:sp>
        <p:nvSpPr>
          <p:cNvPr id="132119" name="Rectangle 23"/>
          <p:cNvSpPr>
            <a:spLocks noChangeArrowheads="1"/>
          </p:cNvSpPr>
          <p:nvPr/>
        </p:nvSpPr>
        <p:spPr bwMode="auto">
          <a:xfrm>
            <a:off x="5257800" y="2743200"/>
            <a:ext cx="38862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000" b="1"/>
              <a:t>Total surplus falls. </a:t>
            </a:r>
          </a:p>
          <a:p>
            <a:pPr algn="ctr"/>
            <a:r>
              <a:rPr lang="en-US" sz="3000" b="1"/>
              <a:t>Now there is </a:t>
            </a:r>
            <a:r>
              <a:rPr lang="en-US" sz="3000" b="1">
                <a:solidFill>
                  <a:srgbClr val="0033CC"/>
                </a:solidFill>
              </a:rPr>
              <a:t>DEADWEIGHT LOSS</a:t>
            </a:r>
            <a:endParaRPr lang="en-US" sz="3000" b="1"/>
          </a:p>
        </p:txBody>
      </p:sp>
      <p:sp>
        <p:nvSpPr>
          <p:cNvPr id="133145" name="Text Box 25"/>
          <p:cNvSpPr txBox="1">
            <a:spLocks noChangeArrowheads="1"/>
          </p:cNvSpPr>
          <p:nvPr/>
        </p:nvSpPr>
        <p:spPr bwMode="auto">
          <a:xfrm>
            <a:off x="304800" y="4876800"/>
            <a:ext cx="8505825" cy="12192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3600" b="1"/>
              <a:t>Monopolies underproduce and over charge, decreasing CS and increasing PS.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1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2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2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2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32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3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18" grpId="0" animBg="1"/>
      <p:bldP spid="132098" grpId="0" animBg="1"/>
      <p:bldP spid="131094" grpId="0" autoUpdateAnimBg="0"/>
      <p:bldP spid="132121" grpId="0" autoUpdateAnimBg="0"/>
      <p:bldP spid="132122" grpId="0" autoUpdateAnimBg="0"/>
      <p:bldP spid="132119" grpId="0" autoUpdateAnimBg="0"/>
      <p:bldP spid="133145" grpId="0" animBg="1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9" name="Rectangle 19"/>
          <p:cNvSpPr>
            <a:spLocks noChangeArrowheads="1"/>
          </p:cNvSpPr>
          <p:nvPr/>
        </p:nvSpPr>
        <p:spPr bwMode="auto">
          <a:xfrm>
            <a:off x="228600" y="0"/>
            <a:ext cx="8610600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3800" b="1">
                <a:solidFill>
                  <a:srgbClr val="000099"/>
                </a:solidFill>
              </a:rPr>
              <a:t>Are Monopolies Productively Efficient?</a:t>
            </a:r>
            <a:r>
              <a:rPr lang="en-US" sz="3000" b="1">
                <a:solidFill>
                  <a:srgbClr val="000099"/>
                </a:solidFill>
              </a:rPr>
              <a:t> </a:t>
            </a:r>
          </a:p>
        </p:txBody>
      </p:sp>
      <p:sp>
        <p:nvSpPr>
          <p:cNvPr id="194580" name="Text Box 20"/>
          <p:cNvSpPr txBox="1">
            <a:spLocks noChangeArrowheads="1"/>
          </p:cNvSpPr>
          <p:nvPr/>
        </p:nvSpPr>
        <p:spPr bwMode="auto">
          <a:xfrm>
            <a:off x="0" y="762000"/>
            <a:ext cx="487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Does Price = Min ATC?</a:t>
            </a:r>
          </a:p>
        </p:txBody>
      </p:sp>
      <p:sp>
        <p:nvSpPr>
          <p:cNvPr id="194582" name="Text Box 22"/>
          <p:cNvSpPr txBox="1">
            <a:spLocks noChangeArrowheads="1"/>
          </p:cNvSpPr>
          <p:nvPr/>
        </p:nvSpPr>
        <p:spPr bwMode="auto">
          <a:xfrm>
            <a:off x="4495800" y="609600"/>
            <a:ext cx="43434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>
                <a:solidFill>
                  <a:srgbClr val="990000"/>
                </a:solidFill>
              </a:rPr>
              <a:t>No. They are not producing at the lowest cost (min ATC)</a:t>
            </a:r>
          </a:p>
        </p:txBody>
      </p:sp>
      <p:sp>
        <p:nvSpPr>
          <p:cNvPr id="58373" name="Slide Number Placeholder 22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FEA59B25-A19E-4C56-B428-F3D0A2AB37A4}" type="slidenum">
              <a:rPr lang="en-US" sz="1400"/>
              <a:pPr algn="r" eaLnBrk="1" hangingPunct="1"/>
              <a:t>41</a:t>
            </a:fld>
            <a:endParaRPr lang="en-US" sz="1400"/>
          </a:p>
        </p:txBody>
      </p:sp>
      <p:sp>
        <p:nvSpPr>
          <p:cNvPr id="58374" name="Line 3"/>
          <p:cNvSpPr>
            <a:spLocks noChangeShapeType="1"/>
          </p:cNvSpPr>
          <p:nvPr/>
        </p:nvSpPr>
        <p:spPr bwMode="auto">
          <a:xfrm>
            <a:off x="2819400" y="2438400"/>
            <a:ext cx="3352800" cy="3429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5" name="Freeform 2"/>
          <p:cNvSpPr>
            <a:spLocks/>
          </p:cNvSpPr>
          <p:nvPr/>
        </p:nvSpPr>
        <p:spPr bwMode="auto">
          <a:xfrm>
            <a:off x="2895600" y="2743200"/>
            <a:ext cx="3097213" cy="1908175"/>
          </a:xfrm>
          <a:custGeom>
            <a:avLst/>
            <a:gdLst>
              <a:gd name="T0" fmla="*/ 0 w 2517"/>
              <a:gd name="T1" fmla="*/ 2147483647 h 975"/>
              <a:gd name="T2" fmla="*/ 2147483647 w 2517"/>
              <a:gd name="T3" fmla="*/ 2147483647 h 975"/>
              <a:gd name="T4" fmla="*/ 2147483647 w 2517"/>
              <a:gd name="T5" fmla="*/ 2147483647 h 975"/>
              <a:gd name="T6" fmla="*/ 2147483647 w 2517"/>
              <a:gd name="T7" fmla="*/ 2147483647 h 975"/>
              <a:gd name="T8" fmla="*/ 2147483647 w 2517"/>
              <a:gd name="T9" fmla="*/ 2147483647 h 975"/>
              <a:gd name="T10" fmla="*/ 2147483647 w 2517"/>
              <a:gd name="T11" fmla="*/ 2147483647 h 975"/>
              <a:gd name="T12" fmla="*/ 2147483647 w 2517"/>
              <a:gd name="T13" fmla="*/ 2147483647 h 975"/>
              <a:gd name="T14" fmla="*/ 2147483647 w 2517"/>
              <a:gd name="T15" fmla="*/ 0 h 97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517"/>
              <a:gd name="T25" fmla="*/ 0 h 975"/>
              <a:gd name="T26" fmla="*/ 2517 w 2517"/>
              <a:gd name="T27" fmla="*/ 975 h 97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517" h="975">
                <a:moveTo>
                  <a:pt x="0" y="710"/>
                </a:moveTo>
                <a:cubicBezTo>
                  <a:pt x="157" y="753"/>
                  <a:pt x="685" y="965"/>
                  <a:pt x="941" y="970"/>
                </a:cubicBezTo>
                <a:cubicBezTo>
                  <a:pt x="1197" y="975"/>
                  <a:pt x="1419" y="789"/>
                  <a:pt x="1534" y="741"/>
                </a:cubicBezTo>
                <a:lnTo>
                  <a:pt x="1631" y="685"/>
                </a:lnTo>
                <a:lnTo>
                  <a:pt x="1738" y="612"/>
                </a:lnTo>
                <a:lnTo>
                  <a:pt x="1900" y="492"/>
                </a:lnTo>
                <a:lnTo>
                  <a:pt x="2167" y="291"/>
                </a:lnTo>
                <a:lnTo>
                  <a:pt x="2517" y="0"/>
                </a:lnTo>
              </a:path>
            </a:pathLst>
          </a:custGeom>
          <a:noFill/>
          <a:ln w="76200" cap="rnd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6" name="Rectangle 4"/>
          <p:cNvSpPr>
            <a:spLocks noChangeArrowheads="1"/>
          </p:cNvSpPr>
          <p:nvPr/>
        </p:nvSpPr>
        <p:spPr bwMode="auto">
          <a:xfrm>
            <a:off x="7043738" y="4211638"/>
            <a:ext cx="54292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  <a:latin typeface="Arial" charset="0"/>
              </a:rPr>
              <a:t>D</a:t>
            </a:r>
          </a:p>
        </p:txBody>
      </p:sp>
      <p:sp>
        <p:nvSpPr>
          <p:cNvPr id="58377" name="Line 6"/>
          <p:cNvSpPr>
            <a:spLocks noChangeShapeType="1"/>
          </p:cNvSpPr>
          <p:nvPr/>
        </p:nvSpPr>
        <p:spPr bwMode="auto">
          <a:xfrm flipH="1">
            <a:off x="2339975" y="3355975"/>
            <a:ext cx="2338388" cy="0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8" name="Line 7"/>
          <p:cNvSpPr>
            <a:spLocks noChangeShapeType="1"/>
          </p:cNvSpPr>
          <p:nvPr/>
        </p:nvSpPr>
        <p:spPr bwMode="auto">
          <a:xfrm>
            <a:off x="4648200" y="3429000"/>
            <a:ext cx="0" cy="2670175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9" name="Line 18"/>
          <p:cNvSpPr>
            <a:spLocks noChangeShapeType="1"/>
          </p:cNvSpPr>
          <p:nvPr/>
        </p:nvSpPr>
        <p:spPr bwMode="auto">
          <a:xfrm>
            <a:off x="2892425" y="2427288"/>
            <a:ext cx="4202113" cy="21002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0" name="Oval 19"/>
          <p:cNvSpPr>
            <a:spLocks noChangeArrowheads="1"/>
          </p:cNvSpPr>
          <p:nvPr/>
        </p:nvSpPr>
        <p:spPr bwMode="auto">
          <a:xfrm>
            <a:off x="4586288" y="4205288"/>
            <a:ext cx="195262" cy="19526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1" name="Rectangle 20"/>
          <p:cNvSpPr>
            <a:spLocks noChangeArrowheads="1"/>
          </p:cNvSpPr>
          <p:nvPr/>
        </p:nvSpPr>
        <p:spPr bwMode="auto">
          <a:xfrm>
            <a:off x="1524000" y="1371600"/>
            <a:ext cx="733425" cy="50784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r" eaLnBrk="0" hangingPunct="0">
              <a:lnSpc>
                <a:spcPct val="120000"/>
              </a:lnSpc>
            </a:pPr>
            <a:endParaRPr lang="en-US" b="1">
              <a:solidFill>
                <a:srgbClr val="000000"/>
              </a:solidFill>
              <a:latin typeface="Arial" charset="0"/>
            </a:endParaRPr>
          </a:p>
          <a:p>
            <a:pPr algn="r" eaLnBrk="0" hangingPunct="0">
              <a:lnSpc>
                <a:spcPct val="125000"/>
              </a:lnSpc>
            </a:pPr>
            <a:endParaRPr lang="en-US" b="1">
              <a:solidFill>
                <a:srgbClr val="000000"/>
              </a:solidFill>
              <a:latin typeface="Arial" charset="0"/>
            </a:endParaRPr>
          </a:p>
          <a:p>
            <a:pPr algn="r" eaLnBrk="0" hangingPunct="0">
              <a:lnSpc>
                <a:spcPct val="125000"/>
              </a:lnSpc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$9</a:t>
            </a:r>
          </a:p>
          <a:p>
            <a:pPr algn="r" eaLnBrk="0" hangingPunct="0">
              <a:lnSpc>
                <a:spcPct val="125000"/>
              </a:lnSpc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8</a:t>
            </a:r>
          </a:p>
          <a:p>
            <a:pPr algn="r" eaLnBrk="0" hangingPunct="0">
              <a:lnSpc>
                <a:spcPct val="125000"/>
              </a:lnSpc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7</a:t>
            </a:r>
          </a:p>
          <a:p>
            <a:pPr algn="r" eaLnBrk="0" hangingPunct="0">
              <a:lnSpc>
                <a:spcPct val="125000"/>
              </a:lnSpc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6</a:t>
            </a:r>
          </a:p>
          <a:p>
            <a:pPr algn="r" eaLnBrk="0" hangingPunct="0">
              <a:lnSpc>
                <a:spcPct val="125000"/>
              </a:lnSpc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5</a:t>
            </a:r>
          </a:p>
          <a:p>
            <a:pPr algn="r" eaLnBrk="0" hangingPunct="0">
              <a:lnSpc>
                <a:spcPct val="125000"/>
              </a:lnSpc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4</a:t>
            </a:r>
          </a:p>
          <a:p>
            <a:pPr algn="r" eaLnBrk="0" hangingPunct="0">
              <a:lnSpc>
                <a:spcPct val="125000"/>
              </a:lnSpc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3</a:t>
            </a:r>
          </a:p>
          <a:p>
            <a:pPr algn="r" eaLnBrk="0" hangingPunct="0">
              <a:lnSpc>
                <a:spcPct val="125000"/>
              </a:lnSpc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  2</a:t>
            </a:r>
          </a:p>
          <a:p>
            <a:pPr algn="r" eaLnBrk="0" hangingPunct="0">
              <a:lnSpc>
                <a:spcPct val="110000"/>
              </a:lnSpc>
            </a:pPr>
            <a:r>
              <a:rPr lang="en-US" sz="2600" b="1">
                <a:solidFill>
                  <a:srgbClr val="000000"/>
                </a:solidFill>
                <a:latin typeface="Arial" charset="0"/>
              </a:rPr>
              <a:t>    </a:t>
            </a:r>
          </a:p>
        </p:txBody>
      </p:sp>
      <p:sp>
        <p:nvSpPr>
          <p:cNvPr id="58382" name="Rectangle 23"/>
          <p:cNvSpPr>
            <a:spLocks noChangeArrowheads="1"/>
          </p:cNvSpPr>
          <p:nvPr/>
        </p:nvSpPr>
        <p:spPr bwMode="auto">
          <a:xfrm>
            <a:off x="5791200" y="2209800"/>
            <a:ext cx="74612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  <a:latin typeface="Arial" charset="0"/>
              </a:rPr>
              <a:t>MC</a:t>
            </a:r>
          </a:p>
        </p:txBody>
      </p:sp>
      <p:sp>
        <p:nvSpPr>
          <p:cNvPr id="58383" name="Rectangle 24"/>
          <p:cNvSpPr>
            <a:spLocks noChangeArrowheads="1"/>
          </p:cNvSpPr>
          <p:nvPr/>
        </p:nvSpPr>
        <p:spPr bwMode="auto">
          <a:xfrm>
            <a:off x="6705600" y="2438400"/>
            <a:ext cx="113347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  <a:latin typeface="Arial" charset="0"/>
              </a:rPr>
              <a:t>ATC</a:t>
            </a:r>
          </a:p>
        </p:txBody>
      </p:sp>
      <p:sp>
        <p:nvSpPr>
          <p:cNvPr id="58384" name="Freeform 11"/>
          <p:cNvSpPr>
            <a:spLocks/>
          </p:cNvSpPr>
          <p:nvPr/>
        </p:nvSpPr>
        <p:spPr bwMode="auto">
          <a:xfrm>
            <a:off x="3124200" y="2971800"/>
            <a:ext cx="3962400" cy="976313"/>
          </a:xfrm>
          <a:custGeom>
            <a:avLst/>
            <a:gdLst>
              <a:gd name="T0" fmla="*/ 0 w 2644"/>
              <a:gd name="T1" fmla="*/ 2147483647 h 397"/>
              <a:gd name="T2" fmla="*/ 2147483647 w 2644"/>
              <a:gd name="T3" fmla="*/ 2147483647 h 397"/>
              <a:gd name="T4" fmla="*/ 2147483647 w 2644"/>
              <a:gd name="T5" fmla="*/ 2147483647 h 397"/>
              <a:gd name="T6" fmla="*/ 2147483647 w 2644"/>
              <a:gd name="T7" fmla="*/ 2147483647 h 397"/>
              <a:gd name="T8" fmla="*/ 2147483647 w 2644"/>
              <a:gd name="T9" fmla="*/ 2147483647 h 397"/>
              <a:gd name="T10" fmla="*/ 2147483647 w 2644"/>
              <a:gd name="T11" fmla="*/ 2147483647 h 397"/>
              <a:gd name="T12" fmla="*/ 2147483647 w 2644"/>
              <a:gd name="T13" fmla="*/ 2147483647 h 397"/>
              <a:gd name="T14" fmla="*/ 2147483647 w 2644"/>
              <a:gd name="T15" fmla="*/ 2147483647 h 397"/>
              <a:gd name="T16" fmla="*/ 2147483647 w 2644"/>
              <a:gd name="T17" fmla="*/ 2147483647 h 397"/>
              <a:gd name="T18" fmla="*/ 2147483647 w 2644"/>
              <a:gd name="T19" fmla="*/ 2147483647 h 397"/>
              <a:gd name="T20" fmla="*/ 2147483647 w 2644"/>
              <a:gd name="T21" fmla="*/ 2147483647 h 397"/>
              <a:gd name="T22" fmla="*/ 2147483647 w 2644"/>
              <a:gd name="T23" fmla="*/ 2147483647 h 397"/>
              <a:gd name="T24" fmla="*/ 2147483647 w 2644"/>
              <a:gd name="T25" fmla="*/ 2147483647 h 397"/>
              <a:gd name="T26" fmla="*/ 2147483647 w 2644"/>
              <a:gd name="T27" fmla="*/ 2147483647 h 397"/>
              <a:gd name="T28" fmla="*/ 2147483647 w 2644"/>
              <a:gd name="T29" fmla="*/ 0 h 397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644"/>
              <a:gd name="T46" fmla="*/ 0 h 397"/>
              <a:gd name="T47" fmla="*/ 2644 w 2644"/>
              <a:gd name="T48" fmla="*/ 397 h 397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644" h="397">
                <a:moveTo>
                  <a:pt x="0" y="94"/>
                </a:moveTo>
                <a:lnTo>
                  <a:pt x="369" y="217"/>
                </a:lnTo>
                <a:lnTo>
                  <a:pt x="719" y="313"/>
                </a:lnTo>
                <a:lnTo>
                  <a:pt x="977" y="366"/>
                </a:lnTo>
                <a:lnTo>
                  <a:pt x="1067" y="381"/>
                </a:lnTo>
                <a:lnTo>
                  <a:pt x="1140" y="390"/>
                </a:lnTo>
                <a:lnTo>
                  <a:pt x="1249" y="396"/>
                </a:lnTo>
                <a:lnTo>
                  <a:pt x="1195" y="396"/>
                </a:lnTo>
                <a:lnTo>
                  <a:pt x="1304" y="390"/>
                </a:lnTo>
                <a:lnTo>
                  <a:pt x="1397" y="376"/>
                </a:lnTo>
                <a:lnTo>
                  <a:pt x="1560" y="336"/>
                </a:lnTo>
                <a:lnTo>
                  <a:pt x="1765" y="288"/>
                </a:lnTo>
                <a:lnTo>
                  <a:pt x="2054" y="199"/>
                </a:lnTo>
                <a:lnTo>
                  <a:pt x="2335" y="120"/>
                </a:lnTo>
                <a:lnTo>
                  <a:pt x="2643" y="0"/>
                </a:lnTo>
              </a:path>
            </a:pathLst>
          </a:custGeom>
          <a:noFill/>
          <a:ln w="76200" cap="rnd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8385" name="Group 18"/>
          <p:cNvGrpSpPr>
            <a:grpSpLocks/>
          </p:cNvGrpSpPr>
          <p:nvPr/>
        </p:nvGrpSpPr>
        <p:grpSpPr bwMode="auto">
          <a:xfrm>
            <a:off x="2286000" y="2133600"/>
            <a:ext cx="4354513" cy="4035425"/>
            <a:chOff x="2167" y="933"/>
            <a:chExt cx="2743" cy="2926"/>
          </a:xfrm>
        </p:grpSpPr>
        <p:sp>
          <p:nvSpPr>
            <p:cNvPr id="58390" name="Line 19"/>
            <p:cNvSpPr>
              <a:spLocks noChangeShapeType="1"/>
            </p:cNvSpPr>
            <p:nvPr/>
          </p:nvSpPr>
          <p:spPr bwMode="auto">
            <a:xfrm>
              <a:off x="2182" y="933"/>
              <a:ext cx="0" cy="2926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91" name="Line 20"/>
            <p:cNvSpPr>
              <a:spLocks noChangeShapeType="1"/>
            </p:cNvSpPr>
            <p:nvPr/>
          </p:nvSpPr>
          <p:spPr bwMode="auto">
            <a:xfrm>
              <a:off x="2167" y="3835"/>
              <a:ext cx="2743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8386" name="Rectangle 10"/>
          <p:cNvSpPr>
            <a:spLocks noChangeArrowheads="1"/>
          </p:cNvSpPr>
          <p:nvPr/>
        </p:nvSpPr>
        <p:spPr bwMode="auto">
          <a:xfrm>
            <a:off x="2286000" y="6172200"/>
            <a:ext cx="448945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solidFill>
                  <a:srgbClr val="000000"/>
                </a:solidFill>
                <a:latin typeface="Arial" charset="0"/>
              </a:rPr>
              <a:t> 1   2   3   4   5   6   7   8   9  10  </a:t>
            </a:r>
          </a:p>
        </p:txBody>
      </p:sp>
      <p:sp>
        <p:nvSpPr>
          <p:cNvPr id="58387" name="Rectangle 8"/>
          <p:cNvSpPr>
            <a:spLocks noChangeArrowheads="1"/>
          </p:cNvSpPr>
          <p:nvPr/>
        </p:nvSpPr>
        <p:spPr bwMode="auto">
          <a:xfrm>
            <a:off x="6705600" y="6096000"/>
            <a:ext cx="4572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</a:rPr>
              <a:t>Q</a:t>
            </a:r>
          </a:p>
        </p:txBody>
      </p:sp>
      <p:sp>
        <p:nvSpPr>
          <p:cNvPr id="58388" name="Rectangle 8"/>
          <p:cNvSpPr>
            <a:spLocks noChangeArrowheads="1"/>
          </p:cNvSpPr>
          <p:nvPr/>
        </p:nvSpPr>
        <p:spPr bwMode="auto">
          <a:xfrm>
            <a:off x="1371600" y="1905000"/>
            <a:ext cx="398463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58389" name="Rectangle 5"/>
          <p:cNvSpPr>
            <a:spLocks noChangeArrowheads="1"/>
          </p:cNvSpPr>
          <p:nvPr/>
        </p:nvSpPr>
        <p:spPr bwMode="auto">
          <a:xfrm>
            <a:off x="6096000" y="5486400"/>
            <a:ext cx="744538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  <a:latin typeface="Arial" charset="0"/>
              </a:rPr>
              <a:t>MR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9" grpId="0" autoUpdateAnimBg="0"/>
      <p:bldP spid="194580" grpId="0" autoUpdateAnimBg="0"/>
      <p:bldP spid="194582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0"/>
          <p:cNvSpPr>
            <a:spLocks noChangeArrowheads="1"/>
          </p:cNvSpPr>
          <p:nvPr/>
        </p:nvSpPr>
        <p:spPr bwMode="auto">
          <a:xfrm>
            <a:off x="0" y="0"/>
            <a:ext cx="9144000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3800" b="1">
                <a:solidFill>
                  <a:srgbClr val="000099"/>
                </a:solidFill>
              </a:rPr>
              <a:t>Are Monopolies Allocatively Efficiency?</a:t>
            </a:r>
            <a:r>
              <a:rPr lang="en-US" sz="2600" b="1">
                <a:solidFill>
                  <a:srgbClr val="000099"/>
                </a:solidFill>
              </a:rPr>
              <a:t> </a:t>
            </a:r>
          </a:p>
        </p:txBody>
      </p:sp>
      <p:sp>
        <p:nvSpPr>
          <p:cNvPr id="195605" name="Text Box 21"/>
          <p:cNvSpPr txBox="1">
            <a:spLocks noChangeArrowheads="1"/>
          </p:cNvSpPr>
          <p:nvPr/>
        </p:nvSpPr>
        <p:spPr bwMode="auto">
          <a:xfrm>
            <a:off x="0" y="685800"/>
            <a:ext cx="4876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/>
              <a:t>Does Price = MC?</a:t>
            </a:r>
          </a:p>
        </p:txBody>
      </p:sp>
      <p:sp>
        <p:nvSpPr>
          <p:cNvPr id="195607" name="Text Box 23"/>
          <p:cNvSpPr txBox="1">
            <a:spLocks noChangeArrowheads="1"/>
          </p:cNvSpPr>
          <p:nvPr/>
        </p:nvSpPr>
        <p:spPr bwMode="auto">
          <a:xfrm>
            <a:off x="4495800" y="609600"/>
            <a:ext cx="43434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>
                <a:solidFill>
                  <a:srgbClr val="990000"/>
                </a:solidFill>
              </a:rPr>
              <a:t>No. Price is greater. The monopoly is under producing.</a:t>
            </a:r>
          </a:p>
        </p:txBody>
      </p:sp>
      <p:sp>
        <p:nvSpPr>
          <p:cNvPr id="59397" name="Slide Number Placeholder 24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2C0A0FB8-E11D-4779-B73A-1846AF044ABD}" type="slidenum">
              <a:rPr lang="en-US" sz="1400"/>
              <a:pPr algn="r" eaLnBrk="1" hangingPunct="1"/>
              <a:t>42</a:t>
            </a:fld>
            <a:endParaRPr lang="en-US" sz="1400"/>
          </a:p>
        </p:txBody>
      </p:sp>
      <p:sp>
        <p:nvSpPr>
          <p:cNvPr id="59398" name="Line 3"/>
          <p:cNvSpPr>
            <a:spLocks noChangeShapeType="1"/>
          </p:cNvSpPr>
          <p:nvPr/>
        </p:nvSpPr>
        <p:spPr bwMode="auto">
          <a:xfrm>
            <a:off x="2819400" y="2438400"/>
            <a:ext cx="3352800" cy="3429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9" name="Freeform 2"/>
          <p:cNvSpPr>
            <a:spLocks/>
          </p:cNvSpPr>
          <p:nvPr/>
        </p:nvSpPr>
        <p:spPr bwMode="auto">
          <a:xfrm>
            <a:off x="2895600" y="2743200"/>
            <a:ext cx="3097213" cy="1908175"/>
          </a:xfrm>
          <a:custGeom>
            <a:avLst/>
            <a:gdLst>
              <a:gd name="T0" fmla="*/ 0 w 2517"/>
              <a:gd name="T1" fmla="*/ 2147483647 h 975"/>
              <a:gd name="T2" fmla="*/ 2147483647 w 2517"/>
              <a:gd name="T3" fmla="*/ 2147483647 h 975"/>
              <a:gd name="T4" fmla="*/ 2147483647 w 2517"/>
              <a:gd name="T5" fmla="*/ 2147483647 h 975"/>
              <a:gd name="T6" fmla="*/ 2147483647 w 2517"/>
              <a:gd name="T7" fmla="*/ 2147483647 h 975"/>
              <a:gd name="T8" fmla="*/ 2147483647 w 2517"/>
              <a:gd name="T9" fmla="*/ 2147483647 h 975"/>
              <a:gd name="T10" fmla="*/ 2147483647 w 2517"/>
              <a:gd name="T11" fmla="*/ 2147483647 h 975"/>
              <a:gd name="T12" fmla="*/ 2147483647 w 2517"/>
              <a:gd name="T13" fmla="*/ 2147483647 h 975"/>
              <a:gd name="T14" fmla="*/ 2147483647 w 2517"/>
              <a:gd name="T15" fmla="*/ 0 h 97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517"/>
              <a:gd name="T25" fmla="*/ 0 h 975"/>
              <a:gd name="T26" fmla="*/ 2517 w 2517"/>
              <a:gd name="T27" fmla="*/ 975 h 97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517" h="975">
                <a:moveTo>
                  <a:pt x="0" y="710"/>
                </a:moveTo>
                <a:cubicBezTo>
                  <a:pt x="157" y="753"/>
                  <a:pt x="685" y="965"/>
                  <a:pt x="941" y="970"/>
                </a:cubicBezTo>
                <a:cubicBezTo>
                  <a:pt x="1197" y="975"/>
                  <a:pt x="1419" y="789"/>
                  <a:pt x="1534" y="741"/>
                </a:cubicBezTo>
                <a:lnTo>
                  <a:pt x="1631" y="685"/>
                </a:lnTo>
                <a:lnTo>
                  <a:pt x="1738" y="612"/>
                </a:lnTo>
                <a:lnTo>
                  <a:pt x="1900" y="492"/>
                </a:lnTo>
                <a:lnTo>
                  <a:pt x="2167" y="291"/>
                </a:lnTo>
                <a:lnTo>
                  <a:pt x="2517" y="0"/>
                </a:lnTo>
              </a:path>
            </a:pathLst>
          </a:custGeom>
          <a:noFill/>
          <a:ln w="76200" cap="rnd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0" name="Rectangle 4"/>
          <p:cNvSpPr>
            <a:spLocks noChangeArrowheads="1"/>
          </p:cNvSpPr>
          <p:nvPr/>
        </p:nvSpPr>
        <p:spPr bwMode="auto">
          <a:xfrm>
            <a:off x="7043738" y="4211638"/>
            <a:ext cx="54292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  <a:latin typeface="Arial" charset="0"/>
              </a:rPr>
              <a:t>D</a:t>
            </a:r>
          </a:p>
        </p:txBody>
      </p:sp>
      <p:sp>
        <p:nvSpPr>
          <p:cNvPr id="59401" name="Line 6"/>
          <p:cNvSpPr>
            <a:spLocks noChangeShapeType="1"/>
          </p:cNvSpPr>
          <p:nvPr/>
        </p:nvSpPr>
        <p:spPr bwMode="auto">
          <a:xfrm flipH="1">
            <a:off x="2339975" y="3355975"/>
            <a:ext cx="2338388" cy="0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2" name="Line 7"/>
          <p:cNvSpPr>
            <a:spLocks noChangeShapeType="1"/>
          </p:cNvSpPr>
          <p:nvPr/>
        </p:nvSpPr>
        <p:spPr bwMode="auto">
          <a:xfrm>
            <a:off x="4648200" y="3429000"/>
            <a:ext cx="0" cy="2670175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3" name="Line 18"/>
          <p:cNvSpPr>
            <a:spLocks noChangeShapeType="1"/>
          </p:cNvSpPr>
          <p:nvPr/>
        </p:nvSpPr>
        <p:spPr bwMode="auto">
          <a:xfrm>
            <a:off x="2892425" y="2427288"/>
            <a:ext cx="4202113" cy="21002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4" name="Oval 19"/>
          <p:cNvSpPr>
            <a:spLocks noChangeArrowheads="1"/>
          </p:cNvSpPr>
          <p:nvPr/>
        </p:nvSpPr>
        <p:spPr bwMode="auto">
          <a:xfrm>
            <a:off x="4586288" y="4205288"/>
            <a:ext cx="195262" cy="19526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5" name="Rectangle 20"/>
          <p:cNvSpPr>
            <a:spLocks noChangeArrowheads="1"/>
          </p:cNvSpPr>
          <p:nvPr/>
        </p:nvSpPr>
        <p:spPr bwMode="auto">
          <a:xfrm>
            <a:off x="1524000" y="1371600"/>
            <a:ext cx="733425" cy="50784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r" eaLnBrk="0" hangingPunct="0">
              <a:lnSpc>
                <a:spcPct val="120000"/>
              </a:lnSpc>
            </a:pPr>
            <a:endParaRPr lang="en-US" b="1">
              <a:solidFill>
                <a:srgbClr val="000000"/>
              </a:solidFill>
              <a:latin typeface="Arial" charset="0"/>
            </a:endParaRPr>
          </a:p>
          <a:p>
            <a:pPr algn="r" eaLnBrk="0" hangingPunct="0">
              <a:lnSpc>
                <a:spcPct val="125000"/>
              </a:lnSpc>
            </a:pPr>
            <a:endParaRPr lang="en-US" b="1">
              <a:solidFill>
                <a:srgbClr val="000000"/>
              </a:solidFill>
              <a:latin typeface="Arial" charset="0"/>
            </a:endParaRPr>
          </a:p>
          <a:p>
            <a:pPr algn="r" eaLnBrk="0" hangingPunct="0">
              <a:lnSpc>
                <a:spcPct val="125000"/>
              </a:lnSpc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$9</a:t>
            </a:r>
          </a:p>
          <a:p>
            <a:pPr algn="r" eaLnBrk="0" hangingPunct="0">
              <a:lnSpc>
                <a:spcPct val="125000"/>
              </a:lnSpc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8</a:t>
            </a:r>
          </a:p>
          <a:p>
            <a:pPr algn="r" eaLnBrk="0" hangingPunct="0">
              <a:lnSpc>
                <a:spcPct val="125000"/>
              </a:lnSpc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7</a:t>
            </a:r>
          </a:p>
          <a:p>
            <a:pPr algn="r" eaLnBrk="0" hangingPunct="0">
              <a:lnSpc>
                <a:spcPct val="125000"/>
              </a:lnSpc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6</a:t>
            </a:r>
          </a:p>
          <a:p>
            <a:pPr algn="r" eaLnBrk="0" hangingPunct="0">
              <a:lnSpc>
                <a:spcPct val="125000"/>
              </a:lnSpc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5</a:t>
            </a:r>
          </a:p>
          <a:p>
            <a:pPr algn="r" eaLnBrk="0" hangingPunct="0">
              <a:lnSpc>
                <a:spcPct val="125000"/>
              </a:lnSpc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4</a:t>
            </a:r>
          </a:p>
          <a:p>
            <a:pPr algn="r" eaLnBrk="0" hangingPunct="0">
              <a:lnSpc>
                <a:spcPct val="125000"/>
              </a:lnSpc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3</a:t>
            </a:r>
          </a:p>
          <a:p>
            <a:pPr algn="r" eaLnBrk="0" hangingPunct="0">
              <a:lnSpc>
                <a:spcPct val="125000"/>
              </a:lnSpc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  2</a:t>
            </a:r>
          </a:p>
          <a:p>
            <a:pPr algn="r" eaLnBrk="0" hangingPunct="0">
              <a:lnSpc>
                <a:spcPct val="110000"/>
              </a:lnSpc>
            </a:pPr>
            <a:r>
              <a:rPr lang="en-US" sz="2600" b="1">
                <a:solidFill>
                  <a:srgbClr val="000000"/>
                </a:solidFill>
                <a:latin typeface="Arial" charset="0"/>
              </a:rPr>
              <a:t>    </a:t>
            </a:r>
          </a:p>
        </p:txBody>
      </p:sp>
      <p:sp>
        <p:nvSpPr>
          <p:cNvPr id="59406" name="Rectangle 23"/>
          <p:cNvSpPr>
            <a:spLocks noChangeArrowheads="1"/>
          </p:cNvSpPr>
          <p:nvPr/>
        </p:nvSpPr>
        <p:spPr bwMode="auto">
          <a:xfrm>
            <a:off x="5791200" y="2209800"/>
            <a:ext cx="74612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  <a:latin typeface="Arial" charset="0"/>
              </a:rPr>
              <a:t>MC</a:t>
            </a:r>
          </a:p>
        </p:txBody>
      </p:sp>
      <p:sp>
        <p:nvSpPr>
          <p:cNvPr id="59407" name="Rectangle 24"/>
          <p:cNvSpPr>
            <a:spLocks noChangeArrowheads="1"/>
          </p:cNvSpPr>
          <p:nvPr/>
        </p:nvSpPr>
        <p:spPr bwMode="auto">
          <a:xfrm>
            <a:off x="6705600" y="2438400"/>
            <a:ext cx="113347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  <a:latin typeface="Arial" charset="0"/>
              </a:rPr>
              <a:t>ATC</a:t>
            </a:r>
          </a:p>
        </p:txBody>
      </p:sp>
      <p:sp>
        <p:nvSpPr>
          <p:cNvPr id="59408" name="Freeform 11"/>
          <p:cNvSpPr>
            <a:spLocks/>
          </p:cNvSpPr>
          <p:nvPr/>
        </p:nvSpPr>
        <p:spPr bwMode="auto">
          <a:xfrm>
            <a:off x="3124200" y="2971800"/>
            <a:ext cx="3962400" cy="976313"/>
          </a:xfrm>
          <a:custGeom>
            <a:avLst/>
            <a:gdLst>
              <a:gd name="T0" fmla="*/ 0 w 2644"/>
              <a:gd name="T1" fmla="*/ 2147483647 h 397"/>
              <a:gd name="T2" fmla="*/ 2147483647 w 2644"/>
              <a:gd name="T3" fmla="*/ 2147483647 h 397"/>
              <a:gd name="T4" fmla="*/ 2147483647 w 2644"/>
              <a:gd name="T5" fmla="*/ 2147483647 h 397"/>
              <a:gd name="T6" fmla="*/ 2147483647 w 2644"/>
              <a:gd name="T7" fmla="*/ 2147483647 h 397"/>
              <a:gd name="T8" fmla="*/ 2147483647 w 2644"/>
              <a:gd name="T9" fmla="*/ 2147483647 h 397"/>
              <a:gd name="T10" fmla="*/ 2147483647 w 2644"/>
              <a:gd name="T11" fmla="*/ 2147483647 h 397"/>
              <a:gd name="T12" fmla="*/ 2147483647 w 2644"/>
              <a:gd name="T13" fmla="*/ 2147483647 h 397"/>
              <a:gd name="T14" fmla="*/ 2147483647 w 2644"/>
              <a:gd name="T15" fmla="*/ 2147483647 h 397"/>
              <a:gd name="T16" fmla="*/ 2147483647 w 2644"/>
              <a:gd name="T17" fmla="*/ 2147483647 h 397"/>
              <a:gd name="T18" fmla="*/ 2147483647 w 2644"/>
              <a:gd name="T19" fmla="*/ 2147483647 h 397"/>
              <a:gd name="T20" fmla="*/ 2147483647 w 2644"/>
              <a:gd name="T21" fmla="*/ 2147483647 h 397"/>
              <a:gd name="T22" fmla="*/ 2147483647 w 2644"/>
              <a:gd name="T23" fmla="*/ 2147483647 h 397"/>
              <a:gd name="T24" fmla="*/ 2147483647 w 2644"/>
              <a:gd name="T25" fmla="*/ 2147483647 h 397"/>
              <a:gd name="T26" fmla="*/ 2147483647 w 2644"/>
              <a:gd name="T27" fmla="*/ 2147483647 h 397"/>
              <a:gd name="T28" fmla="*/ 2147483647 w 2644"/>
              <a:gd name="T29" fmla="*/ 0 h 397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644"/>
              <a:gd name="T46" fmla="*/ 0 h 397"/>
              <a:gd name="T47" fmla="*/ 2644 w 2644"/>
              <a:gd name="T48" fmla="*/ 397 h 397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644" h="397">
                <a:moveTo>
                  <a:pt x="0" y="94"/>
                </a:moveTo>
                <a:lnTo>
                  <a:pt x="369" y="217"/>
                </a:lnTo>
                <a:lnTo>
                  <a:pt x="719" y="313"/>
                </a:lnTo>
                <a:lnTo>
                  <a:pt x="977" y="366"/>
                </a:lnTo>
                <a:lnTo>
                  <a:pt x="1067" y="381"/>
                </a:lnTo>
                <a:lnTo>
                  <a:pt x="1140" y="390"/>
                </a:lnTo>
                <a:lnTo>
                  <a:pt x="1249" y="396"/>
                </a:lnTo>
                <a:lnTo>
                  <a:pt x="1195" y="396"/>
                </a:lnTo>
                <a:lnTo>
                  <a:pt x="1304" y="390"/>
                </a:lnTo>
                <a:lnTo>
                  <a:pt x="1397" y="376"/>
                </a:lnTo>
                <a:lnTo>
                  <a:pt x="1560" y="336"/>
                </a:lnTo>
                <a:lnTo>
                  <a:pt x="1765" y="288"/>
                </a:lnTo>
                <a:lnTo>
                  <a:pt x="2054" y="199"/>
                </a:lnTo>
                <a:lnTo>
                  <a:pt x="2335" y="120"/>
                </a:lnTo>
                <a:lnTo>
                  <a:pt x="2643" y="0"/>
                </a:lnTo>
              </a:path>
            </a:pathLst>
          </a:custGeom>
          <a:noFill/>
          <a:ln w="76200" cap="rnd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9409" name="Group 18"/>
          <p:cNvGrpSpPr>
            <a:grpSpLocks/>
          </p:cNvGrpSpPr>
          <p:nvPr/>
        </p:nvGrpSpPr>
        <p:grpSpPr bwMode="auto">
          <a:xfrm>
            <a:off x="2286000" y="2133600"/>
            <a:ext cx="4354513" cy="4035425"/>
            <a:chOff x="2167" y="933"/>
            <a:chExt cx="2743" cy="2926"/>
          </a:xfrm>
        </p:grpSpPr>
        <p:sp>
          <p:nvSpPr>
            <p:cNvPr id="59415" name="Line 19"/>
            <p:cNvSpPr>
              <a:spLocks noChangeShapeType="1"/>
            </p:cNvSpPr>
            <p:nvPr/>
          </p:nvSpPr>
          <p:spPr bwMode="auto">
            <a:xfrm>
              <a:off x="2182" y="933"/>
              <a:ext cx="0" cy="2926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6" name="Line 20"/>
            <p:cNvSpPr>
              <a:spLocks noChangeShapeType="1"/>
            </p:cNvSpPr>
            <p:nvPr/>
          </p:nvSpPr>
          <p:spPr bwMode="auto">
            <a:xfrm>
              <a:off x="2167" y="3835"/>
              <a:ext cx="2743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410" name="Rectangle 10"/>
          <p:cNvSpPr>
            <a:spLocks noChangeArrowheads="1"/>
          </p:cNvSpPr>
          <p:nvPr/>
        </p:nvSpPr>
        <p:spPr bwMode="auto">
          <a:xfrm>
            <a:off x="2286000" y="6172200"/>
            <a:ext cx="448945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solidFill>
                  <a:srgbClr val="000000"/>
                </a:solidFill>
                <a:latin typeface="Arial" charset="0"/>
              </a:rPr>
              <a:t> 1   2   3   4   5   6   7   8   9  10  </a:t>
            </a:r>
          </a:p>
        </p:txBody>
      </p:sp>
      <p:sp>
        <p:nvSpPr>
          <p:cNvPr id="59411" name="Rectangle 8"/>
          <p:cNvSpPr>
            <a:spLocks noChangeArrowheads="1"/>
          </p:cNvSpPr>
          <p:nvPr/>
        </p:nvSpPr>
        <p:spPr bwMode="auto">
          <a:xfrm>
            <a:off x="6705600" y="6096000"/>
            <a:ext cx="4572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</a:rPr>
              <a:t>Q</a:t>
            </a:r>
          </a:p>
        </p:txBody>
      </p:sp>
      <p:sp>
        <p:nvSpPr>
          <p:cNvPr id="59412" name="Rectangle 8"/>
          <p:cNvSpPr>
            <a:spLocks noChangeArrowheads="1"/>
          </p:cNvSpPr>
          <p:nvPr/>
        </p:nvSpPr>
        <p:spPr bwMode="auto">
          <a:xfrm>
            <a:off x="1371600" y="1905000"/>
            <a:ext cx="398463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59413" name="Rectangle 5"/>
          <p:cNvSpPr>
            <a:spLocks noChangeArrowheads="1"/>
          </p:cNvSpPr>
          <p:nvPr/>
        </p:nvSpPr>
        <p:spPr bwMode="auto">
          <a:xfrm>
            <a:off x="6096000" y="5486400"/>
            <a:ext cx="744538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  <a:latin typeface="Arial" charset="0"/>
              </a:rPr>
              <a:t>MR</a:t>
            </a:r>
          </a:p>
        </p:txBody>
      </p:sp>
      <p:sp>
        <p:nvSpPr>
          <p:cNvPr id="195608" name="Text Box 24"/>
          <p:cNvSpPr txBox="1">
            <a:spLocks noChangeArrowheads="1"/>
          </p:cNvSpPr>
          <p:nvPr/>
        </p:nvSpPr>
        <p:spPr bwMode="auto">
          <a:xfrm>
            <a:off x="609600" y="4114800"/>
            <a:ext cx="8001000" cy="7905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4400" b="1"/>
              <a:t>Monopolies are NOT efficient!</a:t>
            </a:r>
            <a:r>
              <a:rPr lang="en-US" sz="3600" b="1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605" grpId="0" autoUpdateAnimBg="0"/>
      <p:bldP spid="195607" grpId="0" autoUpdateAnimBg="0"/>
      <p:bldP spid="195608" grpId="0" animBg="1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Line 3"/>
          <p:cNvSpPr>
            <a:spLocks noChangeShapeType="1"/>
          </p:cNvSpPr>
          <p:nvPr/>
        </p:nvSpPr>
        <p:spPr bwMode="auto">
          <a:xfrm>
            <a:off x="5486400" y="5105400"/>
            <a:ext cx="0" cy="12192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9" name="Line 4"/>
          <p:cNvSpPr>
            <a:spLocks noChangeShapeType="1"/>
          </p:cNvSpPr>
          <p:nvPr/>
        </p:nvSpPr>
        <p:spPr bwMode="auto">
          <a:xfrm>
            <a:off x="1752600" y="2057400"/>
            <a:ext cx="2574925" cy="41306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0" name="Line 5"/>
          <p:cNvSpPr>
            <a:spLocks noChangeShapeType="1"/>
          </p:cNvSpPr>
          <p:nvPr/>
        </p:nvSpPr>
        <p:spPr bwMode="auto">
          <a:xfrm>
            <a:off x="1828800" y="2057400"/>
            <a:ext cx="5199063" cy="423703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1" name="Rectangle 6"/>
          <p:cNvSpPr>
            <a:spLocks noChangeArrowheads="1"/>
          </p:cNvSpPr>
          <p:nvPr/>
        </p:nvSpPr>
        <p:spPr bwMode="auto">
          <a:xfrm>
            <a:off x="7207250" y="6238875"/>
            <a:ext cx="4572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  <a:latin typeface="Arial" charset="0"/>
              </a:rPr>
              <a:t>Q</a:t>
            </a:r>
          </a:p>
        </p:txBody>
      </p:sp>
      <p:grpSp>
        <p:nvGrpSpPr>
          <p:cNvPr id="60422" name="Group 7"/>
          <p:cNvGrpSpPr>
            <a:grpSpLocks/>
          </p:cNvGrpSpPr>
          <p:nvPr/>
        </p:nvGrpSpPr>
        <p:grpSpPr bwMode="auto">
          <a:xfrm>
            <a:off x="1416050" y="1981200"/>
            <a:ext cx="5719763" cy="4459288"/>
            <a:chOff x="1643" y="753"/>
            <a:chExt cx="3603" cy="3096"/>
          </a:xfrm>
        </p:grpSpPr>
        <p:sp>
          <p:nvSpPr>
            <p:cNvPr id="60437" name="Line 8"/>
            <p:cNvSpPr>
              <a:spLocks noChangeShapeType="1"/>
            </p:cNvSpPr>
            <p:nvPr/>
          </p:nvSpPr>
          <p:spPr bwMode="auto">
            <a:xfrm>
              <a:off x="1665" y="753"/>
              <a:ext cx="0" cy="3096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38" name="Line 9"/>
            <p:cNvSpPr>
              <a:spLocks noChangeShapeType="1"/>
            </p:cNvSpPr>
            <p:nvPr/>
          </p:nvSpPr>
          <p:spPr bwMode="auto">
            <a:xfrm>
              <a:off x="1643" y="3841"/>
              <a:ext cx="3603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0423" name="Rectangle 10"/>
          <p:cNvSpPr>
            <a:spLocks noChangeArrowheads="1"/>
          </p:cNvSpPr>
          <p:nvPr/>
        </p:nvSpPr>
        <p:spPr bwMode="auto">
          <a:xfrm>
            <a:off x="6934200" y="5791200"/>
            <a:ext cx="43815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latin typeface="Arial" charset="0"/>
              </a:rPr>
              <a:t>D</a:t>
            </a:r>
          </a:p>
        </p:txBody>
      </p:sp>
      <p:sp>
        <p:nvSpPr>
          <p:cNvPr id="60424" name="Rectangle 11"/>
          <p:cNvSpPr>
            <a:spLocks noChangeArrowheads="1"/>
          </p:cNvSpPr>
          <p:nvPr/>
        </p:nvSpPr>
        <p:spPr bwMode="auto">
          <a:xfrm>
            <a:off x="4267200" y="5791200"/>
            <a:ext cx="735013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latin typeface="Arial" charset="0"/>
              </a:rPr>
              <a:t>MR</a:t>
            </a:r>
          </a:p>
        </p:txBody>
      </p:sp>
      <p:sp>
        <p:nvSpPr>
          <p:cNvPr id="60425" name="Rectangle 12"/>
          <p:cNvSpPr>
            <a:spLocks noChangeArrowheads="1"/>
          </p:cNvSpPr>
          <p:nvPr/>
        </p:nvSpPr>
        <p:spPr bwMode="auto">
          <a:xfrm>
            <a:off x="6248400" y="4038600"/>
            <a:ext cx="735013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b="1" i="1">
                <a:latin typeface="Arial" charset="0"/>
              </a:rPr>
              <a:t>MC</a:t>
            </a:r>
          </a:p>
        </p:txBody>
      </p:sp>
      <p:sp>
        <p:nvSpPr>
          <p:cNvPr id="60426" name="Rectangle 13"/>
          <p:cNvSpPr>
            <a:spLocks noChangeArrowheads="1"/>
          </p:cNvSpPr>
          <p:nvPr/>
        </p:nvSpPr>
        <p:spPr bwMode="auto">
          <a:xfrm>
            <a:off x="6580188" y="4597400"/>
            <a:ext cx="912812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latin typeface="Arial" charset="0"/>
              </a:rPr>
              <a:t>ATC</a:t>
            </a:r>
          </a:p>
        </p:txBody>
      </p:sp>
      <p:sp>
        <p:nvSpPr>
          <p:cNvPr id="60427" name="Rectangle 14"/>
          <p:cNvSpPr>
            <a:spLocks noChangeArrowheads="1"/>
          </p:cNvSpPr>
          <p:nvPr/>
        </p:nvSpPr>
        <p:spPr bwMode="auto">
          <a:xfrm>
            <a:off x="990600" y="1828800"/>
            <a:ext cx="417513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latin typeface="Arial" charset="0"/>
              </a:rPr>
              <a:t>P</a:t>
            </a:r>
          </a:p>
        </p:txBody>
      </p:sp>
      <p:sp>
        <p:nvSpPr>
          <p:cNvPr id="60428" name="Freeform 16"/>
          <p:cNvSpPr>
            <a:spLocks/>
          </p:cNvSpPr>
          <p:nvPr/>
        </p:nvSpPr>
        <p:spPr bwMode="auto">
          <a:xfrm>
            <a:off x="2160588" y="4368800"/>
            <a:ext cx="4456112" cy="847725"/>
          </a:xfrm>
          <a:custGeom>
            <a:avLst/>
            <a:gdLst>
              <a:gd name="T0" fmla="*/ 0 w 2807"/>
              <a:gd name="T1" fmla="*/ 0 h 351"/>
              <a:gd name="T2" fmla="*/ 2147483647 w 2807"/>
              <a:gd name="T3" fmla="*/ 2147483647 h 351"/>
              <a:gd name="T4" fmla="*/ 2147483647 w 2807"/>
              <a:gd name="T5" fmla="*/ 2147483647 h 351"/>
              <a:gd name="T6" fmla="*/ 2147483647 w 2807"/>
              <a:gd name="T7" fmla="*/ 2147483647 h 351"/>
              <a:gd name="T8" fmla="*/ 2147483647 w 2807"/>
              <a:gd name="T9" fmla="*/ 2147483647 h 351"/>
              <a:gd name="T10" fmla="*/ 2147483647 w 2807"/>
              <a:gd name="T11" fmla="*/ 2147483647 h 351"/>
              <a:gd name="T12" fmla="*/ 2147483647 w 2807"/>
              <a:gd name="T13" fmla="*/ 2147483647 h 351"/>
              <a:gd name="T14" fmla="*/ 2147483647 w 2807"/>
              <a:gd name="T15" fmla="*/ 2147483647 h 351"/>
              <a:gd name="T16" fmla="*/ 2147483647 w 2807"/>
              <a:gd name="T17" fmla="*/ 2147483647 h 351"/>
              <a:gd name="T18" fmla="*/ 2147483647 w 2807"/>
              <a:gd name="T19" fmla="*/ 2147483647 h 351"/>
              <a:gd name="T20" fmla="*/ 2147483647 w 2807"/>
              <a:gd name="T21" fmla="*/ 2147483647 h 35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807"/>
              <a:gd name="T34" fmla="*/ 0 h 351"/>
              <a:gd name="T35" fmla="*/ 2807 w 2807"/>
              <a:gd name="T36" fmla="*/ 351 h 35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807" h="351">
                <a:moveTo>
                  <a:pt x="0" y="0"/>
                </a:moveTo>
                <a:lnTo>
                  <a:pt x="341" y="145"/>
                </a:lnTo>
                <a:lnTo>
                  <a:pt x="690" y="252"/>
                </a:lnTo>
                <a:lnTo>
                  <a:pt x="1042" y="320"/>
                </a:lnTo>
                <a:lnTo>
                  <a:pt x="1398" y="349"/>
                </a:lnTo>
                <a:lnTo>
                  <a:pt x="1487" y="350"/>
                </a:lnTo>
                <a:lnTo>
                  <a:pt x="1576" y="348"/>
                </a:lnTo>
                <a:lnTo>
                  <a:pt x="1754" y="339"/>
                </a:lnTo>
                <a:lnTo>
                  <a:pt x="2109" y="289"/>
                </a:lnTo>
                <a:lnTo>
                  <a:pt x="2460" y="200"/>
                </a:lnTo>
                <a:lnTo>
                  <a:pt x="2806" y="71"/>
                </a:lnTo>
              </a:path>
            </a:pathLst>
          </a:custGeom>
          <a:noFill/>
          <a:ln w="76200" cap="rnd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9" name="Freeform 17"/>
          <p:cNvSpPr>
            <a:spLocks/>
          </p:cNvSpPr>
          <p:nvPr/>
        </p:nvSpPr>
        <p:spPr bwMode="auto">
          <a:xfrm>
            <a:off x="1779588" y="3302000"/>
            <a:ext cx="5503862" cy="1401763"/>
          </a:xfrm>
          <a:custGeom>
            <a:avLst/>
            <a:gdLst>
              <a:gd name="T0" fmla="*/ 0 w 3146"/>
              <a:gd name="T1" fmla="*/ 0 h 883"/>
              <a:gd name="T2" fmla="*/ 2147483647 w 3146"/>
              <a:gd name="T3" fmla="*/ 2147483647 h 883"/>
              <a:gd name="T4" fmla="*/ 2147483647 w 3146"/>
              <a:gd name="T5" fmla="*/ 2147483647 h 883"/>
              <a:gd name="T6" fmla="*/ 2147483647 w 3146"/>
              <a:gd name="T7" fmla="*/ 2147483647 h 883"/>
              <a:gd name="T8" fmla="*/ 2147483647 w 3146"/>
              <a:gd name="T9" fmla="*/ 2147483647 h 883"/>
              <a:gd name="T10" fmla="*/ 2147483647 w 3146"/>
              <a:gd name="T11" fmla="*/ 2147483647 h 883"/>
              <a:gd name="T12" fmla="*/ 2147483647 w 3146"/>
              <a:gd name="T13" fmla="*/ 2147483647 h 883"/>
              <a:gd name="T14" fmla="*/ 2147483647 w 3146"/>
              <a:gd name="T15" fmla="*/ 2147483647 h 883"/>
              <a:gd name="T16" fmla="*/ 2147483647 w 3146"/>
              <a:gd name="T17" fmla="*/ 2147483647 h 883"/>
              <a:gd name="T18" fmla="*/ 2147483647 w 3146"/>
              <a:gd name="T19" fmla="*/ 2147483647 h 883"/>
              <a:gd name="T20" fmla="*/ 2147483647 w 3146"/>
              <a:gd name="T21" fmla="*/ 2147483647 h 883"/>
              <a:gd name="T22" fmla="*/ 2147483647 w 3146"/>
              <a:gd name="T23" fmla="*/ 2147483647 h 883"/>
              <a:gd name="T24" fmla="*/ 2147483647 w 3146"/>
              <a:gd name="T25" fmla="*/ 2147483647 h 88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146"/>
              <a:gd name="T40" fmla="*/ 0 h 883"/>
              <a:gd name="T41" fmla="*/ 3146 w 3146"/>
              <a:gd name="T42" fmla="*/ 883 h 883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146" h="883">
                <a:moveTo>
                  <a:pt x="0" y="0"/>
                </a:moveTo>
                <a:lnTo>
                  <a:pt x="169" y="125"/>
                </a:lnTo>
                <a:lnTo>
                  <a:pt x="344" y="242"/>
                </a:lnTo>
                <a:lnTo>
                  <a:pt x="523" y="348"/>
                </a:lnTo>
                <a:lnTo>
                  <a:pt x="708" y="446"/>
                </a:lnTo>
                <a:lnTo>
                  <a:pt x="1089" y="612"/>
                </a:lnTo>
                <a:lnTo>
                  <a:pt x="1485" y="739"/>
                </a:lnTo>
                <a:lnTo>
                  <a:pt x="1890" y="826"/>
                </a:lnTo>
                <a:lnTo>
                  <a:pt x="2305" y="874"/>
                </a:lnTo>
                <a:lnTo>
                  <a:pt x="2514" y="881"/>
                </a:lnTo>
                <a:lnTo>
                  <a:pt x="2618" y="882"/>
                </a:lnTo>
                <a:lnTo>
                  <a:pt x="2723" y="879"/>
                </a:lnTo>
                <a:lnTo>
                  <a:pt x="3145" y="842"/>
                </a:lnTo>
              </a:path>
            </a:pathLst>
          </a:custGeom>
          <a:noFill/>
          <a:ln w="76200" cap="rnd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0" name="Oval 20"/>
          <p:cNvSpPr>
            <a:spLocks noChangeArrowheads="1"/>
          </p:cNvSpPr>
          <p:nvPr/>
        </p:nvSpPr>
        <p:spPr bwMode="auto">
          <a:xfrm>
            <a:off x="5410200" y="4953000"/>
            <a:ext cx="231775" cy="231775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31" name="Rectangle 23"/>
          <p:cNvSpPr>
            <a:spLocks noChangeArrowheads="1"/>
          </p:cNvSpPr>
          <p:nvPr/>
        </p:nvSpPr>
        <p:spPr bwMode="auto">
          <a:xfrm>
            <a:off x="228600" y="63500"/>
            <a:ext cx="8802688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4400" b="1"/>
              <a:t>Natural Monopoly</a:t>
            </a:r>
          </a:p>
        </p:txBody>
      </p:sp>
      <p:sp>
        <p:nvSpPr>
          <p:cNvPr id="60432" name="Slide Number Placeholder 23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A839DCF4-6459-4954-A820-2FB612A1300D}" type="slidenum">
              <a:rPr lang="en-US" sz="1400"/>
              <a:pPr algn="r" eaLnBrk="1" hangingPunct="1"/>
              <a:t>43</a:t>
            </a:fld>
            <a:endParaRPr lang="en-US" sz="1400"/>
          </a:p>
        </p:txBody>
      </p:sp>
      <p:sp>
        <p:nvSpPr>
          <p:cNvPr id="60433" name="Text Box 21"/>
          <p:cNvSpPr txBox="1">
            <a:spLocks noChangeArrowheads="1"/>
          </p:cNvSpPr>
          <p:nvPr/>
        </p:nvSpPr>
        <p:spPr bwMode="auto">
          <a:xfrm>
            <a:off x="5378450" y="6400800"/>
            <a:ext cx="1947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b="1">
                <a:latin typeface="Arial" charset="0"/>
              </a:rPr>
              <a:t>Q</a:t>
            </a:r>
            <a:r>
              <a:rPr lang="en-US" b="1" baseline="-25000">
                <a:latin typeface="Arial" charset="0"/>
              </a:rPr>
              <a:t>socially optimal</a:t>
            </a:r>
          </a:p>
        </p:txBody>
      </p:sp>
      <p:sp>
        <p:nvSpPr>
          <p:cNvPr id="188447" name="Text Box 31"/>
          <p:cNvSpPr txBox="1">
            <a:spLocks noChangeArrowheads="1"/>
          </p:cNvSpPr>
          <p:nvPr/>
        </p:nvSpPr>
        <p:spPr bwMode="auto">
          <a:xfrm>
            <a:off x="0" y="76200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</a:rPr>
              <a:t>One firm can produce the socially optimal quantity at the lowest cost due to economies scale.</a:t>
            </a:r>
            <a:r>
              <a:rPr lang="en-US" b="1">
                <a:solidFill>
                  <a:srgbClr val="000099"/>
                </a:solidFill>
              </a:rPr>
              <a:t> </a:t>
            </a:r>
            <a:endParaRPr lang="en-US" sz="3200" b="1"/>
          </a:p>
        </p:txBody>
      </p:sp>
      <p:sp>
        <p:nvSpPr>
          <p:cNvPr id="256021" name="Rectangle 21"/>
          <p:cNvSpPr>
            <a:spLocks noChangeArrowheads="1"/>
          </p:cNvSpPr>
          <p:nvPr/>
        </p:nvSpPr>
        <p:spPr bwMode="auto">
          <a:xfrm>
            <a:off x="4343400" y="1981200"/>
            <a:ext cx="44196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990000"/>
                </a:solidFill>
              </a:rPr>
              <a:t>It is better to have only one firm because ATC is falling at socially optimal quantity  </a:t>
            </a:r>
          </a:p>
        </p:txBody>
      </p:sp>
      <p:pic>
        <p:nvPicPr>
          <p:cNvPr id="60436" name="Picture 22" descr="SDGE-logo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60" t="10620" r="29787" b="43362"/>
          <a:stretch>
            <a:fillRect/>
          </a:stretch>
        </p:blipFill>
        <p:spPr bwMode="auto">
          <a:xfrm>
            <a:off x="7467600" y="5181600"/>
            <a:ext cx="1524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47" grpId="0"/>
      <p:bldP spid="256021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0" y="1447800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Watch Episode 27 </a:t>
            </a:r>
            <a:r>
              <a:rPr lang="en-US" dirty="0" err="1" smtClean="0"/>
              <a:t>mjmfoodie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57200" y="2895600"/>
            <a:ext cx="8012113" cy="1143000"/>
          </a:xfrm>
        </p:spPr>
        <p:txBody>
          <a:bodyPr/>
          <a:lstStyle/>
          <a:p>
            <a:pPr eaLnBrk="1" hangingPunct="1"/>
            <a:r>
              <a:rPr lang="en-US" sz="6000" b="1" smtClean="0"/>
              <a:t>Lump Sum vs. Per Unit </a:t>
            </a:r>
            <a:br>
              <a:rPr lang="en-US" sz="6000" b="1" smtClean="0"/>
            </a:br>
            <a:r>
              <a:rPr lang="en-US" sz="6000" b="1" smtClean="0"/>
              <a:t>Taxes and Subsidies</a:t>
            </a:r>
          </a:p>
        </p:txBody>
      </p:sp>
      <p:sp>
        <p:nvSpPr>
          <p:cNvPr id="62467" name="Slide Number Placeholder 2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BA2752FA-28BD-47A8-8772-740C153B74AA}" type="slidenum">
              <a:rPr lang="en-US" sz="1400"/>
              <a:pPr algn="r" eaLnBrk="1" hangingPunct="1"/>
              <a:t>45</a:t>
            </a:fld>
            <a:endParaRPr lang="en-US" sz="1400"/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152400" y="4419600"/>
            <a:ext cx="876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000099"/>
                </a:solidFill>
              </a:rPr>
              <a:t>ACDC Econ Video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n-US" b="1" smtClean="0"/>
              <a:t>2007 FRQ #1</a:t>
            </a:r>
          </a:p>
        </p:txBody>
      </p:sp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00" t="27333" r="3000" b="27333"/>
          <a:stretch>
            <a:fillRect/>
          </a:stretch>
        </p:blipFill>
        <p:spPr bwMode="auto">
          <a:xfrm>
            <a:off x="0" y="914400"/>
            <a:ext cx="91440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304800" y="0"/>
            <a:ext cx="8472488" cy="758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lang="en-US" sz="4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 5 Characteristics of a </a:t>
            </a:r>
            <a:r>
              <a:rPr lang="en-US" sz="4400" b="1">
                <a:solidFill>
                  <a:srgbClr val="000099"/>
                </a:solidFill>
                <a:latin typeface="Times New Roman" pitchFamily="16" charset="0"/>
              </a:rPr>
              <a:t>Monopoly</a:t>
            </a:r>
          </a:p>
        </p:txBody>
      </p:sp>
      <p:sp>
        <p:nvSpPr>
          <p:cNvPr id="101383" name="Rectangle 7"/>
          <p:cNvSpPr>
            <a:spLocks noChangeArrowheads="1"/>
          </p:cNvSpPr>
          <p:nvPr/>
        </p:nvSpPr>
        <p:spPr bwMode="auto">
          <a:xfrm>
            <a:off x="228600" y="762000"/>
            <a:ext cx="8915400" cy="545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eaLnBrk="0" hangingPunct="0">
              <a:buFontTx/>
              <a:buAutoNum type="arabicPeriod"/>
            </a:pPr>
            <a:r>
              <a:rPr lang="en-US" sz="4000" b="1">
                <a:solidFill>
                  <a:srgbClr val="CC0000"/>
                </a:solidFill>
              </a:rPr>
              <a:t>Single Seller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3200" b="1"/>
              <a:t>One Firm controls the vast majority of a market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3200" b="1"/>
              <a:t>The Firm </a:t>
            </a:r>
            <a:r>
              <a:rPr lang="en-US" sz="3200" b="1" u="sng"/>
              <a:t>IS</a:t>
            </a:r>
            <a:r>
              <a:rPr lang="en-US" sz="3200" b="1"/>
              <a:t> the Industry</a:t>
            </a:r>
            <a:r>
              <a:rPr lang="en-US" sz="4000" b="1"/>
              <a:t> </a:t>
            </a:r>
          </a:p>
          <a:p>
            <a:pPr marL="457200" indent="-457200"/>
            <a:r>
              <a:rPr lang="en-US" sz="4000" b="1">
                <a:solidFill>
                  <a:srgbClr val="CC0000"/>
                </a:solidFill>
              </a:rPr>
              <a:t>2. Unique good with no close substitutes</a:t>
            </a:r>
          </a:p>
          <a:p>
            <a:pPr marL="457200" indent="-457200"/>
            <a:r>
              <a:rPr lang="en-US" sz="4000" b="1">
                <a:solidFill>
                  <a:srgbClr val="CC0000"/>
                </a:solidFill>
              </a:rPr>
              <a:t>3. “Price Maker”</a:t>
            </a:r>
          </a:p>
          <a:p>
            <a:pPr marL="457200" indent="-457200"/>
            <a:r>
              <a:rPr lang="en-US" sz="3200" b="1"/>
              <a:t>The firm can manipulate the price by changing the quantity it produces (ie. shifting the supply curve to the left).</a:t>
            </a:r>
          </a:p>
          <a:p>
            <a:pPr marL="457200" indent="-457200"/>
            <a:r>
              <a:rPr lang="en-US" sz="3200" b="1">
                <a:solidFill>
                  <a:srgbClr val="000099"/>
                </a:solidFill>
              </a:rPr>
              <a:t>Ex: California electric companies</a:t>
            </a:r>
            <a:endParaRPr lang="en-US" sz="3200" b="1">
              <a:solidFill>
                <a:srgbClr val="CC0000"/>
              </a:solidFill>
            </a:endParaRPr>
          </a:p>
        </p:txBody>
      </p:sp>
      <p:sp>
        <p:nvSpPr>
          <p:cNvPr id="19460" name="Slide Number Placeholder 8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F878D3C6-AE78-4CC2-8DD2-E0DF5D71F131}" type="slidenum">
              <a:rPr lang="en-US" sz="1400"/>
              <a:pPr algn="r" eaLnBrk="1" hangingPunct="1"/>
              <a:t>5</a:t>
            </a:fld>
            <a:endParaRPr lang="en-US" sz="1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1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13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13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13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13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13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13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304800" y="3629025"/>
            <a:ext cx="6635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3600" b="1">
                <a:solidFill>
                  <a:srgbClr val="CC0000"/>
                </a:solidFill>
              </a:rPr>
              <a:t>5. Some “Nonprice” Competition</a:t>
            </a:r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304800" y="914400"/>
            <a:ext cx="8534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3600" b="1">
                <a:solidFill>
                  <a:srgbClr val="CC0000"/>
                </a:solidFill>
              </a:rPr>
              <a:t>4. High Barriers to Entry</a:t>
            </a: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990600" y="2333625"/>
            <a:ext cx="56149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Char char="•"/>
            </a:pPr>
            <a:r>
              <a:rPr lang="en-US" sz="3600" b="1"/>
              <a:t> No immediate competitors</a:t>
            </a:r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914400" y="4191000"/>
            <a:ext cx="80772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lang="en-US" sz="3600" b="1"/>
              <a:t> Despite having no close competitors, monopolies still advertise their products in an effort to increase demand.</a:t>
            </a:r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304800" y="0"/>
            <a:ext cx="8472488" cy="758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lang="en-US" sz="4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 5 Characteristics of a Monopoly</a:t>
            </a:r>
          </a:p>
        </p:txBody>
      </p:sp>
      <p:sp>
        <p:nvSpPr>
          <p:cNvPr id="102408" name="Rectangle 8"/>
          <p:cNvSpPr>
            <a:spLocks noChangeArrowheads="1"/>
          </p:cNvSpPr>
          <p:nvPr/>
        </p:nvSpPr>
        <p:spPr bwMode="auto">
          <a:xfrm>
            <a:off x="990600" y="1600200"/>
            <a:ext cx="815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lang="en-US" sz="3600" b="1"/>
              <a:t> New firms CANNOT enter market</a:t>
            </a:r>
          </a:p>
        </p:txBody>
      </p:sp>
      <p:sp>
        <p:nvSpPr>
          <p:cNvPr id="102409" name="Rectangle 9"/>
          <p:cNvSpPr>
            <a:spLocks noChangeArrowheads="1"/>
          </p:cNvSpPr>
          <p:nvPr/>
        </p:nvSpPr>
        <p:spPr bwMode="auto">
          <a:xfrm>
            <a:off x="990600" y="2943225"/>
            <a:ext cx="76977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Char char="•"/>
            </a:pPr>
            <a:r>
              <a:rPr lang="en-US" sz="3600" b="1"/>
              <a:t> Firm can make profit in the long-run</a:t>
            </a:r>
          </a:p>
        </p:txBody>
      </p:sp>
      <p:sp>
        <p:nvSpPr>
          <p:cNvPr id="20489" name="Slide Number Placeholder 8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4436B524-D23F-4BA0-9D93-0E2B70157978}" type="slidenum">
              <a:rPr lang="en-US" sz="1400"/>
              <a:pPr algn="r" eaLnBrk="1" hangingPunct="1"/>
              <a:t>6</a:t>
            </a:fld>
            <a:endParaRPr lang="en-US" sz="1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autoUpdateAnimBg="0"/>
      <p:bldP spid="102404" grpId="0" autoUpdateAnimBg="0"/>
      <p:bldP spid="102405" grpId="0" autoUpdateAnimBg="0"/>
      <p:bldP spid="102406" grpId="0" autoUpdateAnimBg="0"/>
      <p:bldP spid="102408" grpId="0" autoUpdateAnimBg="0"/>
      <p:bldP spid="10240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81000" y="2446338"/>
            <a:ext cx="8164513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8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Examples of Monopolies</a:t>
            </a:r>
          </a:p>
        </p:txBody>
      </p:sp>
      <p:sp>
        <p:nvSpPr>
          <p:cNvPr id="21507" name="Slide Number Placeholder 2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3F594E7A-25BC-4D3E-81F5-5E9BFD26FD85}" type="slidenum">
              <a:rPr lang="en-US" sz="1400"/>
              <a:pPr algn="r" eaLnBrk="1" hangingPunct="1"/>
              <a:t>7</a:t>
            </a:fld>
            <a:endParaRPr lang="en-US" sz="1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33400" y="-228600"/>
            <a:ext cx="7864475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Four Origins of Monopolies</a:t>
            </a:r>
          </a:p>
        </p:txBody>
      </p:sp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228600" y="646113"/>
            <a:ext cx="8915400" cy="588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marL="457200" indent="-457200" eaLnBrk="0" hangingPunct="0">
              <a:buFontTx/>
              <a:buAutoNum type="arabicPeriod"/>
            </a:pPr>
            <a:r>
              <a:rPr lang="en-US" sz="2800" b="1">
                <a:solidFill>
                  <a:schemeClr val="accent2"/>
                </a:solidFill>
              </a:rPr>
              <a:t>Geography is the Barrier to Entry</a:t>
            </a:r>
          </a:p>
          <a:p>
            <a:pPr marL="457200" indent="-457200" eaLnBrk="0" hangingPunct="0"/>
            <a:r>
              <a:rPr lang="en-US" sz="2800" b="1">
                <a:solidFill>
                  <a:srgbClr val="990000"/>
                </a:solidFill>
              </a:rPr>
              <a:t>Ex: Nowhere gas stations, De Beers Diamonds, San Diego Chargers, Cable TV, Qualcomm Hot Dogs…</a:t>
            </a:r>
          </a:p>
          <a:p>
            <a:pPr marL="457200" indent="-457200" eaLnBrk="0" hangingPunct="0"/>
            <a:r>
              <a:rPr lang="en-US" sz="2800" b="1"/>
              <a:t>	-Location or control of resources limits  competition and leads to one supplier.  </a:t>
            </a:r>
          </a:p>
          <a:p>
            <a:pPr marL="457200" indent="-457200" eaLnBrk="0" hangingPunct="0"/>
            <a:endParaRPr lang="en-US" sz="1600" b="1">
              <a:solidFill>
                <a:schemeClr val="accent2"/>
              </a:solidFill>
            </a:endParaRPr>
          </a:p>
          <a:p>
            <a:pPr marL="457200" indent="-457200" eaLnBrk="0" hangingPunct="0"/>
            <a:r>
              <a:rPr lang="en-US" sz="2800" b="1">
                <a:solidFill>
                  <a:schemeClr val="accent2"/>
                </a:solidFill>
              </a:rPr>
              <a:t>2. The Government is the Barrier to Entry</a:t>
            </a:r>
          </a:p>
          <a:p>
            <a:pPr marL="457200" indent="-457200" eaLnBrk="0" hangingPunct="0"/>
            <a:r>
              <a:rPr lang="en-US" sz="2800" b="1">
                <a:solidFill>
                  <a:srgbClr val="990000"/>
                </a:solidFill>
              </a:rPr>
              <a:t>Ex: Water Company, Firefighters, The Army, Pharmaceutical drugs, rubix cubes… </a:t>
            </a:r>
          </a:p>
          <a:p>
            <a:pPr marL="914400" lvl="1" indent="-457200" eaLnBrk="0" hangingPunct="0"/>
            <a:r>
              <a:rPr lang="en-US" sz="2800" b="1"/>
              <a:t>-Government allows monopoly for public benefits or to stimulate innovation. </a:t>
            </a:r>
          </a:p>
          <a:p>
            <a:pPr marL="914400" lvl="1" indent="-457200" eaLnBrk="0" hangingPunct="0"/>
            <a:r>
              <a:rPr lang="en-US" sz="2800" b="1"/>
              <a:t>-The government issues </a:t>
            </a:r>
            <a:r>
              <a:rPr lang="en-US" sz="2800" b="1" u="sng"/>
              <a:t>patents </a:t>
            </a:r>
            <a:r>
              <a:rPr lang="en-US" sz="2800" b="1"/>
              <a:t>to protect inventors and forbids others from using their invention. (They last 20 years)</a:t>
            </a:r>
          </a:p>
        </p:txBody>
      </p:sp>
      <p:sp>
        <p:nvSpPr>
          <p:cNvPr id="24580" name="Slide Number Placeholder 3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39C8D306-C6F8-4A9D-8E8E-B836688EA2C9}" type="slidenum">
              <a:rPr lang="en-US" sz="1400"/>
              <a:pPr algn="r" eaLnBrk="1" hangingPunct="1"/>
              <a:t>8</a:t>
            </a:fld>
            <a:endParaRPr lang="en-US" sz="1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5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33400" y="-228600"/>
            <a:ext cx="7864475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Four Origins of Monopolies</a:t>
            </a:r>
          </a:p>
        </p:txBody>
      </p:sp>
      <p:sp>
        <p:nvSpPr>
          <p:cNvPr id="106499" name="Rectangle 3"/>
          <p:cNvSpPr>
            <a:spLocks noChangeArrowheads="1"/>
          </p:cNvSpPr>
          <p:nvPr/>
        </p:nvSpPr>
        <p:spPr bwMode="auto">
          <a:xfrm>
            <a:off x="228600" y="646113"/>
            <a:ext cx="8915400" cy="592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marL="457200" indent="-457200" eaLnBrk="0" hangingPunct="0"/>
            <a:r>
              <a:rPr lang="en-US" sz="2800" b="1">
                <a:solidFill>
                  <a:schemeClr val="accent2"/>
                </a:solidFill>
              </a:rPr>
              <a:t>3. Technology or Common Use is the Barrier to Entry</a:t>
            </a:r>
          </a:p>
          <a:p>
            <a:pPr marL="457200" indent="-457200" eaLnBrk="0" hangingPunct="0"/>
            <a:r>
              <a:rPr lang="en-US" sz="2800" b="1">
                <a:solidFill>
                  <a:srgbClr val="990000"/>
                </a:solidFill>
              </a:rPr>
              <a:t>Ex: Microsoft, Intel, Frisbee, Band-Aide…</a:t>
            </a:r>
            <a:endParaRPr lang="en-US" sz="2800" b="1"/>
          </a:p>
          <a:p>
            <a:pPr marL="457200" indent="-457200" eaLnBrk="0" hangingPunct="0"/>
            <a:r>
              <a:rPr lang="en-US" sz="2800" b="1"/>
              <a:t>-Patents and widespread availability of certain products lead to only one major firm controlling a market.   </a:t>
            </a:r>
          </a:p>
          <a:p>
            <a:pPr marL="457200" indent="-457200" eaLnBrk="0" hangingPunct="0"/>
            <a:endParaRPr lang="en-US" sz="1400" b="1"/>
          </a:p>
          <a:p>
            <a:pPr marL="457200" indent="-457200" eaLnBrk="0" hangingPunct="0"/>
            <a:endParaRPr lang="en-US" sz="500" b="1">
              <a:solidFill>
                <a:schemeClr val="accent2"/>
              </a:solidFill>
            </a:endParaRPr>
          </a:p>
          <a:p>
            <a:pPr marL="457200" indent="-457200" eaLnBrk="0" hangingPunct="0"/>
            <a:r>
              <a:rPr lang="en-US" sz="2800" b="1">
                <a:solidFill>
                  <a:schemeClr val="accent2"/>
                </a:solidFill>
              </a:rPr>
              <a:t>4. Mass Production and Low Costs are Barriers to Entry</a:t>
            </a:r>
          </a:p>
          <a:p>
            <a:pPr marL="457200" indent="-457200" eaLnBrk="0" hangingPunct="0"/>
            <a:r>
              <a:rPr lang="en-US" sz="2800" b="1">
                <a:solidFill>
                  <a:srgbClr val="990000"/>
                </a:solidFill>
              </a:rPr>
              <a:t>Ex: Electric Companies (SDGE)</a:t>
            </a:r>
          </a:p>
          <a:p>
            <a:pPr marL="914400" lvl="1" indent="-457200" eaLnBrk="0" hangingPunct="0">
              <a:buFontTx/>
              <a:buChar char="•"/>
            </a:pPr>
            <a:r>
              <a:rPr lang="en-US" sz="2800" b="1">
                <a:solidFill>
                  <a:srgbClr val="990000"/>
                </a:solidFill>
              </a:rPr>
              <a:t>If there were three competing electric companies they would have higher costs.</a:t>
            </a:r>
          </a:p>
          <a:p>
            <a:pPr marL="914400" lvl="1" indent="-457200" eaLnBrk="0" hangingPunct="0">
              <a:buFontTx/>
              <a:buChar char="•"/>
            </a:pPr>
            <a:r>
              <a:rPr lang="en-US" sz="2800" b="1">
                <a:solidFill>
                  <a:srgbClr val="990000"/>
                </a:solidFill>
              </a:rPr>
              <a:t>Having only one electric company keeps prices low</a:t>
            </a:r>
          </a:p>
          <a:p>
            <a:pPr marL="914400" lvl="1" indent="-457200" eaLnBrk="0" hangingPunct="0"/>
            <a:r>
              <a:rPr lang="en-US" sz="2800" b="1"/>
              <a:t>-Economies of scale make it impractical to have smaller firms. </a:t>
            </a:r>
          </a:p>
          <a:p>
            <a:pPr marL="457200" indent="-457200" algn="ctr" eaLnBrk="0" hangingPunct="0"/>
            <a:r>
              <a:rPr lang="en-US" sz="2800" b="1">
                <a:solidFill>
                  <a:srgbClr val="000099"/>
                </a:solidFill>
              </a:rPr>
              <a:t>Natural Monopoly- It is NATURAL for only one firm to produce because they can produce at the lowest cost.</a:t>
            </a:r>
          </a:p>
        </p:txBody>
      </p:sp>
      <p:sp>
        <p:nvSpPr>
          <p:cNvPr id="25604" name="Slide Number Placeholder 3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365EFEDD-4C75-49E0-A4A8-F2DE1F724A5A}" type="slidenum">
              <a:rPr lang="en-US" sz="1400"/>
              <a:pPr algn="r" eaLnBrk="1" hangingPunct="1"/>
              <a:t>9</a:t>
            </a:fld>
            <a:endParaRPr lang="en-US" sz="1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6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6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64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 bldLvl="2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</TotalTime>
  <Words>2043</Words>
  <Application>Microsoft Office PowerPoint</Application>
  <PresentationFormat>On-screen Show (4:3)</PresentationFormat>
  <Paragraphs>880</Paragraphs>
  <Slides>46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1" baseType="lpstr">
      <vt:lpstr>Times New Roman</vt:lpstr>
      <vt:lpstr>Arial</vt:lpstr>
      <vt:lpstr>Calibri</vt:lpstr>
      <vt:lpstr>SimSun</vt:lpstr>
      <vt:lpstr>Default Design</vt:lpstr>
      <vt:lpstr>Unit 4:  Imperfect Competition</vt:lpstr>
      <vt:lpstr>PowerPoint Presentation</vt:lpstr>
      <vt:lpstr>Monopoly</vt:lpstr>
      <vt:lpstr>Characteristics of Monopolies</vt:lpstr>
      <vt:lpstr>PowerPoint Presentation</vt:lpstr>
      <vt:lpstr>PowerPoint Presentation</vt:lpstr>
      <vt:lpstr>Examples of Monopolies</vt:lpstr>
      <vt:lpstr>Four Origins of Monopolies</vt:lpstr>
      <vt:lpstr>Four Origins of Monopolies</vt:lpstr>
      <vt:lpstr>Drawing Monopolies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Calculating Marginal Revenue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Elastic vs. Inelastic Range of Demand Curve</vt:lpstr>
      <vt:lpstr>PowerPoint Presentation</vt:lpstr>
      <vt:lpstr>Maximizing Profit</vt:lpstr>
      <vt:lpstr>PowerPoint Presentation</vt:lpstr>
      <vt:lpstr>PowerPoint Presentation</vt:lpstr>
      <vt:lpstr>PowerPoint Presentation</vt:lpstr>
      <vt:lpstr>PowerPoint Presentation</vt:lpstr>
      <vt:lpstr>Are Monopolies Efficient?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Lump Sum vs. Per Unit  Taxes and Subsidies</vt:lpstr>
      <vt:lpstr>2007 FRQ #1</vt:lpstr>
    </vt:vector>
  </TitlesOfParts>
  <Company>EUHSD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IV:  Imperfect Competition</dc:title>
  <dc:creator>jclifford</dc:creator>
  <cp:lastModifiedBy>cit-sysop</cp:lastModifiedBy>
  <cp:revision>23</cp:revision>
  <dcterms:created xsi:type="dcterms:W3CDTF">2005-10-25T04:18:36Z</dcterms:created>
  <dcterms:modified xsi:type="dcterms:W3CDTF">2015-02-20T13:14:44Z</dcterms:modified>
</cp:coreProperties>
</file>