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handoutMasterIdLst>
    <p:handoutMasterId r:id="rId11"/>
  </p:handoutMasterIdLst>
  <p:sldIdLst>
    <p:sldId id="264" r:id="rId5"/>
    <p:sldId id="258" r:id="rId6"/>
    <p:sldId id="259" r:id="rId7"/>
    <p:sldId id="260"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C903C9-B4AE-4173-A6B9-0F3792F7D262}" type="datetimeFigureOut">
              <a:rPr lang="en-US" smtClean="0"/>
              <a:t>8/28/2015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9F03-09A1-4595-AA6E-4B2E8BE5B6AB}" type="slidenum">
              <a:rPr lang="en-US" smtClean="0"/>
              <a:t>‹#›</a:t>
            </a:fld>
            <a:endParaRPr lang="en-US"/>
          </a:p>
        </p:txBody>
      </p:sp>
    </p:spTree>
    <p:extLst>
      <p:ext uri="{BB962C8B-B14F-4D97-AF65-F5344CB8AC3E}">
        <p14:creationId xmlns:p14="http://schemas.microsoft.com/office/powerpoint/2010/main" val="3452589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918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744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495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4745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2878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068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3245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33769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4797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2122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090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0029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0918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327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262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4427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24613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677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3863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64897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7237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4796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59393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1530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2579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86689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3909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9134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55000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4047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65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80512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11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65485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81075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5622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26075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89839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89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5612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12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947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409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922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3606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78124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51973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8/28/2015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5618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err="1" smtClean="0"/>
              <a:t>Bellringer</a:t>
            </a:r>
            <a:r>
              <a:rPr lang="en-US" dirty="0" smtClean="0"/>
              <a:t>, August 28</a:t>
            </a:r>
            <a:r>
              <a:rPr lang="en-US" baseline="30000" dirty="0" smtClean="0"/>
              <a:t>th</a:t>
            </a:r>
            <a:r>
              <a:rPr lang="en-US" dirty="0" smtClean="0"/>
              <a:t> </a:t>
            </a:r>
            <a:endParaRPr lang="en-US" dirty="0"/>
          </a:p>
        </p:txBody>
      </p:sp>
      <p:sp>
        <p:nvSpPr>
          <p:cNvPr id="3" name="Subtitle 2"/>
          <p:cNvSpPr>
            <a:spLocks noGrp="1"/>
          </p:cNvSpPr>
          <p:nvPr>
            <p:ph type="subTitle" idx="1"/>
          </p:nvPr>
        </p:nvSpPr>
        <p:spPr>
          <a:xfrm>
            <a:off x="1371600" y="1752600"/>
            <a:ext cx="6400800" cy="4343400"/>
          </a:xfrm>
        </p:spPr>
        <p:txBody>
          <a:bodyPr>
            <a:normAutofit lnSpcReduction="10000"/>
          </a:bodyPr>
          <a:lstStyle/>
          <a:p>
            <a:r>
              <a:rPr lang="en-US" dirty="0" smtClean="0">
                <a:solidFill>
                  <a:srgbClr val="FF0000"/>
                </a:solidFill>
              </a:rPr>
              <a:t>On a separate sheet of paper, create a list of powers YOU would grant to the Chief Executive (i.e. president, prime minister, etc.) of your new government .</a:t>
            </a:r>
            <a:endParaRPr lang="en-US" dirty="0">
              <a:solidFill>
                <a:srgbClr val="FF0000"/>
              </a:solidFill>
            </a:endParaRPr>
          </a:p>
          <a:p>
            <a:r>
              <a:rPr lang="en-US" dirty="0" smtClean="0">
                <a:solidFill>
                  <a:srgbClr val="FF0000"/>
                </a:solidFill>
              </a:rPr>
              <a:t>They can overlap with Executive powers existing in governments today.</a:t>
            </a:r>
          </a:p>
          <a:p>
            <a:r>
              <a:rPr lang="en-US" dirty="0" smtClean="0">
                <a:solidFill>
                  <a:srgbClr val="FF0000"/>
                </a:solidFill>
              </a:rPr>
              <a:t>Put your name on your paper.</a:t>
            </a:r>
            <a:endParaRPr lang="en-US" dirty="0">
              <a:solidFill>
                <a:srgbClr val="FF0000"/>
              </a:solidFill>
            </a:endParaRPr>
          </a:p>
        </p:txBody>
      </p:sp>
    </p:spTree>
    <p:extLst>
      <p:ext uri="{BB962C8B-B14F-4D97-AF65-F5344CB8AC3E}">
        <p14:creationId xmlns:p14="http://schemas.microsoft.com/office/powerpoint/2010/main" val="4660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latin typeface="Baskerville Old Face" pitchFamily="18" charset="0"/>
              </a:rPr>
              <a:t>II.  Blueprint for Government</a:t>
            </a:r>
          </a:p>
          <a:p>
            <a:pPr marL="0" indent="0">
              <a:buNone/>
            </a:pPr>
            <a:r>
              <a:rPr lang="en-US" sz="2800" dirty="0">
                <a:latin typeface="Baskerville Old Face" pitchFamily="18" charset="0"/>
              </a:rPr>
              <a:t>	</a:t>
            </a:r>
            <a:r>
              <a:rPr lang="en-US" sz="2800" dirty="0" smtClean="0">
                <a:latin typeface="Baskerville Old Face" pitchFamily="18" charset="0"/>
              </a:rPr>
              <a:t>A.  Major Principles of the Constitution</a:t>
            </a:r>
          </a:p>
          <a:p>
            <a:pPr marL="0" indent="0">
              <a:buNone/>
            </a:pPr>
            <a:r>
              <a:rPr lang="en-US" sz="2800" dirty="0">
                <a:latin typeface="Baskerville Old Face" pitchFamily="18" charset="0"/>
              </a:rPr>
              <a:t>	</a:t>
            </a:r>
            <a:r>
              <a:rPr lang="en-US" sz="2800" dirty="0" smtClean="0">
                <a:latin typeface="Baskerville Old Face" pitchFamily="18" charset="0"/>
              </a:rPr>
              <a:t>	1.  </a:t>
            </a:r>
            <a:r>
              <a:rPr lang="en-US" sz="2800" u="sng" dirty="0" smtClean="0">
                <a:latin typeface="Baskerville Old Face" pitchFamily="18" charset="0"/>
              </a:rPr>
              <a:t>Popular Sovereignty</a:t>
            </a:r>
            <a:r>
              <a:rPr lang="en-US" sz="2800" dirty="0" smtClean="0">
                <a:latin typeface="Baskerville Old Face" pitchFamily="18" charset="0"/>
              </a:rPr>
              <a:t>- Authority of the people</a:t>
            </a:r>
          </a:p>
          <a:p>
            <a:pPr marL="0" indent="0">
              <a:buNone/>
            </a:pPr>
            <a:r>
              <a:rPr lang="en-US" sz="2800" dirty="0">
                <a:latin typeface="Baskerville Old Face" pitchFamily="18" charset="0"/>
              </a:rPr>
              <a:t>	</a:t>
            </a:r>
            <a:r>
              <a:rPr lang="en-US" sz="2800" dirty="0" smtClean="0">
                <a:latin typeface="Baskerville Old Face" pitchFamily="18" charset="0"/>
              </a:rPr>
              <a:t>		a.  “We the people” consent to be governed 		by specific rules and laws</a:t>
            </a:r>
          </a:p>
          <a:p>
            <a:pPr marL="0" indent="0">
              <a:buNone/>
            </a:pPr>
            <a:endParaRPr lang="en-US" sz="2800" dirty="0">
              <a:latin typeface="Baskerville Old Face" pitchFamily="18" charset="0"/>
            </a:endParaRPr>
          </a:p>
          <a:p>
            <a:pPr marL="0" indent="0">
              <a:buNone/>
            </a:pPr>
            <a:endParaRPr lang="en-US" sz="2800" dirty="0" smtClean="0">
              <a:latin typeface="Baskerville Old Face" pitchFamily="18" charset="0"/>
            </a:endParaRPr>
          </a:p>
          <a:p>
            <a:pPr marL="0" indent="0">
              <a:buNone/>
            </a:pPr>
            <a:endParaRPr lang="en-US" sz="2800" dirty="0">
              <a:latin typeface="Baskerville Old Face" pitchFamily="18" charset="0"/>
            </a:endParaRPr>
          </a:p>
          <a:p>
            <a:pPr marL="0" lvl="0" indent="0">
              <a:buNone/>
            </a:pPr>
            <a:r>
              <a:rPr lang="en-US" sz="2800" dirty="0" smtClean="0">
                <a:latin typeface="Baskerville Old Face" pitchFamily="18" charset="0"/>
              </a:rPr>
              <a:t>		2.  </a:t>
            </a:r>
            <a:r>
              <a:rPr lang="en-US" sz="2800" u="sng" dirty="0" smtClean="0">
                <a:latin typeface="Baskerville Old Face" pitchFamily="18" charset="0"/>
              </a:rPr>
              <a:t>Judicial Review</a:t>
            </a:r>
            <a:r>
              <a:rPr lang="en-US" sz="2800" dirty="0" smtClean="0">
                <a:latin typeface="Baskerville Old Face" pitchFamily="18" charset="0"/>
              </a:rPr>
              <a:t>- Power to determine whether 		actions of legislative &amp; executive branches are 		constitutional </a:t>
            </a:r>
          </a:p>
          <a:p>
            <a:pPr marL="0" lvl="0" indent="0">
              <a:buNone/>
            </a:pPr>
            <a:r>
              <a:rPr lang="en-US" sz="2800" dirty="0" smtClean="0">
                <a:latin typeface="Baskerville Old Face" pitchFamily="18" charset="0"/>
              </a:rPr>
              <a:t>			a.  </a:t>
            </a:r>
            <a:r>
              <a:rPr lang="en-US" sz="2800" u="sng" dirty="0" smtClean="0">
                <a:latin typeface="Baskerville Old Face" pitchFamily="18" charset="0"/>
              </a:rPr>
              <a:t>Marbury v. Madison</a:t>
            </a:r>
            <a:r>
              <a:rPr lang="en-US" sz="2800" dirty="0" smtClean="0">
                <a:latin typeface="Baskerville Old Face" pitchFamily="18" charset="0"/>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057400"/>
            <a:ext cx="3602182"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362200"/>
            <a:ext cx="556260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latin typeface="Baskerville Old Face" pitchFamily="18" charset="0"/>
              </a:rPr>
              <a:t>		3.  Limited Government</a:t>
            </a:r>
          </a:p>
          <a:p>
            <a:pPr marL="0" indent="0">
              <a:buNone/>
            </a:pPr>
            <a:r>
              <a:rPr lang="en-US" sz="2800" dirty="0">
                <a:latin typeface="Baskerville Old Face" pitchFamily="18" charset="0"/>
              </a:rPr>
              <a:t>	 </a:t>
            </a:r>
            <a:r>
              <a:rPr lang="en-US" sz="2800" dirty="0" smtClean="0">
                <a:latin typeface="Baskerville Old Face" pitchFamily="18" charset="0"/>
              </a:rPr>
              <a:t>         4.  </a:t>
            </a:r>
            <a:r>
              <a:rPr lang="en-US" sz="2800" u="sng" dirty="0" smtClean="0">
                <a:latin typeface="Baskerville Old Face" pitchFamily="18" charset="0"/>
              </a:rPr>
              <a:t>Federalism</a:t>
            </a:r>
            <a:r>
              <a:rPr lang="en-US" sz="2800" dirty="0" smtClean="0">
                <a:latin typeface="Baskerville Old Face" pitchFamily="18" charset="0"/>
              </a:rPr>
              <a:t>- Creation of a strong central govt. 		sharing power w/ states</a:t>
            </a:r>
          </a:p>
          <a:p>
            <a:pPr marL="0" indent="0">
              <a:buNone/>
            </a:pPr>
            <a:r>
              <a:rPr lang="en-US" sz="2800" dirty="0" smtClean="0">
                <a:latin typeface="Baskerville Old Face" pitchFamily="18" charset="0"/>
              </a:rPr>
              <a:t>			a.  </a:t>
            </a:r>
            <a:r>
              <a:rPr lang="en-US" sz="2800" u="sng" dirty="0" smtClean="0">
                <a:latin typeface="Baskerville Old Face" pitchFamily="18" charset="0"/>
              </a:rPr>
              <a:t>Enumerated Powers</a:t>
            </a:r>
            <a:r>
              <a:rPr lang="en-US" sz="2800" dirty="0" smtClean="0">
                <a:latin typeface="Baskerville Old Face" pitchFamily="18" charset="0"/>
              </a:rPr>
              <a:t>- Powers that belong 		only to federal govt. (printing money…)</a:t>
            </a:r>
          </a:p>
          <a:p>
            <a:pPr marL="0" indent="0">
              <a:buNone/>
            </a:pPr>
            <a:r>
              <a:rPr lang="en-US" sz="2800" dirty="0">
                <a:latin typeface="Baskerville Old Face" pitchFamily="18" charset="0"/>
              </a:rPr>
              <a:t>	</a:t>
            </a:r>
            <a:r>
              <a:rPr lang="en-US" sz="2800" dirty="0" smtClean="0">
                <a:latin typeface="Baskerville Old Face" pitchFamily="18" charset="0"/>
              </a:rPr>
              <a:t>		b.  </a:t>
            </a:r>
            <a:r>
              <a:rPr lang="en-US" sz="2800" u="sng" dirty="0" smtClean="0">
                <a:latin typeface="Baskerville Old Face" pitchFamily="18" charset="0"/>
              </a:rPr>
              <a:t>Reserved Powers</a:t>
            </a:r>
            <a:r>
              <a:rPr lang="en-US" sz="2800" dirty="0" smtClean="0">
                <a:latin typeface="Baskerville Old Face" pitchFamily="18" charset="0"/>
              </a:rPr>
              <a:t>- Powers that belong to 		the states (establishing schools, marriage laws…)</a:t>
            </a:r>
          </a:p>
          <a:p>
            <a:pPr marL="0" indent="0">
              <a:buNone/>
            </a:pPr>
            <a:r>
              <a:rPr lang="en-US" sz="2800" dirty="0">
                <a:latin typeface="Baskerville Old Face" pitchFamily="18" charset="0"/>
              </a:rPr>
              <a:t>	</a:t>
            </a:r>
            <a:r>
              <a:rPr lang="en-US" sz="2800" dirty="0" smtClean="0">
                <a:latin typeface="Baskerville Old Face" pitchFamily="18" charset="0"/>
              </a:rPr>
              <a:t>		c. </a:t>
            </a:r>
            <a:r>
              <a:rPr lang="en-US" sz="2800" u="sng" dirty="0" smtClean="0">
                <a:latin typeface="Baskerville Old Face" pitchFamily="18" charset="0"/>
              </a:rPr>
              <a:t>Concurrent Powers</a:t>
            </a:r>
            <a:r>
              <a:rPr lang="en-US" sz="2800" dirty="0" smtClean="0">
                <a:latin typeface="Baskerville Old Face" pitchFamily="18" charset="0"/>
              </a:rPr>
              <a:t>- States &amp; Fed. Gov.</a:t>
            </a:r>
          </a:p>
          <a:p>
            <a:pPr marL="0" indent="0">
              <a:buNone/>
            </a:pPr>
            <a:endParaRPr lang="en-US" sz="2800" u="sng" dirty="0">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429000"/>
            <a:ext cx="9144000" cy="342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circle(in)">
                                      <p:cBhvr>
                                        <p:cTn id="3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latin typeface="Baskerville Old Face" pitchFamily="18" charset="0"/>
              </a:rPr>
              <a:t>		5.  </a:t>
            </a:r>
            <a:r>
              <a:rPr lang="en-US" sz="2800" u="sng" dirty="0" smtClean="0">
                <a:latin typeface="Baskerville Old Face" pitchFamily="18" charset="0"/>
              </a:rPr>
              <a:t>Separation of Powers</a:t>
            </a:r>
            <a:r>
              <a:rPr lang="en-US" sz="2800" dirty="0" smtClean="0">
                <a:latin typeface="Baskerville Old Face" pitchFamily="18" charset="0"/>
              </a:rPr>
              <a:t>- Govt. is divided into 3 	branches (Legislative, Executive &amp; Judicial)…Why?</a:t>
            </a:r>
          </a:p>
          <a:p>
            <a:pPr marL="0" indent="0">
              <a:buNone/>
            </a:pPr>
            <a:endParaRPr lang="en-US" sz="2800" u="sng" dirty="0">
              <a:latin typeface="Baskerville Old Face" pitchFamily="18" charset="0"/>
            </a:endParaRPr>
          </a:p>
          <a:p>
            <a:pPr marL="0" indent="0">
              <a:buNone/>
            </a:pPr>
            <a:endParaRPr lang="en-US" sz="2800" u="sng" dirty="0" smtClean="0">
              <a:latin typeface="Baskerville Old Face" pitchFamily="18" charset="0"/>
            </a:endParaRPr>
          </a:p>
          <a:p>
            <a:pPr marL="0" indent="0">
              <a:buNone/>
            </a:pPr>
            <a:r>
              <a:rPr lang="en-US" sz="2800" dirty="0" smtClean="0">
                <a:latin typeface="Baskerville Old Face" pitchFamily="18" charset="0"/>
              </a:rPr>
              <a:t>		</a:t>
            </a:r>
          </a:p>
          <a:p>
            <a:pPr marL="0" indent="0">
              <a:buNone/>
            </a:pPr>
            <a:r>
              <a:rPr lang="en-US" sz="2800" dirty="0" smtClean="0">
                <a:latin typeface="Baskerville Old Face" pitchFamily="18" charset="0"/>
              </a:rPr>
              <a:t>		6.  </a:t>
            </a:r>
            <a:r>
              <a:rPr lang="en-US" sz="2800" u="sng" dirty="0" smtClean="0">
                <a:latin typeface="Baskerville Old Face" pitchFamily="18" charset="0"/>
              </a:rPr>
              <a:t>Checks and Balances</a:t>
            </a:r>
            <a:r>
              <a:rPr lang="en-US" sz="2800" dirty="0" smtClean="0">
                <a:latin typeface="Baskerville Old Face" pitchFamily="18" charset="0"/>
              </a:rPr>
              <a:t>- Limits the power of any 	one branch of Govt.</a:t>
            </a:r>
            <a:endParaRPr lang="en-US" sz="2800" u="sng" dirty="0">
              <a:latin typeface="Baskerville Old Face"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88392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781800"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5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latin typeface="Baskerville Old Face" pitchFamily="18" charset="0"/>
              </a:rPr>
              <a:t>		7.  Individual Rights- Bill of Rights (1</a:t>
            </a:r>
            <a:r>
              <a:rPr lang="en-US" sz="2800" baseline="30000" dirty="0" smtClean="0">
                <a:latin typeface="Baskerville Old Face" pitchFamily="18" charset="0"/>
              </a:rPr>
              <a:t>st</a:t>
            </a:r>
            <a:r>
              <a:rPr lang="en-US" sz="2800" dirty="0" smtClean="0">
                <a:latin typeface="Baskerville Old Face" pitchFamily="18" charset="0"/>
              </a:rPr>
              <a:t> 10 			amendments) &amp; 17 others (see handout)</a:t>
            </a:r>
            <a:endParaRPr lang="en-US" sz="2800" u="sng" dirty="0">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00545"/>
            <a:ext cx="6315075" cy="59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8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lvl="0" indent="0">
              <a:buNone/>
            </a:pPr>
            <a:r>
              <a:rPr lang="en-US" sz="2800" dirty="0">
                <a:solidFill>
                  <a:prstClr val="black"/>
                </a:solidFill>
                <a:latin typeface="Baskerville Old Face" pitchFamily="18" charset="0"/>
              </a:rPr>
              <a:t>	B</a:t>
            </a:r>
            <a:r>
              <a:rPr lang="en-US" sz="2800" dirty="0" smtClean="0">
                <a:solidFill>
                  <a:prstClr val="black"/>
                </a:solidFill>
                <a:latin typeface="Baskerville Old Face" pitchFamily="18" charset="0"/>
              </a:rPr>
              <a:t>.  Founding Fathers Debated</a:t>
            </a:r>
          </a:p>
          <a:p>
            <a:pPr marL="0" lvl="0" indent="0">
              <a:buNone/>
            </a:pPr>
            <a:r>
              <a:rPr lang="en-US" sz="2800" dirty="0">
                <a:solidFill>
                  <a:prstClr val="black"/>
                </a:solidFill>
                <a:latin typeface="Baskerville Old Face" pitchFamily="18" charset="0"/>
              </a:rPr>
              <a:t>	</a:t>
            </a:r>
            <a:r>
              <a:rPr lang="en-US" sz="2800" dirty="0" smtClean="0">
                <a:solidFill>
                  <a:prstClr val="black"/>
                </a:solidFill>
                <a:latin typeface="Baskerville Old Face" pitchFamily="18" charset="0"/>
              </a:rPr>
              <a:t>	1.  Jefferson wanted to revise the Constitution 	every generation (Good idea or dumb?)</a:t>
            </a:r>
          </a:p>
          <a:p>
            <a:pPr marL="0" lvl="0" indent="0">
              <a:buNone/>
            </a:pPr>
            <a:r>
              <a:rPr lang="en-US" sz="2800" dirty="0">
                <a:solidFill>
                  <a:prstClr val="black"/>
                </a:solidFill>
                <a:latin typeface="Baskerville Old Face" pitchFamily="18" charset="0"/>
              </a:rPr>
              <a:t>	</a:t>
            </a:r>
            <a:r>
              <a:rPr lang="en-US" sz="2800" dirty="0" smtClean="0">
                <a:solidFill>
                  <a:prstClr val="black"/>
                </a:solidFill>
                <a:latin typeface="Baskerville Old Face" pitchFamily="18" charset="0"/>
              </a:rPr>
              <a:t>	2.  Hamilton wanted to be able to amend it but 	not alter the body of the document   </a:t>
            </a:r>
            <a:endParaRPr lang="en-US" dirty="0"/>
          </a:p>
        </p:txBody>
      </p:sp>
      <p:pic>
        <p:nvPicPr>
          <p:cNvPr id="1028" name="Picture 4" descr="A chart titled Federalists vs. Democratic Republicans. The chart contains 6 rows, with two columns. The first row says: Federalists and Democratic Republicans. The second row says(under Federalists) Led by Alexander Hamilton, and (under Democratic Republicans) Led by Thomas Jefferson. The third row says (under federalists) Thought rich, educated people should lead nation, and (under Democratic Republicans) Thought more people should have political power. The fourth row says (under Federalists) Wanted strong federal government, and (under Democratic Republicans) Wanted strong state governments. The fifth row says (under Federalists) Wanted to encourage manufacturing and trade, and under Democratic Republicans, wanted to encourage farming. The sixth row says (under Federalists) Supported loose interpretation of the Constitution, and (under Democratic Republicans) Supported strict interpretation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0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61</Words>
  <Application>Microsoft Office PowerPoint</Application>
  <PresentationFormat>On-screen Show (4:3)</PresentationFormat>
  <Paragraphs>27</Paragraphs>
  <Slides>6</Slides>
  <Notes>0</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1_Office Theme</vt:lpstr>
      <vt:lpstr>Office Theme</vt:lpstr>
      <vt:lpstr>2_Office Theme</vt:lpstr>
      <vt:lpstr>3_Office Theme</vt:lpstr>
      <vt:lpstr>Bellringer, August 28th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cit-sysop</cp:lastModifiedBy>
  <cp:revision>13</cp:revision>
  <cp:lastPrinted>2014-01-22T12:45:54Z</cp:lastPrinted>
  <dcterms:created xsi:type="dcterms:W3CDTF">2013-08-15T12:08:04Z</dcterms:created>
  <dcterms:modified xsi:type="dcterms:W3CDTF">2015-08-28T11:13:20Z</dcterms:modified>
</cp:coreProperties>
</file>