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77" r:id="rId3"/>
    <p:sldId id="312" r:id="rId4"/>
    <p:sldId id="313" r:id="rId5"/>
    <p:sldId id="315" r:id="rId6"/>
    <p:sldId id="258" r:id="rId7"/>
    <p:sldId id="358" r:id="rId8"/>
    <p:sldId id="359" r:id="rId9"/>
    <p:sldId id="360" r:id="rId10"/>
    <p:sldId id="343" r:id="rId11"/>
    <p:sldId id="356" r:id="rId12"/>
    <p:sldId id="363" r:id="rId13"/>
    <p:sldId id="365" r:id="rId14"/>
    <p:sldId id="376" r:id="rId15"/>
    <p:sldId id="345" r:id="rId16"/>
    <p:sldId id="339" r:id="rId17"/>
  </p:sldIdLst>
  <p:sldSz cx="9144000" cy="6858000" type="screen4x3"/>
  <p:notesSz cx="7010400" cy="9236075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74" d="100"/>
          <a:sy n="74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C423-7F47-4953-91C8-F779F690CD96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p3"/><Relationship Id="rId2" Type="http://schemas.microsoft.com/office/2007/relationships/media" Target="../media/media1.mp3"/><Relationship Id="rId1" Type="http://schemas.openxmlformats.org/officeDocument/2006/relationships/tags" Target="../tags/tag1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153400" cy="4800601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Reformation in Europe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1517-1600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10, lesson 1</a:t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Protestant Reformation</a:t>
            </a: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85800"/>
          </a:xfrm>
          <a:noFill/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Mr. Wyka - </a:t>
            </a:r>
            <a:r>
              <a:rPr lang="en-US" sz="36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World History</a:t>
            </a:r>
            <a:endParaRPr lang="en-US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6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685800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Need for Reform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  <a:cs typeface="Aparajita" pitchFamily="34" charset="0"/>
              </a:rPr>
              <a:t>Popes and bishops involved in politics rather than tending the spiritual needs of their people.</a:t>
            </a:r>
          </a:p>
          <a:p>
            <a:r>
              <a:rPr lang="en-US" dirty="0" smtClean="0">
                <a:solidFill>
                  <a:srgbClr val="00B0F0"/>
                </a:solidFill>
                <a:latin typeface="+mj-lt"/>
                <a:cs typeface="Aparajita" pitchFamily="34" charset="0"/>
              </a:rPr>
              <a:t>Emphasis on external manifestations of Faith rather than Faith itself.</a:t>
            </a:r>
          </a:p>
          <a:p>
            <a:r>
              <a:rPr lang="en-US" dirty="0" smtClean="0">
                <a:solidFill>
                  <a:srgbClr val="00B0F0"/>
                </a:solidFill>
                <a:latin typeface="+mj-lt"/>
                <a:cs typeface="Aparajita" pitchFamily="34" charset="0"/>
              </a:rPr>
              <a:t>Sale of indulgences.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+mj-lt"/>
                <a:cs typeface="Aparajita" pitchFamily="34" charset="0"/>
              </a:rPr>
              <a:t>Freedom from all or part of the punishment due to sin.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+mj-lt"/>
                <a:cs typeface="Aparajita" pitchFamily="34" charset="0"/>
              </a:rPr>
              <a:t>Does not forgive the sin itself, just remits the punishment.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087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Reform within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593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The Church was reforming, but slowly, and from the laity (ordinary people) upward.</a:t>
            </a:r>
          </a:p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Movements such as the Modern Devotion movement stressed the need to follow the teachings of Jesus rather than external practices such as pilgrimages, relics, and fasting.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45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Martin Luther and the 95 Theses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077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parajita" pitchFamily="34" charset="0"/>
                <a:cs typeface="Aparajita" pitchFamily="34" charset="0"/>
              </a:rPr>
              <a:t>Luther was a Catholic monk.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Upset at the sale of indulgences.</a:t>
            </a:r>
          </a:p>
          <a:p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In 1517, Nailed 95 Theses (challenges) to the Cathedral door of Wittenberg.</a:t>
            </a:r>
          </a:p>
          <a:p>
            <a:pPr lvl="1"/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Traditional way for scholars and theologians to challenge one another.</a:t>
            </a:r>
            <a:endParaRPr lang="en-US" sz="4000" dirty="0" smtClean="0">
              <a:solidFill>
                <a:schemeClr val="accent6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324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Martin Luther’s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5059363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latin typeface="Aparajita" pitchFamily="34" charset="0"/>
                <a:cs typeface="Aparajita" pitchFamily="34" charset="0"/>
              </a:rPr>
              <a:t>By 1520, emboldened by his leadership position, Luther urged German princes to overthrow the pope in Germany and created a new church.  </a:t>
            </a:r>
          </a:p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With the involvement of the princes, who lusted after valuable Church property, the movement became part political and part spiritual in motivation.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19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554327">
            <a:off x="812684" y="2117383"/>
            <a:ext cx="6886219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Schism Happens!</a:t>
            </a:r>
            <a:endParaRPr lang="en-US" sz="7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17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What’s Next?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47243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Pick up a Guided Reading from the front table and begin work.  This worksheet is due by the end of class.  You may collaborate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chapter starts on page </a:t>
            </a: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175.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19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anshuchristajacobson.files.wordpress.com/2011/11/try-no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4" y="533400"/>
            <a:ext cx="64008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ea2839_Yoda_Do_Or_Do_Not_There_is_No_Try_Sound_Effect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823364" y="56388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6491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word Protestant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Protestant &lt;</a:t>
            </a:r>
            <a:r>
              <a:rPr lang="en-US" b="1" dirty="0" smtClean="0"/>
              <a:t>Protest</a:t>
            </a:r>
            <a:r>
              <a:rPr lang="en-US" dirty="0" smtClean="0"/>
              <a:t> – ant&gt;</a:t>
            </a:r>
          </a:p>
          <a:p>
            <a:r>
              <a:rPr lang="en-US" dirty="0" smtClean="0"/>
              <a:t>What were the first Protestants protesting?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2971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What conditions can encourage a desire for reform?  </a:t>
            </a:r>
          </a:p>
          <a:p>
            <a:r>
              <a:rPr lang="en-US" dirty="0" smtClean="0"/>
              <a:t>Is a reform different than a revolution?</a:t>
            </a:r>
            <a:endParaRPr lang="en-US" dirty="0"/>
          </a:p>
        </p:txBody>
      </p:sp>
      <p:pic>
        <p:nvPicPr>
          <p:cNvPr id="5" name="Picture 2" descr="http://www.saburchill.com/history/images01/1111070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57337"/>
            <a:ext cx="3657600" cy="411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6096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Martin Luther, 1529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4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Today’s Christianity was shaped by the events of the Protestant Reformation.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Christian Europe’s ability to respond to outside threats was affected by the dis-unifying effect of the Reformation.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455" y="1143000"/>
            <a:ext cx="43053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Schism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Christian humanism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Salvation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Indulgence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Lutheranism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Fundamental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External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valid</a:t>
            </a:r>
          </a:p>
        </p:txBody>
      </p:sp>
      <p:pic>
        <p:nvPicPr>
          <p:cNvPr id="2050" name="Picture 2" descr="http://wordpandit.com/wp-content/uploads/2012/05/schi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1103"/>
            <a:ext cx="4724400" cy="234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heologyforum.files.wordpress.com/2011/06/schis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49186"/>
            <a:ext cx="2743200" cy="260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26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48199"/>
          </a:xfrm>
        </p:spPr>
        <p:txBody>
          <a:bodyPr>
            <a:normAutofit fontScale="92500" lnSpcReduction="20000"/>
          </a:bodyPr>
          <a:lstStyle/>
          <a:p>
            <a:r>
              <a:rPr lang="en-US" sz="42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For 1000 years, Christianity had been essentially united.</a:t>
            </a:r>
          </a:p>
          <a:p>
            <a:r>
              <a:rPr lang="en-US" sz="4200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In 1054, the Western and Eastern Churches split (schism).</a:t>
            </a:r>
          </a:p>
          <a:p>
            <a:pPr lvl="1"/>
            <a:r>
              <a:rPr lang="en-US" sz="3800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Catholic (western), Orthodox (eastern)</a:t>
            </a:r>
          </a:p>
          <a:p>
            <a:r>
              <a:rPr lang="en-US" sz="4200" dirty="0" smtClean="0">
                <a:solidFill>
                  <a:srgbClr val="0070C0"/>
                </a:solidFill>
                <a:latin typeface="Aparajita" pitchFamily="34" charset="0"/>
                <a:cs typeface="Aparajita" pitchFamily="34" charset="0"/>
              </a:rPr>
              <a:t>In the early 1500s, several groups broke from (schism) the Catholic Church.  These became the first Protestant churches.   </a:t>
            </a:r>
            <a:endParaRPr lang="en-US" sz="3800" b="1" dirty="0">
              <a:solidFill>
                <a:srgbClr val="0070C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5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Leading to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2672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Christian Humanism and Erasmus paved the way for the Protestant Reformation in Europe.</a:t>
            </a:r>
            <a:endParaRPr lang="en-US" sz="42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3074" name="Picture 2" descr="http://3.bp.blogspot.com/_2ZXSsLYde8U/TA_1w5dGCQI/AAAAAAAAC5Y/HAgEsM_QAL4/s1600/erasmus-of-rotterd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19200"/>
            <a:ext cx="3624434" cy="523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57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Christian 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59363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Grew out of Italian humanism.</a:t>
            </a:r>
          </a:p>
          <a:p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Major goal was the reform of the Catholic Church.</a:t>
            </a:r>
          </a:p>
          <a:p>
            <a:r>
              <a:rPr lang="en-US" sz="4200" dirty="0" smtClean="0">
                <a:solidFill>
                  <a:schemeClr val="tx2"/>
                </a:solidFill>
                <a:latin typeface="Aparajita" pitchFamily="34" charset="0"/>
                <a:cs typeface="Aparajita" pitchFamily="34" charset="0"/>
              </a:rPr>
              <a:t>Erasmus downplayed outward forms of religion such as pilgrimages, fasts, and relics.</a:t>
            </a:r>
          </a:p>
          <a:p>
            <a:r>
              <a:rPr lang="en-US" sz="4200" dirty="0" smtClean="0">
                <a:latin typeface="Aparajita" pitchFamily="34" charset="0"/>
                <a:cs typeface="Aparajita" pitchFamily="34" charset="0"/>
              </a:rPr>
              <a:t>Urged that Christians read the Bible and the fundamental works of Christianity.  </a:t>
            </a:r>
            <a:endParaRPr lang="en-US" sz="4200" b="1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644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Erasmus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4200" b="1" dirty="0" smtClean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Best known Christian humanist</a:t>
            </a:r>
          </a:p>
          <a:p>
            <a:r>
              <a:rPr lang="en-US" sz="4200" b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Wrote The Praise of Folly in 1509, which criticized society’s moral and religious practices. </a:t>
            </a:r>
          </a:p>
          <a:p>
            <a:r>
              <a:rPr lang="en-US" sz="4200" b="1" dirty="0" smtClean="0">
                <a:solidFill>
                  <a:schemeClr val="accent2"/>
                </a:solidFill>
                <a:latin typeface="Aparajita" pitchFamily="34" charset="0"/>
                <a:cs typeface="Aparajita" pitchFamily="34" charset="0"/>
              </a:rPr>
              <a:t>Wanted to reform the Church, not break from it.</a:t>
            </a:r>
          </a:p>
          <a:p>
            <a:r>
              <a:rPr lang="en-US" sz="4200" b="1" dirty="0" smtClean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However, his ideas paved the way for the Reformation,.  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78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fb64e5c9-e11f-43e5-b76b-b61adc9a74c7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508</Words>
  <Application>Microsoft Office PowerPoint</Application>
  <PresentationFormat>On-screen Show (4:3)</PresentationFormat>
  <Paragraphs>60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Reformation in Europe 1517-1600 Chapter 10, lesson 1 The Protestant Reformation</vt:lpstr>
      <vt:lpstr>What does the word Protestant mean?</vt:lpstr>
      <vt:lpstr>Essential Questions</vt:lpstr>
      <vt:lpstr>Why does it matter?</vt:lpstr>
      <vt:lpstr>Lesson Vocabulary</vt:lpstr>
      <vt:lpstr>The Background</vt:lpstr>
      <vt:lpstr>Leading to Reformation</vt:lpstr>
      <vt:lpstr>Christian Humanism</vt:lpstr>
      <vt:lpstr>Erasmus</vt:lpstr>
      <vt:lpstr>Need for Reform</vt:lpstr>
      <vt:lpstr>Reform within the Church</vt:lpstr>
      <vt:lpstr>Martin Luther and the 95 Theses</vt:lpstr>
      <vt:lpstr>Martin Luther’s Reformation</vt:lpstr>
      <vt:lpstr>PowerPoint Presentation</vt:lpstr>
      <vt:lpstr>What’s Next?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Review  (review – noun - a looking at or looking over again)</dc:title>
  <dc:creator>cit-sysop</dc:creator>
  <cp:lastModifiedBy>cit-sysop</cp:lastModifiedBy>
  <cp:revision>164</cp:revision>
  <cp:lastPrinted>2013-10-28T12:05:17Z</cp:lastPrinted>
  <dcterms:created xsi:type="dcterms:W3CDTF">2011-09-07T19:17:10Z</dcterms:created>
  <dcterms:modified xsi:type="dcterms:W3CDTF">2014-10-14T14:24:40Z</dcterms:modified>
</cp:coreProperties>
</file>