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313" r:id="rId4"/>
    <p:sldId id="315" r:id="rId5"/>
    <p:sldId id="258" r:id="rId6"/>
    <p:sldId id="369" r:id="rId7"/>
    <p:sldId id="370" r:id="rId8"/>
    <p:sldId id="358" r:id="rId9"/>
    <p:sldId id="371" r:id="rId10"/>
    <p:sldId id="372" r:id="rId11"/>
    <p:sldId id="373" r:id="rId12"/>
    <p:sldId id="374" r:id="rId13"/>
    <p:sldId id="375" r:id="rId14"/>
    <p:sldId id="377" r:id="rId15"/>
    <p:sldId id="378" r:id="rId16"/>
    <p:sldId id="379" r:id="rId17"/>
    <p:sldId id="380" r:id="rId18"/>
    <p:sldId id="381" r:id="rId19"/>
    <p:sldId id="382" r:id="rId20"/>
    <p:sldId id="318" r:id="rId21"/>
    <p:sldId id="292" r:id="rId22"/>
    <p:sldId id="339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74" d="100"/>
          <a:sy n="74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C423-7F47-4953-91C8-F779F690CD9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7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153400" cy="4800601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Age of Exploration</a:t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1500-1800</a:t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11, lesson </a:t>
            </a: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Exploration &amp; Expansion</a:t>
            </a:r>
            <a:endParaRPr lang="en-US" sz="2600" dirty="0" smtClean="0">
              <a:solidFill>
                <a:srgbClr val="002060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077200" cy="685800"/>
          </a:xfrm>
          <a:noFill/>
          <a:ln>
            <a:noFill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Mr. Wyka - World History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16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 Race for Riches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35563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goal was to find a sea route to the Orient.   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1487 - 88, </a:t>
            </a:r>
            <a:r>
              <a:rPr lang="en-US" sz="3600" dirty="0" err="1" smtClean="0">
                <a:latin typeface="Aparajita" pitchFamily="34" charset="0"/>
                <a:cs typeface="Aparajita" pitchFamily="34" charset="0"/>
              </a:rPr>
              <a:t>Bartolomeu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 Dias                                 reached the tip of Africa –                                          the Cape of Good Hope –                                          and returned to Portugal.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Vasco da Gama made it                                                    around Africa to India and                                           returned to Portugal.</a:t>
            </a:r>
            <a:endParaRPr lang="en-US" sz="36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4" name="Picture 2" descr="http://media.web.britannica.com/eb-media/59/145059-004-3521EE2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41956"/>
            <a:ext cx="3724275" cy="491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029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 Race for Riches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Portuguese soon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had destroyed Arab control of the spice trade in the Indian Ocean and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established a limited empire of trading posts on the coasts of India and China.</a:t>
            </a:r>
          </a:p>
        </p:txBody>
      </p:sp>
      <p:pic>
        <p:nvPicPr>
          <p:cNvPr id="3074" name="Picture 2" descr="http://asmaliana.com/blog/wp-content/uploads/2010/03/portuguese-melaka-town-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86" y="3844636"/>
            <a:ext cx="4090408" cy="278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malaysian-explorer.com/images/muzNegGallleryC-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22618"/>
            <a:ext cx="316230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029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Race for Riches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64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Spanish Explorers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As the Portuguese sailed east around Africa to the Orient, Spain sailed west across the Atlantic Ocean to find a trade route to India.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Christopher Columbus (Italian) persuaded Queen Isabella of Spain </a:t>
            </a:r>
            <a:r>
              <a:rPr lang="en-US" sz="3600" b="1" dirty="0" smtClean="0">
                <a:latin typeface="Aparajita" pitchFamily="34" charset="0"/>
                <a:cs typeface="Aparajita" pitchFamily="34" charset="0"/>
              </a:rPr>
              <a:t>(yes, the same one) </a:t>
            </a:r>
            <a:r>
              <a:rPr lang="en-US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to finance a voyage westward.  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In 1492, he was the first European since the Vikings to reach the Americas.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He made four voyages, reaching all the major Caribbean islands and Central America.  He believed they were islands off of India and called them, the Indies.  </a:t>
            </a:r>
            <a:endParaRPr lang="en-US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043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 Race for Riches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New Lands to Explore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Treaty of </a:t>
            </a:r>
            <a:r>
              <a:rPr lang="en-US" sz="3600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Tordesillas</a:t>
            </a:r>
            <a:endParaRPr lang="en-US" sz="3600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  <a:p>
            <a:pPr lvl="1"/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1494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Brokered between Portugal and Spain, two Catholic nations, by the pope.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Basically split the known world in two, giving half to each nation.</a:t>
            </a:r>
            <a:endParaRPr lang="en-US" b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043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 Race for Riches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New Lands to Explore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England gets into the game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1497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John Cabot (an Italian), explored New England, claiming it for the English crown.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Portugal lands in Brazil in 1500.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Amerigo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Vespucci </a:t>
            </a:r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chronicled many Portuguese voyages to the New World. 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His letters popularized a new name for the new lands – America </a:t>
            </a:r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(after </a:t>
            </a:r>
            <a:r>
              <a:rPr lang="en-US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Amerigo</a:t>
            </a:r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).  </a:t>
            </a:r>
            <a:endParaRPr lang="en-US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675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Spanish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What were the results of Spanish &amp; Portuguese conquests in the Americas?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Spanish conquerors were known as </a:t>
            </a:r>
            <a:r>
              <a:rPr lang="en-US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conquistadors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.  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Fresh off the success of the Reconquista of the Iberian Peninsula from Muslim forces.  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The Spanish Empire was quite different than the trading post empire the Portuguese had built.</a:t>
            </a:r>
            <a:endParaRPr lang="en-US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675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Spanish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Conquest of the Aztec</a:t>
            </a:r>
          </a:p>
          <a:p>
            <a:r>
              <a:rPr lang="en-US" sz="3600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Hernan</a:t>
            </a:r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Cortes 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defeated the ancient Aztec empire of </a:t>
            </a:r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Mexico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Made alliances with Aztec enemies.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Superior military technology (horses, armor, firearms, cannons, steel swords and halberds). 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Disease</a:t>
            </a:r>
            <a:endParaRPr lang="en-US" b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824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Spanish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Conquest of the Inca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Francisco Pizarro 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defeated the ancient Incan empire of </a:t>
            </a:r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South America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Took advantage of a civil war.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Superior military technology (horses, armor, firearms, cannons, steel swords and halberds). 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Disease</a:t>
            </a:r>
            <a:endParaRPr lang="en-US" b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855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European 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Which other European countries explored and settled in the Americas?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By the end of the sixteenth century…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Dutch had settled in the northeast and named it New Netherland.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Established a trading empire.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Fell to the rival French and English after 1660.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In 1664, the English seized New Netherland and renamed it New York. </a:t>
            </a:r>
            <a:endParaRPr lang="en-US" b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  <a:p>
            <a:pPr lvl="2"/>
            <a:endParaRPr lang="en-US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855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European 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17</a:t>
            </a:r>
            <a:r>
              <a:rPr lang="en-US" sz="3600" baseline="30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</a:t>
            </a:r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century, the French colonized much of Canada and Louisiana. 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English colonized 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much of</a:t>
            </a:r>
            <a:r>
              <a:rPr lang="en-US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the eastern seaboard of North America and set up sugar plantations in the Caribbean.  </a:t>
            </a:r>
            <a:endParaRPr lang="en-US" b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855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93273"/>
            <a:ext cx="2971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effects of political and economic expansion?</a:t>
            </a:r>
          </a:p>
          <a:p>
            <a:pPr lvl="1"/>
            <a:r>
              <a:rPr lang="en-US" dirty="0" smtClean="0"/>
              <a:t>On the explorers?</a:t>
            </a:r>
          </a:p>
          <a:p>
            <a:pPr lvl="1"/>
            <a:r>
              <a:rPr lang="en-US" dirty="0" smtClean="0"/>
              <a:t>On the conquered?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67364" y="6172200"/>
            <a:ext cx="53429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Map of the World from a European view - 1482</a:t>
            </a:r>
            <a:endParaRPr lang="en-US" sz="1300" dirty="0"/>
          </a:p>
        </p:txBody>
      </p:sp>
      <p:pic>
        <p:nvPicPr>
          <p:cNvPr id="1026" name="Picture 2" descr="http://phillipkay.files.wordpress.com/2010/09/ancient-world-map-14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984" y="1600200"/>
            <a:ext cx="561570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46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back…</a:t>
            </a:r>
            <a:endParaRPr lang="en-US" dirty="0"/>
          </a:p>
        </p:txBody>
      </p:sp>
      <p:pic>
        <p:nvPicPr>
          <p:cNvPr id="5122" name="Picture 2" descr="http://farm5.staticflickr.com/4053/4546609892_c954887e7b_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648200" cy="453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818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04850"/>
            <a:ext cx="8229600" cy="2266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parajita" pitchFamily="34" charset="0"/>
                <a:cs typeface="Aparajita" pitchFamily="34" charset="0"/>
              </a:rPr>
              <a:t>The use of movable type was pioneered by German printer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971800"/>
            <a:ext cx="3733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 smtClean="0"/>
              <a:t>Johannes Gutenberg</a:t>
            </a:r>
            <a:endParaRPr lang="en-US" sz="3800" i="1" dirty="0"/>
          </a:p>
        </p:txBody>
      </p:sp>
      <p:pic>
        <p:nvPicPr>
          <p:cNvPr id="9218" name="Picture 2" descr="http://ts1.mm.bing.net/th?id=I.4728351756453756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2133600"/>
            <a:ext cx="437930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11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anshuchristajacobson.files.wordpress.com/2011/11/try-n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4008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9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connections European explorers made between Europe and the rest of the world were crucial to forming the world we live in today.</a:t>
            </a:r>
          </a:p>
          <a:p>
            <a:pPr marL="514350" indent="-514350">
              <a:buAutoNum type="arabicPeriod"/>
            </a:pPr>
            <a:r>
              <a:rPr lang="en-US" dirty="0" smtClean="0"/>
              <a:t>European explorers were driven by a variety of motives and should not be typecast: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Wealth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Political Ambition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Religious Zeal and Missionary Calling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The Call of Adventure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73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Vocabulary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295400"/>
            <a:ext cx="83958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Caravel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 smtClean="0"/>
              <a:t>A small, fast, maneuverable ship that had a large cargo hold and usually three masts with lateen sails.  Developed by Prince Henry of Portugal.</a:t>
            </a:r>
            <a:endParaRPr lang="en-US" sz="3000" dirty="0"/>
          </a:p>
          <a:p>
            <a:r>
              <a:rPr lang="en-US" sz="3200" dirty="0" smtClean="0"/>
              <a:t>Colony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 smtClean="0"/>
              <a:t>A settlement of people living in a new territory, linked with a parent company or state by trade and government control.  </a:t>
            </a:r>
          </a:p>
          <a:p>
            <a:r>
              <a:rPr lang="en-US" sz="3200" dirty="0" smtClean="0"/>
              <a:t>Conquistador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A leader in the Spanish conquest of America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65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Motives and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From 1500 – 1800…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First Portugal, then Spain, followed by the Netherlands, England, and France.</a:t>
            </a:r>
          </a:p>
          <a:p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Europe was fascinated with Asia.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Marco Polo had made overland journeys to China in the late 13</a:t>
            </a:r>
            <a:r>
              <a:rPr lang="en-US" sz="3000" baseline="30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</a:t>
            </a:r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century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.  </a:t>
            </a:r>
          </a:p>
          <a:p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The phrase “</a:t>
            </a:r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Gold, glory, and God” suggests the three key motives for European expansion.</a:t>
            </a:r>
          </a:p>
          <a:p>
            <a:pPr marL="0" indent="0">
              <a:buNone/>
            </a:pPr>
            <a:endParaRPr lang="en-US" sz="30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5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Motives and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From 1500 – 1800…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Motives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Desire to convert indigenous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Grandeur and glory (political gain)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Economic interest (trade and gold)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Chasing a spirit of adventure</a:t>
            </a:r>
          </a:p>
          <a:p>
            <a:endParaRPr lang="en-US" sz="3000" dirty="0" smtClean="0">
              <a:latin typeface="Aparajita" pitchFamily="34" charset="0"/>
              <a:cs typeface="Aparajita" pitchFamily="34" charset="0"/>
            </a:endParaRPr>
          </a:p>
          <a:p>
            <a:pPr marL="0" indent="0">
              <a:buNone/>
            </a:pPr>
            <a:endParaRPr lang="en-US" sz="30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8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Motives and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From 1500 – 1800…</a:t>
            </a:r>
          </a:p>
          <a:p>
            <a:pPr marL="0" indent="0">
              <a:buNone/>
            </a:pP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Means – New Technologies 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Caravel sailing ship was developed in Portugal by Prince Henry the Navigator.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It made long sea voyages possible and… profitable (cargo hold).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Advances in cartography (mapmaking).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Advances in navigation.</a:t>
            </a:r>
          </a:p>
          <a:p>
            <a:pPr lvl="1"/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Astrolabe.</a:t>
            </a:r>
          </a:p>
          <a:p>
            <a:pPr lvl="1"/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Magnetic compass.</a:t>
            </a:r>
          </a:p>
          <a:p>
            <a:pPr lvl="1"/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Knowledge of wind patterns (prevailing winds).</a:t>
            </a:r>
            <a:endParaRPr lang="en-US" sz="30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8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 Race for Riches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How were Spain and Portugal able to take the lead in discovering new                                     lands?  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Portugal took the lead,                              sailing southward along                                 the African coast.  </a:t>
            </a:r>
            <a:endParaRPr lang="en-US" sz="4200" b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4" name="Picture 2" descr="http://media.web.britannica.com/eb-media/59/145059-004-3521EE2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41956"/>
            <a:ext cx="3724275" cy="491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571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 Race for Riches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Portuguese, sponsored by Prince Henry, soon discovered a new source of gold from the African continent.</a:t>
            </a:r>
          </a:p>
          <a:p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The </a:t>
            </a:r>
            <a:r>
              <a:rPr lang="en-US" sz="42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southern coast of West Africa soon became known as the Gold Coast to Europeans.</a:t>
            </a:r>
            <a:endParaRPr lang="en-US" sz="4200" b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029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Fals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fb64e5c9-e11f-43e5-b76b-b61adc9a74c7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932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Age of Exploration 1500-1800 Chapter 11, lesson 1 European Exploration &amp; Expansion</vt:lpstr>
      <vt:lpstr>Essential Question</vt:lpstr>
      <vt:lpstr>Why does it matter?</vt:lpstr>
      <vt:lpstr>Lesson Vocabulary</vt:lpstr>
      <vt:lpstr>Motives and Means</vt:lpstr>
      <vt:lpstr>Motives and Means</vt:lpstr>
      <vt:lpstr>Motives and Means</vt:lpstr>
      <vt:lpstr>A Race for Riches</vt:lpstr>
      <vt:lpstr>A Race for Riches</vt:lpstr>
      <vt:lpstr>A Race for Riches</vt:lpstr>
      <vt:lpstr>A Race for Riches</vt:lpstr>
      <vt:lpstr>A Race for Riches</vt:lpstr>
      <vt:lpstr>A Race for Riches</vt:lpstr>
      <vt:lpstr>A Race for Riches</vt:lpstr>
      <vt:lpstr>The Spanish Empire</vt:lpstr>
      <vt:lpstr>The Spanish Empire</vt:lpstr>
      <vt:lpstr>The Spanish Empire</vt:lpstr>
      <vt:lpstr>European Rivals</vt:lpstr>
      <vt:lpstr>European Rivals</vt:lpstr>
      <vt:lpstr>Looking back…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Review  (review – noun - a looking at or looking over again)</dc:title>
  <dc:creator>cit-sysop</dc:creator>
  <cp:lastModifiedBy>cit-sysop</cp:lastModifiedBy>
  <cp:revision>156</cp:revision>
  <dcterms:created xsi:type="dcterms:W3CDTF">2011-09-07T19:17:10Z</dcterms:created>
  <dcterms:modified xsi:type="dcterms:W3CDTF">2015-10-26T13:53:08Z</dcterms:modified>
</cp:coreProperties>
</file>