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83" r:id="rId4"/>
    <p:sldId id="313" r:id="rId5"/>
    <p:sldId id="315" r:id="rId6"/>
    <p:sldId id="258" r:id="rId7"/>
    <p:sldId id="394" r:id="rId8"/>
    <p:sldId id="395" r:id="rId9"/>
    <p:sldId id="386" r:id="rId10"/>
    <p:sldId id="387" r:id="rId11"/>
    <p:sldId id="384" r:id="rId12"/>
    <p:sldId id="388" r:id="rId13"/>
    <p:sldId id="400" r:id="rId14"/>
    <p:sldId id="389" r:id="rId15"/>
    <p:sldId id="391" r:id="rId16"/>
    <p:sldId id="390" r:id="rId17"/>
    <p:sldId id="392" r:id="rId18"/>
    <p:sldId id="393" r:id="rId19"/>
    <p:sldId id="399" r:id="rId20"/>
    <p:sldId id="385" r:id="rId21"/>
    <p:sldId id="371" r:id="rId22"/>
    <p:sldId id="372" r:id="rId23"/>
    <p:sldId id="339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nswers.com/topic/imperialism-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153400" cy="4800601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Age of Exploration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1500-1800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11, lesson 2</a:t>
            </a:r>
            <a:b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Global Economic Systems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- World History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Columbian Exchange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exchange of plants and animals (and people) between Europe and the Americas.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</a:t>
            </a:r>
            <a:r>
              <a:rPr lang="en-US" sz="3000" b="1" dirty="0" smtClean="0">
                <a:latin typeface="Aparajita" pitchFamily="34" charset="0"/>
                <a:cs typeface="Aparajita" pitchFamily="34" charset="0"/>
              </a:rPr>
              <a:t>far reaching 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effects were both good and bad.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Imagine the life of a Plains Native American before the 1</a:t>
            </a:r>
            <a:r>
              <a:rPr lang="en-US" sz="3000" baseline="30000" dirty="0" smtClean="0">
                <a:latin typeface="Aparajita" pitchFamily="34" charset="0"/>
                <a:cs typeface="Aparajita" pitchFamily="34" charset="0"/>
              </a:rPr>
              <a:t>st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horses arrived.  Imagine how life changed for them with the arrival of horses.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Effects were felt as far away as China.</a:t>
            </a:r>
          </a:p>
          <a:p>
            <a:pPr lvl="1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Europeans exported American crops (maize and sweet potatoes) to China, encouraging a population explosion in the mid 17</a:t>
            </a:r>
            <a:r>
              <a:rPr lang="en-US" sz="2600" baseline="30000" dirty="0" smtClean="0">
                <a:latin typeface="Aparajita" pitchFamily="34" charset="0"/>
                <a:cs typeface="Aparajita" pitchFamily="34" charset="0"/>
              </a:rPr>
              <a:t>th</a:t>
            </a:r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 century.  </a:t>
            </a: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6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-IoBFuVktjIk/UDLpOVZDn2I/AAAAAAAAAYI/KJbSvsqoLTU/s1600/wh18_columbianexchan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873"/>
            <a:ext cx="8645034" cy="63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Catholic Church prohibited enslaving the native peoples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, which affected all of the holdings of the Spanish and Portuguese.</a:t>
            </a:r>
          </a:p>
          <a:p>
            <a:pPr marL="0" indent="0">
              <a:buNone/>
            </a:pP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To get around this, </a:t>
            </a:r>
            <a:r>
              <a:rPr lang="en-US" sz="3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Spanish crown established the </a:t>
            </a:r>
            <a:r>
              <a:rPr lang="en-US" sz="3000" b="1" i="1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encomienda</a:t>
            </a:r>
            <a:r>
              <a:rPr lang="en-US" sz="3000" b="1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system</a:t>
            </a:r>
            <a:r>
              <a:rPr lang="en-US" sz="3000" b="1" i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.</a:t>
            </a:r>
          </a:p>
          <a:p>
            <a:pPr lvl="1" indent="-342900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Granted </a:t>
            </a:r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Spanish settlers the right to use Native Americans as laborers.  </a:t>
            </a:r>
            <a:endParaRPr lang="en-US" sz="2600" dirty="0" smtClean="0">
              <a:latin typeface="Aparajita" pitchFamily="34" charset="0"/>
              <a:cs typeface="Aparajita" pitchFamily="34" charset="0"/>
            </a:endParaRPr>
          </a:p>
          <a:p>
            <a:pPr lvl="1" indent="-342900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In </a:t>
            </a:r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return, the </a:t>
            </a:r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Spaniards were </a:t>
            </a:r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obligated to care for, educate, and be an advocate for the Native Americans.  </a:t>
            </a:r>
          </a:p>
          <a:p>
            <a:pPr marL="0" indent="0">
              <a:buNone/>
            </a:pPr>
            <a:endParaRPr lang="en-US" sz="3000" i="1" dirty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This did not always happen and many Spaniards abused the </a:t>
            </a:r>
            <a:r>
              <a:rPr lang="en-US" sz="3000" dirty="0" err="1" smtClean="0">
                <a:latin typeface="Aparajita" pitchFamily="34" charset="0"/>
                <a:cs typeface="Aparajita" pitchFamily="34" charset="0"/>
              </a:rPr>
              <a:t>encomienda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 privilege, resulting in virtual slavery for many.</a:t>
            </a:r>
            <a:endParaRPr lang="en-US" sz="3000" dirty="0"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6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history.weebly.com/uploads/5/0/5/7/5057459/encomienda_syste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564"/>
            <a:ext cx="6248400" cy="68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European Rivals in the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Dutch, English, and French expanded into Asia.  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Companies were established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, such as the British East India Company and the East India Company (Dutch) </a:t>
            </a:r>
            <a:r>
              <a:rPr lang="en-US" sz="3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to pursue their nation’s economic interests in the East.</a:t>
            </a:r>
          </a:p>
          <a:p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The British defeated the French in the Seven Years’ War, forcing French withdrawal from India.  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Eventually, Britain, through the British East                         India Company, would gain complete                                control of India.</a:t>
            </a:r>
            <a:endParaRPr lang="en-US" sz="30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3074" name="Picture 2" descr="http://hhh.gavilan.edu/mturetzky/Pols3/images/british_east_india_comp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2338196" cy="261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6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hoffert.faculty.noctrl.edu/TEACHING/British.Imperialis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400800" cy="64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Europeans did not start the African slave industry</a:t>
            </a:r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Slavery had been practiced in Africa since ancient times.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Before the first European slave ship brought Africans to the Americas in 1518, Islamic slavers had dominated the African slave industry for six </a:t>
            </a:r>
            <a:r>
              <a:rPr lang="en-US" sz="3300" dirty="0">
                <a:latin typeface="Aparajita" pitchFamily="34" charset="0"/>
                <a:cs typeface="Aparajita" pitchFamily="34" charset="0"/>
              </a:rPr>
              <a:t>hundred </a:t>
            </a:r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years.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European expansion led to a dramatic increase in the slave trade.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1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35563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Native American populations </a:t>
            </a:r>
            <a:r>
              <a:rPr lang="en-US" sz="33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were decimated by disease</a:t>
            </a:r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.  </a:t>
            </a:r>
            <a:r>
              <a:rPr lang="en-US" sz="33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Workers were needed</a:t>
            </a:r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3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for</a:t>
            </a:r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 the sugar </a:t>
            </a:r>
            <a:r>
              <a:rPr lang="en-US" sz="33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plantations</a:t>
            </a:r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 in South America and the Caribbean and later, cotton and tobacco plantations in North America.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The Catholic Church condemned the practice and some Protestant churchmen spoke against it.  </a:t>
            </a:r>
          </a:p>
          <a:p>
            <a:r>
              <a:rPr lang="en-US" sz="3300" dirty="0" smtClean="0">
                <a:latin typeface="Aparajita" pitchFamily="34" charset="0"/>
                <a:cs typeface="Aparajita" pitchFamily="34" charset="0"/>
              </a:rPr>
              <a:t>However, the economic forces proved stronger than spiritual forces as the Reformation had weakened Christianity.  </a:t>
            </a:r>
            <a:endParaRPr lang="en-US" sz="33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7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Triangular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11763"/>
          </a:xfrm>
        </p:spPr>
        <p:txBody>
          <a:bodyPr>
            <a:normAutofit lnSpcReduction="10000"/>
          </a:bodyPr>
          <a:lstStyle/>
          <a:p>
            <a:r>
              <a:rPr lang="en-US" sz="33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The Slave Trade was one component of a trading system known as the Triangular Trade.</a:t>
            </a:r>
          </a:p>
          <a:p>
            <a:r>
              <a:rPr lang="en-US" sz="33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European ships took manufactured goods to Africa where they were traded for enslaved people.  </a:t>
            </a:r>
          </a:p>
          <a:p>
            <a:r>
              <a:rPr lang="en-US" sz="33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Enslaved Africans were sent to the Americas and sold.</a:t>
            </a:r>
          </a:p>
          <a:p>
            <a:r>
              <a:rPr lang="en-US" sz="33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Raw materials from the Americas were then shipped to Europe and the process began again.</a:t>
            </a:r>
          </a:p>
          <a:p>
            <a:r>
              <a:rPr lang="en-US" sz="33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 slave’s journey from Africa to the Americas became known as the Middle </a:t>
            </a:r>
            <a:r>
              <a:rPr lang="en-US" sz="33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Passage</a:t>
            </a:r>
            <a:r>
              <a:rPr lang="en-US" sz="33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33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– the middle portion of the Triangular Trade route</a:t>
            </a:r>
            <a:r>
              <a:rPr lang="en-US" sz="3300" b="1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.  </a:t>
            </a:r>
            <a:endParaRPr lang="en-US" sz="33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sz="33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7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You will be expected to </a:t>
            </a:r>
            <a:r>
              <a:rPr lang="en-US" sz="3600" dirty="0" smtClean="0"/>
              <a:t>explain </a:t>
            </a:r>
            <a:r>
              <a:rPr lang="en-US" sz="3600" dirty="0"/>
              <a:t>the three components of the Triangle Trade route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European ships took manufactured goods to Africa where they were traded for enslaved people.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Enslaved Africans were sent to the Americas and sold.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Raw materials from the Americas were then shipped to Europe and the process began again.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3273"/>
            <a:ext cx="2971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effects of political and economic expansion?</a:t>
            </a:r>
          </a:p>
          <a:p>
            <a:pPr lvl="1"/>
            <a:r>
              <a:rPr lang="en-US" dirty="0" smtClean="0"/>
              <a:t>On the explorers?</a:t>
            </a:r>
          </a:p>
          <a:p>
            <a:pPr lvl="1"/>
            <a:r>
              <a:rPr lang="en-US" dirty="0" smtClean="0"/>
              <a:t>On the conquered?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7364" y="6172200"/>
            <a:ext cx="53429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Map of the World from a European view - 1482</a:t>
            </a:r>
            <a:endParaRPr lang="en-US" sz="1300" dirty="0"/>
          </a:p>
        </p:txBody>
      </p:sp>
      <p:pic>
        <p:nvPicPr>
          <p:cNvPr id="1026" name="Picture 2" descr="http://phillipkay.files.wordpress.com/2010/09/ancient-world-map-1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84" y="1600200"/>
            <a:ext cx="561570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hilaborarts.files.wordpress.com/2012/03/trade_rou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527"/>
            <a:ext cx="8351116" cy="65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" y="4953000"/>
            <a:ext cx="33528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5004256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Triangular Trade </a:t>
            </a:r>
            <a:r>
              <a:rPr lang="en-US" sz="2200" dirty="0" smtClean="0">
                <a:solidFill>
                  <a:srgbClr val="FF0000"/>
                </a:solidFill>
              </a:rPr>
              <a:t>Route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Effects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of the Atlantic Slave Trade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sz="42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Ripped families asunder</a:t>
            </a:r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.</a:t>
            </a:r>
          </a:p>
          <a:p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Deprived many regions of their strongest and healthiest workers and warriors.  </a:t>
            </a:r>
          </a:p>
          <a:p>
            <a:r>
              <a:rPr lang="en-US" sz="42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Warfare increased in Africa </a:t>
            </a:r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as one tribe sought to capture another tribe’s people to sell to the traders.  </a:t>
            </a:r>
          </a:p>
          <a:p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Many cultures were eclipsed.</a:t>
            </a:r>
          </a:p>
          <a:p>
            <a:r>
              <a:rPr lang="en-US" sz="4200" b="1" dirty="0" smtClean="0">
                <a:solidFill>
                  <a:schemeClr val="tx2"/>
                </a:solidFill>
                <a:latin typeface="Aparajita" pitchFamily="34" charset="0"/>
                <a:cs typeface="Aparajita" pitchFamily="34" charset="0"/>
              </a:rPr>
              <a:t>What was the effect on Europeans?  How would “owning” another human being effect someone?</a:t>
            </a:r>
            <a:endParaRPr lang="en-US" sz="4200" b="1" dirty="0">
              <a:solidFill>
                <a:schemeClr val="tx2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Closing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35563"/>
          </a:xfrm>
        </p:spPr>
        <p:txBody>
          <a:bodyPr>
            <a:normAutofit/>
          </a:bodyPr>
          <a:lstStyle/>
          <a:p>
            <a:r>
              <a:rPr lang="en-US" sz="4200" dirty="0" smtClean="0">
                <a:latin typeface="Aparajita" pitchFamily="34" charset="0"/>
                <a:cs typeface="Aparajita" pitchFamily="34" charset="0"/>
              </a:rPr>
              <a:t>How did epidemics among the Native American populations contribute to an increase in the trade of enslaved Africans?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2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nshuchristajacobson.files.wordpress.com/2011/11/try-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Early 1500s</a:t>
            </a:r>
            <a:endParaRPr lang="en-US" dirty="0"/>
          </a:p>
        </p:txBody>
      </p:sp>
      <p:pic>
        <p:nvPicPr>
          <p:cNvPr id="2050" name="Picture 2" descr="http://www.sonofthesouth.net/revolutionary-war/maps/old-worl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61074" cy="49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24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a difference a few decades make.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07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interaction between worlds brought a transfer of goods and people.  In the case of the people making the journey, some did so willingly, some not.</a:t>
            </a:r>
          </a:p>
          <a:p>
            <a:pPr marL="0" indent="0">
              <a:buNone/>
            </a:pPr>
            <a:r>
              <a:rPr lang="en-US" dirty="0" smtClean="0"/>
              <a:t>These exchanges had a lasting effect on the world. 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Vocabulary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295400"/>
            <a:ext cx="839585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mercantilism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Principles that dominated economic thought in the 17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century, holding that </a:t>
            </a:r>
            <a:r>
              <a:rPr lang="en-US" sz="3000" dirty="0" smtClean="0">
                <a:solidFill>
                  <a:srgbClr val="FF0000"/>
                </a:solidFill>
              </a:rPr>
              <a:t>the prosperity of a nation depended on a large supply of gold and silver.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plantations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000" dirty="0" smtClean="0"/>
              <a:t>A </a:t>
            </a:r>
            <a:r>
              <a:rPr lang="en-US" sz="3000" dirty="0" smtClean="0">
                <a:solidFill>
                  <a:srgbClr val="FF0000"/>
                </a:solidFill>
              </a:rPr>
              <a:t>large agricultural estate.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Middle Passage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forced voyage of enslaved Africans across the Atlantic Ocean to the Americas.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Trades, Colonies and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effects of European exploration</a:t>
            </a:r>
            <a:r>
              <a:rPr lang="en-US" sz="3800" dirty="0" smtClean="0">
                <a:latin typeface="Aparajita" pitchFamily="34" charset="0"/>
                <a:cs typeface="Aparajita" pitchFamily="34" charset="0"/>
              </a:rPr>
              <a:t>…</a:t>
            </a:r>
          </a:p>
          <a:p>
            <a:r>
              <a:rPr lang="en-US" sz="3400" dirty="0" smtClean="0">
                <a:latin typeface="Aparajita" pitchFamily="34" charset="0"/>
                <a:cs typeface="Aparajita" pitchFamily="34" charset="0"/>
              </a:rPr>
              <a:t>In the </a:t>
            </a:r>
            <a:r>
              <a:rPr lang="en-US" sz="34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Americas and the Spice Islands </a:t>
            </a:r>
          </a:p>
          <a:p>
            <a:pPr lvl="1"/>
            <a:r>
              <a:rPr lang="en-US" sz="3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Led to the                                                             destruction of local                                                          cultures and the                                                establishment of                                                     European colonies.</a:t>
            </a:r>
            <a:endParaRPr lang="en-US" sz="3000" b="1" dirty="0">
              <a:solidFill>
                <a:srgbClr val="FF000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6" name="Picture 2" descr="http://www.roebuckclasses.com/maps/histmap/spiceisl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86241"/>
            <a:ext cx="5029200" cy="37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Trades, Colonies and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effects of European exploration</a:t>
            </a:r>
            <a:r>
              <a:rPr lang="en-US" sz="3800" dirty="0" smtClean="0">
                <a:latin typeface="Aparajita" pitchFamily="34" charset="0"/>
                <a:cs typeface="Aparajita" pitchFamily="34" charset="0"/>
              </a:rPr>
              <a:t>…</a:t>
            </a:r>
          </a:p>
          <a:p>
            <a:r>
              <a:rPr lang="en-US" sz="34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 Africa and mainland Asia, local regimes were left intact and some grew rich in trade with Europe.</a:t>
            </a:r>
          </a:p>
          <a:p>
            <a:pPr lvl="1"/>
            <a:r>
              <a:rPr lang="en-US" sz="3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Families torn apart by                                                   slavery</a:t>
            </a:r>
          </a:p>
          <a:p>
            <a:pPr lvl="1"/>
            <a:r>
              <a:rPr lang="en-US" sz="3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Increase in tribal warfare.</a:t>
            </a: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050" name="Picture 2" descr="http://hitchcock.itc.virginia.edu/SlaveTrade/collection/large/Africa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9719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096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Slavery in the Kingdom of </a:t>
            </a:r>
            <a:r>
              <a:rPr lang="en-US" dirty="0" err="1" smtClean="0"/>
              <a:t>Kongo</a:t>
            </a:r>
            <a:r>
              <a:rPr lang="en-US" dirty="0" smtClean="0"/>
              <a:t>, 1491?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9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Trades, Colonies and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The effects of European exploration</a:t>
            </a:r>
            <a:r>
              <a:rPr lang="en-US" sz="3800" dirty="0" smtClean="0">
                <a:latin typeface="Aparajita" pitchFamily="34" charset="0"/>
                <a:cs typeface="Aparajita" pitchFamily="34" charset="0"/>
              </a:rPr>
              <a:t>…</a:t>
            </a:r>
          </a:p>
          <a:p>
            <a:r>
              <a:rPr lang="en-US" sz="34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Europe prospered and a true “world economy” developed for the first time.</a:t>
            </a:r>
          </a:p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theory of mercantilism dominated European economic thought in the 17</a:t>
            </a:r>
            <a:r>
              <a:rPr lang="en-US" baseline="30000" dirty="0" smtClean="0">
                <a:latin typeface="Aparajita" pitchFamily="34" charset="0"/>
                <a:cs typeface="Aparajita" pitchFamily="34" charset="0"/>
              </a:rPr>
              <a:t>th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century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.  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Mercantilism:  Gold + silver = national prosperity</a:t>
            </a:r>
            <a:r>
              <a:rPr lang="en-US" sz="3200" b="1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0" indent="0">
              <a:buNone/>
            </a:pP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9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Trades, Colonies and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831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Nations sought a positive </a:t>
            </a:r>
            <a:r>
              <a:rPr lang="en-US" sz="3000" b="1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balance of trade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1"/>
            <a:r>
              <a:rPr lang="en-US" sz="2600" dirty="0" smtClean="0">
                <a:latin typeface="Aparajita" pitchFamily="34" charset="0"/>
                <a:cs typeface="Aparajita" pitchFamily="34" charset="0"/>
              </a:rPr>
              <a:t>Exports are of greater value than the value of imports.  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Colonies were used as a source of raw materials and also as markets for exports </a:t>
            </a:r>
            <a:r>
              <a:rPr lang="en-US" sz="3000" dirty="0" smtClean="0">
                <a:latin typeface="Aparajita" pitchFamily="34" charset="0"/>
                <a:cs typeface="Aparajita" pitchFamily="34" charset="0"/>
              </a:rPr>
              <a:t>of goods manufactured from those same raw materials.  </a:t>
            </a:r>
            <a:endParaRPr lang="en-US" sz="3000" b="1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2" descr="https://globalimperialism.wikispaces.com/file/view/merc._pic.JPG/116057177/800x303/merc.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6476001" cy="24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6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fb64e5c9-e11f-43e5-b76b-b61adc9a74c7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942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Age of Exploration 1500-1800 Chapter 11, lesson 2 The First Global Economic Systems</vt:lpstr>
      <vt:lpstr>Essential Question</vt:lpstr>
      <vt:lpstr>PowerPoint Presentation</vt:lpstr>
      <vt:lpstr>Why does it matter?</vt:lpstr>
      <vt:lpstr>Lesson Vocabulary</vt:lpstr>
      <vt:lpstr>Trades, Colonies and Mercantilism</vt:lpstr>
      <vt:lpstr>Trades, Colonies and Mercantilism</vt:lpstr>
      <vt:lpstr>Trades, Colonies and Mercantilism</vt:lpstr>
      <vt:lpstr>Trades, Colonies and Mercantilism</vt:lpstr>
      <vt:lpstr>The Columbian Exchange</vt:lpstr>
      <vt:lpstr>PowerPoint Presentation</vt:lpstr>
      <vt:lpstr>The Columbian Exchange</vt:lpstr>
      <vt:lpstr>PowerPoint Presentation</vt:lpstr>
      <vt:lpstr>European Rivals in the East</vt:lpstr>
      <vt:lpstr>PowerPoint Presentation</vt:lpstr>
      <vt:lpstr>The Atlantic Slave Trade</vt:lpstr>
      <vt:lpstr>The Atlantic Slave Trade</vt:lpstr>
      <vt:lpstr>The Triangular Trade</vt:lpstr>
      <vt:lpstr>You will be expected to explain the three components of the Triangle Trade route.</vt:lpstr>
      <vt:lpstr>PowerPoint Presentation</vt:lpstr>
      <vt:lpstr>Effects of the Atlantic Slave Trade</vt:lpstr>
      <vt:lpstr>Closing Question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cit-sysop</cp:lastModifiedBy>
  <cp:revision>163</cp:revision>
  <dcterms:created xsi:type="dcterms:W3CDTF">2011-09-07T19:17:10Z</dcterms:created>
  <dcterms:modified xsi:type="dcterms:W3CDTF">2013-11-19T13:29:39Z</dcterms:modified>
</cp:coreProperties>
</file>