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83" r:id="rId4"/>
    <p:sldId id="315" r:id="rId5"/>
    <p:sldId id="258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394" r:id="rId15"/>
    <p:sldId id="395" r:id="rId16"/>
    <p:sldId id="389" r:id="rId17"/>
    <p:sldId id="396" r:id="rId18"/>
    <p:sldId id="393" r:id="rId19"/>
    <p:sldId id="405" r:id="rId20"/>
    <p:sldId id="406" r:id="rId21"/>
    <p:sldId id="407" r:id="rId22"/>
    <p:sldId id="408" r:id="rId23"/>
    <p:sldId id="372" r:id="rId24"/>
    <p:sldId id="318" r:id="rId25"/>
    <p:sldId id="292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80" d="100"/>
          <a:sy n="80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3.bp.blogspot.com/_r4myhbkFQRo/TQ0A48lmPAI/AAAAAAAAAAQ/Zfz0h5j85Vk/s1600/battle_lepanto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c/ce/GrabDonJuan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and Absolutism in Europe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1550-1715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12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-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World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History</a:t>
            </a:r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French Wars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+mj-lt"/>
                <a:cs typeface="Aparajita" pitchFamily="34" charset="0"/>
              </a:rPr>
              <a:t>1562-1598</a:t>
            </a:r>
          </a:p>
          <a:p>
            <a:r>
              <a:rPr lang="en-US" sz="3400" dirty="0" smtClean="0">
                <a:latin typeface="+mj-lt"/>
                <a:cs typeface="Aparajita" pitchFamily="34" charset="0"/>
              </a:rPr>
              <a:t>Catholics vs. Huguenots (French Calvinists) </a:t>
            </a:r>
            <a:endParaRPr lang="en-US" sz="2600" dirty="0" smtClean="0">
              <a:latin typeface="+mj-lt"/>
              <a:cs typeface="Aparajita" pitchFamily="34" charset="0"/>
            </a:endParaRP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Motivations were both religious and political.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War raged until a Huguenot, Henry of Navarre, succeeded to the throne as Henry IV.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He converted to Catholicism to unite France.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Henry IV issued the Edict of Nantes in 1598, recognizing Catholicism as the state religion but giving Huguenots the right to worship and freedom of political office.  </a:t>
            </a:r>
            <a:endParaRPr lang="en-US" sz="3000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0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Crises in Europe &amp; the Thirty Years’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+mj-lt"/>
                <a:cs typeface="Aparajita" pitchFamily="34" charset="0"/>
              </a:rPr>
              <a:t>Growing population led to increased demand for food and land and drove up prices for both – inflation.</a:t>
            </a:r>
          </a:p>
          <a:p>
            <a:r>
              <a:rPr lang="en-US" sz="3400" dirty="0" smtClean="0">
                <a:latin typeface="+mj-lt"/>
                <a:cs typeface="Aparajita" pitchFamily="34" charset="0"/>
              </a:rPr>
              <a:t>Witchcraft Trials</a:t>
            </a:r>
          </a:p>
          <a:p>
            <a:pPr lvl="1"/>
            <a:r>
              <a:rPr lang="en-US" dirty="0" smtClean="0"/>
              <a:t>A powerful belief in the supernatural permeated the European concept </a:t>
            </a:r>
            <a:r>
              <a:rPr lang="en-US" dirty="0"/>
              <a:t>of the natural </a:t>
            </a:r>
            <a:r>
              <a:rPr lang="en-US" dirty="0" smtClean="0"/>
              <a:t>world.</a:t>
            </a:r>
          </a:p>
          <a:p>
            <a:pPr lvl="1"/>
            <a:r>
              <a:rPr lang="en-US" dirty="0" smtClean="0"/>
              <a:t>Ordinary events – bad harvest, illness, etc., were blamed on agents of the devil.</a:t>
            </a:r>
          </a:p>
          <a:p>
            <a:pPr lvl="1"/>
            <a:r>
              <a:rPr lang="en-US" dirty="0" smtClean="0"/>
              <a:t>A mob hysteria ensued, fanning the flames further.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2200" dirty="0" smtClean="0">
              <a:latin typeface="+mj-lt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5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Crises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+mj-lt"/>
                <a:cs typeface="Aparajita" pitchFamily="34" charset="0"/>
              </a:rPr>
              <a:t>Growing population led to increased demand for food and land and drove up prices for both – inflation.</a:t>
            </a:r>
          </a:p>
          <a:p>
            <a:r>
              <a:rPr lang="en-US" sz="3400" dirty="0" smtClean="0">
                <a:latin typeface="+mj-lt"/>
                <a:cs typeface="Aparajita" pitchFamily="34" charset="0"/>
              </a:rPr>
              <a:t>Witchcraft Trials</a:t>
            </a:r>
          </a:p>
          <a:p>
            <a:pPr lvl="1"/>
            <a:r>
              <a:rPr lang="en-US" dirty="0" smtClean="0"/>
              <a:t>A powerful belief in the supernatural permeated the European concept </a:t>
            </a:r>
            <a:r>
              <a:rPr lang="en-US" dirty="0"/>
              <a:t>of the natural </a:t>
            </a:r>
            <a:r>
              <a:rPr lang="en-US" dirty="0" smtClean="0"/>
              <a:t>world.</a:t>
            </a:r>
          </a:p>
          <a:p>
            <a:pPr lvl="1"/>
            <a:r>
              <a:rPr lang="en-US" dirty="0" smtClean="0"/>
              <a:t>Ordinary events – bad harvest, illness, etc., were blamed on agents of the devil.</a:t>
            </a:r>
          </a:p>
          <a:p>
            <a:pPr lvl="1"/>
            <a:r>
              <a:rPr lang="en-US" dirty="0" smtClean="0"/>
              <a:t>A mob hysteria ensued, fanning the flames further.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2200" dirty="0" smtClean="0">
              <a:latin typeface="+mj-lt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Thirty Years’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+mj-lt"/>
                <a:cs typeface="Aparajita" pitchFamily="34" charset="0"/>
              </a:rPr>
              <a:t>The Peace of Augsburg between Catholics and Lutherans did not include Calvinists.</a:t>
            </a:r>
          </a:p>
          <a:p>
            <a:r>
              <a:rPr lang="en-US" sz="3400" dirty="0" smtClean="0">
                <a:latin typeface="+mj-lt"/>
                <a:cs typeface="Aparajita" pitchFamily="34" charset="0"/>
              </a:rPr>
              <a:t>The war pulled in all major European powers except England.</a:t>
            </a:r>
          </a:p>
          <a:p>
            <a:r>
              <a:rPr lang="en-US" sz="3400" dirty="0" smtClean="0">
                <a:latin typeface="+mj-lt"/>
                <a:cs typeface="Aparajita" pitchFamily="34" charset="0"/>
              </a:rPr>
              <a:t>Motivations were political masked by religious.</a:t>
            </a:r>
          </a:p>
          <a:p>
            <a:r>
              <a:rPr lang="en-US" sz="3400" dirty="0" smtClean="0">
                <a:latin typeface="+mj-lt"/>
                <a:cs typeface="Aparajita" pitchFamily="34" charset="0"/>
              </a:rPr>
              <a:t>The Peace of Westphalia of 1648 brought an end to the conflict and divided the Holy Roman Empire into independent states.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2200" dirty="0" smtClean="0">
              <a:latin typeface="+mj-lt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2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12.2 Lesson Vocabulary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95400"/>
            <a:ext cx="839585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Divine right of kings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The belief that a king received his right to rule from God and was subject only to God.</a:t>
            </a:r>
            <a:endParaRPr lang="en-US" sz="3000" dirty="0"/>
          </a:p>
          <a:p>
            <a:r>
              <a:rPr lang="en-US" sz="3200" dirty="0" smtClean="0"/>
              <a:t>Puritans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English Protestants inspired by Calvinism; wanted the Church of England to be strictly Protestant with no vestiges of Catholicism remaining.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9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12.2 Lesson Vocabulary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95400"/>
            <a:ext cx="839585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Cavaliers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Supporters of the English king; also known as Royalists</a:t>
            </a:r>
          </a:p>
          <a:p>
            <a:r>
              <a:rPr lang="en-US" sz="3200" dirty="0"/>
              <a:t>Roundheads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Parliamentary forces opposed to the Cavaliers.  Under Cromwell, they proved victorious in the English Civil War of 1642.  </a:t>
            </a:r>
          </a:p>
          <a:p>
            <a:r>
              <a:rPr lang="en-US" sz="3200" dirty="0" smtClean="0"/>
              <a:t>Natural rights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Rights with which all humans are born.  This idea was put forth by John Locke in 1690 and inspired the American founders. 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9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Revolutions in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40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>
                <a:latin typeface="+mj-lt"/>
                <a:cs typeface="Aparajita" pitchFamily="34" charset="0"/>
              </a:rPr>
              <a:t>In the 17</a:t>
            </a:r>
            <a:r>
              <a:rPr lang="en-US" sz="1500" baseline="30000" dirty="0" smtClean="0">
                <a:latin typeface="+mj-lt"/>
                <a:cs typeface="Aparajita" pitchFamily="34" charset="0"/>
              </a:rPr>
              <a:t>th</a:t>
            </a:r>
            <a:r>
              <a:rPr lang="en-US" sz="1500" dirty="0" smtClean="0">
                <a:latin typeface="+mj-lt"/>
                <a:cs typeface="Aparajita" pitchFamily="34" charset="0"/>
              </a:rPr>
              <a:t> century, d</a:t>
            </a:r>
            <a:r>
              <a:rPr lang="en-US" sz="1500" dirty="0" smtClean="0"/>
              <a:t>isagreements </a:t>
            </a:r>
            <a:r>
              <a:rPr lang="en-US" sz="1500" dirty="0"/>
              <a:t>between the Stuarts and Parliament led to the English </a:t>
            </a:r>
            <a:r>
              <a:rPr lang="en-US" sz="1500" dirty="0" smtClean="0"/>
              <a:t>Civil War</a:t>
            </a:r>
            <a:r>
              <a:rPr lang="en-US" sz="1500" dirty="0"/>
              <a:t>, a period of military rule, and a troubled restoration of the monarchy.</a:t>
            </a:r>
          </a:p>
          <a:p>
            <a:r>
              <a:rPr lang="en-US" sz="1500" dirty="0" smtClean="0"/>
              <a:t>The </a:t>
            </a:r>
            <a:r>
              <a:rPr lang="en-US" sz="1500" dirty="0"/>
              <a:t>death of Queen Elizabeth I in 1603 brought the end of </a:t>
            </a:r>
            <a:r>
              <a:rPr lang="en-US" sz="1500" dirty="0" smtClean="0"/>
              <a:t>the Tudor dynasty </a:t>
            </a:r>
            <a:r>
              <a:rPr lang="en-US" sz="1500" dirty="0"/>
              <a:t>and the beginning of </a:t>
            </a:r>
            <a:r>
              <a:rPr lang="en-US" sz="1500" dirty="0" smtClean="0"/>
              <a:t>Stuart rule</a:t>
            </a:r>
            <a:r>
              <a:rPr lang="en-US" sz="1500" dirty="0"/>
              <a:t>.</a:t>
            </a:r>
          </a:p>
          <a:p>
            <a:r>
              <a:rPr lang="en-US" sz="1500" dirty="0" smtClean="0"/>
              <a:t>In </a:t>
            </a:r>
            <a:r>
              <a:rPr lang="en-US" sz="1500" dirty="0"/>
              <a:t>1628, Parliament passed a </a:t>
            </a:r>
            <a:r>
              <a:rPr lang="en-US" sz="1500" dirty="0" smtClean="0"/>
              <a:t>Petition of Right to </a:t>
            </a:r>
            <a:r>
              <a:rPr lang="en-US" sz="1500" dirty="0"/>
              <a:t>place </a:t>
            </a:r>
            <a:r>
              <a:rPr lang="en-US" sz="1500" dirty="0" smtClean="0"/>
              <a:t>limits on </a:t>
            </a:r>
            <a:r>
              <a:rPr lang="en-US" sz="1500" dirty="0"/>
              <a:t>the king’s authority, but after initially accepting it, King Charles I </a:t>
            </a:r>
            <a:r>
              <a:rPr lang="en-US" sz="1500" dirty="0" smtClean="0"/>
              <a:t>later ignored it</a:t>
            </a:r>
            <a:r>
              <a:rPr lang="en-US" sz="1500" dirty="0"/>
              <a:t>.</a:t>
            </a:r>
          </a:p>
          <a:p>
            <a:r>
              <a:rPr lang="en-US" sz="1500" dirty="0" smtClean="0"/>
              <a:t>During </a:t>
            </a:r>
            <a:r>
              <a:rPr lang="en-US" sz="1500" dirty="0"/>
              <a:t>England’s civil war, the parliamentary forces, </a:t>
            </a:r>
            <a:r>
              <a:rPr lang="en-US" sz="1500" dirty="0" smtClean="0"/>
              <a:t>or Roundheads, </a:t>
            </a:r>
            <a:r>
              <a:rPr lang="en-US" sz="1500" dirty="0"/>
              <a:t>defeated the Royalists, or </a:t>
            </a:r>
            <a:r>
              <a:rPr lang="en-US" sz="1500" dirty="0" smtClean="0"/>
              <a:t>Cavaliers.</a:t>
            </a:r>
            <a:endParaRPr lang="en-US" sz="1500" dirty="0"/>
          </a:p>
          <a:p>
            <a:r>
              <a:rPr lang="en-US" sz="1500" dirty="0" smtClean="0"/>
              <a:t>Cromwell </a:t>
            </a:r>
            <a:r>
              <a:rPr lang="en-US" sz="1500" dirty="0"/>
              <a:t>eventually dispersed Parliament and set up a </a:t>
            </a:r>
            <a:r>
              <a:rPr lang="en-US" sz="1500" dirty="0" smtClean="0"/>
              <a:t>military dictatorship.</a:t>
            </a:r>
            <a:endParaRPr lang="en-US" sz="1500" dirty="0"/>
          </a:p>
          <a:p>
            <a:r>
              <a:rPr lang="en-US" sz="1500" dirty="0" smtClean="0"/>
              <a:t>During </a:t>
            </a:r>
            <a:r>
              <a:rPr lang="en-US" sz="1500" dirty="0"/>
              <a:t>the </a:t>
            </a:r>
            <a:r>
              <a:rPr lang="en-US" sz="1500" dirty="0" smtClean="0"/>
              <a:t>Restoration, </a:t>
            </a:r>
            <a:r>
              <a:rPr lang="en-US" sz="1500" dirty="0"/>
              <a:t>religion caused tension </a:t>
            </a:r>
            <a:r>
              <a:rPr lang="en-US" sz="1500" dirty="0" smtClean="0"/>
              <a:t>between Parliament </a:t>
            </a:r>
            <a:r>
              <a:rPr lang="en-US" sz="1500" dirty="0"/>
              <a:t>and the kings.</a:t>
            </a:r>
          </a:p>
          <a:p>
            <a:r>
              <a:rPr lang="en-US" sz="1500" dirty="0" smtClean="0"/>
              <a:t>England’s </a:t>
            </a:r>
            <a:r>
              <a:rPr lang="en-US" sz="1500" dirty="0"/>
              <a:t>“Glorious Revolution” laid the foundation for England’s limited</a:t>
            </a:r>
            <a:r>
              <a:rPr lang="en-US" sz="1500" dirty="0" smtClean="0"/>
              <a:t>, or </a:t>
            </a:r>
            <a:r>
              <a:rPr lang="en-US" sz="1500" dirty="0"/>
              <a:t>constitutional, monarchy.</a:t>
            </a:r>
          </a:p>
          <a:p>
            <a:r>
              <a:rPr lang="en-US" sz="1500" dirty="0" smtClean="0"/>
              <a:t>English </a:t>
            </a:r>
            <a:r>
              <a:rPr lang="en-US" sz="1500" dirty="0"/>
              <a:t>nobles invited </a:t>
            </a:r>
            <a:r>
              <a:rPr lang="en-US" sz="1500" dirty="0" smtClean="0"/>
              <a:t>William of Orange to </a:t>
            </a:r>
            <a:r>
              <a:rPr lang="en-US" sz="1500" dirty="0"/>
              <a:t>invade England.</a:t>
            </a:r>
          </a:p>
          <a:p>
            <a:r>
              <a:rPr lang="en-US" sz="1500" dirty="0" smtClean="0"/>
              <a:t>Parliament’s </a:t>
            </a:r>
            <a:r>
              <a:rPr lang="en-US" sz="1500" dirty="0"/>
              <a:t>Bill of </a:t>
            </a:r>
            <a:r>
              <a:rPr lang="en-US" sz="1500" dirty="0" smtClean="0"/>
              <a:t>Rights established </a:t>
            </a:r>
            <a:r>
              <a:rPr lang="en-US" sz="1500" dirty="0"/>
              <a:t>the foundation for </a:t>
            </a:r>
            <a:r>
              <a:rPr lang="en-US" sz="1500" dirty="0" smtClean="0"/>
              <a:t>a constitutional </a:t>
            </a:r>
            <a:r>
              <a:rPr lang="en-US" sz="1500" dirty="0"/>
              <a:t>monarchy; it helped create a government based on the rule </a:t>
            </a:r>
            <a:r>
              <a:rPr lang="en-US" sz="1500" dirty="0" smtClean="0"/>
              <a:t>of law.</a:t>
            </a:r>
            <a:endParaRPr lang="en-US" sz="1500" dirty="0"/>
          </a:p>
          <a:p>
            <a:r>
              <a:rPr lang="en-US" sz="1500" dirty="0" smtClean="0"/>
              <a:t>The divine – right theory </a:t>
            </a:r>
            <a:r>
              <a:rPr lang="en-US" sz="1500" dirty="0"/>
              <a:t>of kingship was destroyed during </a:t>
            </a:r>
            <a:r>
              <a:rPr lang="en-US" sz="1500" dirty="0" smtClean="0"/>
              <a:t>the “</a:t>
            </a:r>
            <a:r>
              <a:rPr lang="en-US" sz="1500" dirty="0"/>
              <a:t>Glorious Revolution;” as a result, English monarchs rule by the grace </a:t>
            </a:r>
            <a:r>
              <a:rPr lang="en-US" sz="1500" dirty="0" smtClean="0"/>
              <a:t>of Parliament.</a:t>
            </a: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The </a:t>
            </a:r>
            <a:r>
              <a:rPr lang="en-US" sz="1500" dirty="0"/>
              <a:t>political thought of Thomas Hobbes and John Locke reflected </a:t>
            </a:r>
            <a:r>
              <a:rPr lang="en-US" sz="1500" dirty="0" smtClean="0"/>
              <a:t>concerns with </a:t>
            </a:r>
            <a:r>
              <a:rPr lang="en-US" sz="1500" dirty="0"/>
              <a:t>order and power.</a:t>
            </a:r>
          </a:p>
          <a:p>
            <a:r>
              <a:rPr lang="en-US" sz="1500" dirty="0" smtClean="0"/>
              <a:t>In </a:t>
            </a:r>
            <a:r>
              <a:rPr lang="en-US" sz="1500" dirty="0"/>
              <a:t>his treatise entitled </a:t>
            </a:r>
            <a:r>
              <a:rPr lang="en-US" sz="1500" i="1" dirty="0"/>
              <a:t>Leviathan</a:t>
            </a:r>
            <a:r>
              <a:rPr lang="en-US" sz="1500" dirty="0"/>
              <a:t>, </a:t>
            </a:r>
            <a:r>
              <a:rPr lang="en-US" sz="1500" dirty="0" smtClean="0"/>
              <a:t>Thomas Hobbes argued </a:t>
            </a:r>
            <a:r>
              <a:rPr lang="en-US" sz="1500" dirty="0"/>
              <a:t>that </a:t>
            </a:r>
            <a:r>
              <a:rPr lang="en-US" sz="1500" dirty="0" smtClean="0"/>
              <a:t>rulers required </a:t>
            </a:r>
            <a:r>
              <a:rPr lang="en-US" sz="1500" dirty="0"/>
              <a:t>absolute power to preserve </a:t>
            </a:r>
            <a:r>
              <a:rPr lang="en-US" sz="1500" dirty="0" smtClean="0"/>
              <a:t>order in </a:t>
            </a:r>
            <a:r>
              <a:rPr lang="en-US" sz="1500" dirty="0"/>
              <a:t>society.</a:t>
            </a:r>
          </a:p>
          <a:p>
            <a:r>
              <a:rPr lang="en-US" sz="1500" dirty="0" smtClean="0"/>
              <a:t>John Locke argued </a:t>
            </a:r>
            <a:r>
              <a:rPr lang="en-US" sz="1500" dirty="0"/>
              <a:t>that government existed to protect life</a:t>
            </a:r>
            <a:r>
              <a:rPr lang="en-US" sz="1500" dirty="0" smtClean="0"/>
              <a:t>, liberty</a:t>
            </a:r>
            <a:r>
              <a:rPr lang="en-US" sz="1500" dirty="0"/>
              <a:t>, property, and other </a:t>
            </a:r>
            <a:r>
              <a:rPr lang="en-US" sz="1500" dirty="0" smtClean="0"/>
              <a:t>natural rights.</a:t>
            </a:r>
            <a:endParaRPr lang="en-US" sz="1500" dirty="0"/>
          </a:p>
          <a:p>
            <a:r>
              <a:rPr lang="en-US" sz="1500" dirty="0" smtClean="0"/>
              <a:t>Though </a:t>
            </a:r>
            <a:r>
              <a:rPr lang="en-US" sz="1500" dirty="0"/>
              <a:t>Locke was not an advocate of </a:t>
            </a:r>
            <a:r>
              <a:rPr lang="en-US" sz="1500" dirty="0" smtClean="0"/>
              <a:t>democracy, </a:t>
            </a:r>
            <a:r>
              <a:rPr lang="en-US" sz="1500" dirty="0"/>
              <a:t>his ideas </a:t>
            </a:r>
            <a:r>
              <a:rPr lang="en-US" sz="1500" dirty="0" smtClean="0"/>
              <a:t>can be </a:t>
            </a:r>
            <a:r>
              <a:rPr lang="en-US" sz="1500" dirty="0"/>
              <a:t>found in the American Declaration of Independence and the U.S. Constitution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6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12.3 Lesson Vocabulary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95400"/>
            <a:ext cx="839585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absolutism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A system in which a ruler holds total power; tied to the </a:t>
            </a:r>
            <a:r>
              <a:rPr lang="en-US" sz="3000" i="1" dirty="0" smtClean="0"/>
              <a:t>divine right of kings</a:t>
            </a:r>
            <a:r>
              <a:rPr lang="en-US" sz="3000" dirty="0" smtClean="0"/>
              <a:t>.  </a:t>
            </a:r>
          </a:p>
          <a:p>
            <a:r>
              <a:rPr lang="en-US" sz="3200" dirty="0" smtClean="0"/>
              <a:t>boyar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The Russian nobility; crushed by Czar Ivan (the Terrible) in the 16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century.</a:t>
            </a:r>
          </a:p>
          <a:p>
            <a:r>
              <a:rPr lang="en-US" sz="3000" dirty="0" smtClean="0"/>
              <a:t>Czar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The Russian word for </a:t>
            </a:r>
            <a:r>
              <a:rPr lang="en-US" sz="3000" i="1" dirty="0" err="1" smtClean="0"/>
              <a:t>caesar</a:t>
            </a:r>
            <a:r>
              <a:rPr lang="en-US" sz="3000" dirty="0" smtClean="0"/>
              <a:t>, and the title of the absolute ruler of Russia.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3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France Under Louis 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Louis </a:t>
            </a:r>
            <a:r>
              <a:rPr lang="en-US" sz="3600" dirty="0"/>
              <a:t>XIV’s reign is considered the best example of </a:t>
            </a:r>
            <a:r>
              <a:rPr lang="en-US" sz="3600" dirty="0" smtClean="0"/>
              <a:t>absolutism in the seventeenth </a:t>
            </a:r>
            <a:r>
              <a:rPr lang="en-US" sz="3600" dirty="0"/>
              <a:t>century.</a:t>
            </a:r>
          </a:p>
          <a:p>
            <a:r>
              <a:rPr lang="en-US" sz="3600" dirty="0" smtClean="0"/>
              <a:t>Cardinal Richelieu, minister </a:t>
            </a:r>
            <a:r>
              <a:rPr lang="en-US" sz="3600" dirty="0"/>
              <a:t>to Louis XIII, and </a:t>
            </a:r>
            <a:r>
              <a:rPr lang="en-US" sz="3600" dirty="0" smtClean="0"/>
              <a:t>Cardinal Mazarin, </a:t>
            </a:r>
            <a:r>
              <a:rPr lang="en-US" sz="3600" dirty="0"/>
              <a:t>minister to Louis XIV, helped to preserve the authority of </a:t>
            </a:r>
            <a:r>
              <a:rPr lang="en-US" sz="3600" dirty="0" smtClean="0"/>
              <a:t>the monarchy</a:t>
            </a:r>
            <a:r>
              <a:rPr lang="en-US" sz="3600" dirty="0"/>
              <a:t>.</a:t>
            </a:r>
          </a:p>
          <a:p>
            <a:r>
              <a:rPr lang="en-US" sz="3600" dirty="0" smtClean="0"/>
              <a:t>Louis </a:t>
            </a:r>
            <a:r>
              <a:rPr lang="en-US" sz="3600" dirty="0"/>
              <a:t>XIV established both a royal court and a state office </a:t>
            </a:r>
            <a:r>
              <a:rPr lang="en-US" sz="3600" dirty="0" smtClean="0"/>
              <a:t>at Versailles, where </a:t>
            </a:r>
            <a:r>
              <a:rPr lang="en-US" sz="3600" dirty="0"/>
              <a:t>he lived lavishly.</a:t>
            </a:r>
          </a:p>
          <a:p>
            <a:r>
              <a:rPr lang="en-US" sz="3600" dirty="0" smtClean="0"/>
              <a:t>To </a:t>
            </a:r>
            <a:r>
              <a:rPr lang="en-US" sz="3600" dirty="0"/>
              <a:t>achieve military glory and strengthen his dynasty, the Sun King created a </a:t>
            </a:r>
            <a:r>
              <a:rPr lang="en-US" sz="3600" dirty="0" smtClean="0"/>
              <a:t>large army and  </a:t>
            </a:r>
            <a:r>
              <a:rPr lang="en-US" sz="3600" dirty="0"/>
              <a:t>waged four wars, but when he died, France was </a:t>
            </a:r>
            <a:r>
              <a:rPr lang="en-US" sz="3600" dirty="0" smtClean="0"/>
              <a:t>surrounded by enemies.</a:t>
            </a:r>
            <a:endParaRPr lang="en-US" sz="33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7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Spread of 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Out </a:t>
            </a:r>
            <a:r>
              <a:rPr lang="en-US" sz="3600" dirty="0"/>
              <a:t>of the more than three hundred </a:t>
            </a:r>
            <a:r>
              <a:rPr lang="en-US" sz="3600" dirty="0" smtClean="0"/>
              <a:t>German states </a:t>
            </a:r>
            <a:r>
              <a:rPr lang="en-US" sz="3600" dirty="0"/>
              <a:t>in existence </a:t>
            </a:r>
            <a:r>
              <a:rPr lang="en-US" sz="3600" dirty="0" smtClean="0"/>
              <a:t>after the </a:t>
            </a:r>
            <a:r>
              <a:rPr lang="en-US" sz="3600" dirty="0"/>
              <a:t>Thirty Years’ War, Prussia and Austria emerged as two great European powers.</a:t>
            </a:r>
          </a:p>
          <a:p>
            <a:r>
              <a:rPr lang="en-US" sz="3600" dirty="0" smtClean="0"/>
              <a:t>Frederick William built </a:t>
            </a:r>
            <a:r>
              <a:rPr lang="en-US" sz="3600" dirty="0"/>
              <a:t>a huge, efficient standing army, and he also set up </a:t>
            </a:r>
            <a:r>
              <a:rPr lang="en-US" sz="3600" dirty="0" smtClean="0"/>
              <a:t>the General </a:t>
            </a:r>
            <a:r>
              <a:rPr lang="en-US" sz="3600" dirty="0"/>
              <a:t>War </a:t>
            </a:r>
            <a:r>
              <a:rPr lang="en-US" sz="3600" dirty="0" smtClean="0"/>
              <a:t>Commissariat to </a:t>
            </a:r>
            <a:r>
              <a:rPr lang="en-US" sz="3600" dirty="0"/>
              <a:t>levy taxes, oversee the army, and govern </a:t>
            </a:r>
            <a:r>
              <a:rPr lang="en-US" sz="3600" dirty="0" smtClean="0"/>
              <a:t>the state</a:t>
            </a:r>
            <a:r>
              <a:rPr lang="en-US" sz="3600" dirty="0"/>
              <a:t>.</a:t>
            </a:r>
          </a:p>
          <a:p>
            <a:r>
              <a:rPr lang="en-US" sz="3600" dirty="0" smtClean="0"/>
              <a:t>The Hapsburg dynasty </a:t>
            </a:r>
            <a:r>
              <a:rPr lang="en-US" sz="3600" dirty="0"/>
              <a:t>failed to create an empire in Germany</a:t>
            </a:r>
            <a:r>
              <a:rPr lang="en-US" sz="3600" dirty="0" smtClean="0"/>
              <a:t>; however</a:t>
            </a:r>
            <a:r>
              <a:rPr lang="en-US" sz="3600" dirty="0"/>
              <a:t>, it formed the new </a:t>
            </a:r>
            <a:r>
              <a:rPr lang="en-US" sz="3600" dirty="0" smtClean="0"/>
              <a:t>Austrian Empire</a:t>
            </a:r>
            <a:r>
              <a:rPr lang="en-US" sz="3600" dirty="0"/>
              <a:t>.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core of the new empire, which did not become a highly centralized state</a:t>
            </a:r>
            <a:r>
              <a:rPr lang="en-US" sz="3600" dirty="0" smtClean="0"/>
              <a:t>, consisted </a:t>
            </a:r>
            <a:r>
              <a:rPr lang="en-US" sz="3600" dirty="0"/>
              <a:t>of lands in present-day Austria, </a:t>
            </a:r>
            <a:r>
              <a:rPr lang="en-US" sz="3600" dirty="0" smtClean="0"/>
              <a:t>Hungary, </a:t>
            </a:r>
            <a:r>
              <a:rPr lang="en-US" sz="3600" dirty="0"/>
              <a:t>and the </a:t>
            </a:r>
            <a:r>
              <a:rPr lang="en-US" sz="3600" dirty="0" smtClean="0"/>
              <a:t>Czech Republic.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3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3273"/>
            <a:ext cx="2971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effect might social, economic, and religious conflicts have on a country?  </a:t>
            </a:r>
          </a:p>
          <a:p>
            <a:r>
              <a:rPr lang="en-US" dirty="0" smtClean="0"/>
              <a:t>How would the exercise of absolute power affect a country?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4291" y="6200630"/>
            <a:ext cx="53429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King </a:t>
            </a:r>
            <a:r>
              <a:rPr lang="en-US" sz="1300" dirty="0" err="1" smtClean="0"/>
              <a:t>Loius</a:t>
            </a:r>
            <a:r>
              <a:rPr lang="en-US" sz="1300" dirty="0" smtClean="0"/>
              <a:t> XIV of France – the Sun King</a:t>
            </a:r>
            <a:endParaRPr lang="en-US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849" y="1600200"/>
            <a:ext cx="363397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Peter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Ivan the </a:t>
            </a:r>
            <a:r>
              <a:rPr lang="en-US" sz="3600" dirty="0"/>
              <a:t>Terrible was Russia's first czar. 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Peter </a:t>
            </a:r>
            <a:r>
              <a:rPr lang="en-US" sz="3600" dirty="0"/>
              <a:t>the Great </a:t>
            </a:r>
            <a:r>
              <a:rPr lang="en-US" sz="3600" dirty="0" smtClean="0"/>
              <a:t>viewed modernization of </a:t>
            </a:r>
            <a:r>
              <a:rPr lang="en-US" sz="3600" dirty="0"/>
              <a:t>the army as an important step in making Russia a </a:t>
            </a:r>
            <a:r>
              <a:rPr lang="en-US" sz="3600" dirty="0" smtClean="0"/>
              <a:t>great power.</a:t>
            </a:r>
          </a:p>
          <a:p>
            <a:r>
              <a:rPr lang="en-US" sz="3600" dirty="0" smtClean="0"/>
              <a:t>Peter </a:t>
            </a:r>
            <a:r>
              <a:rPr lang="en-US" sz="3600" dirty="0"/>
              <a:t>formed Russia’s first navy and introduced </a:t>
            </a:r>
            <a:r>
              <a:rPr lang="en-US" sz="3600" dirty="0" smtClean="0"/>
              <a:t>Western manners, practices</a:t>
            </a:r>
            <a:r>
              <a:rPr lang="en-US" sz="3600" dirty="0"/>
              <a:t>, and customs to the people of Russia.</a:t>
            </a:r>
          </a:p>
          <a:p>
            <a:r>
              <a:rPr lang="en-US" sz="3600" dirty="0" smtClean="0"/>
              <a:t>He </a:t>
            </a:r>
            <a:r>
              <a:rPr lang="en-US" sz="3600" dirty="0"/>
              <a:t>divided Russia into </a:t>
            </a:r>
            <a:r>
              <a:rPr lang="en-US" sz="3600" dirty="0" smtClean="0"/>
              <a:t>provinces to </a:t>
            </a:r>
            <a:r>
              <a:rPr lang="en-US" sz="3600" dirty="0"/>
              <a:t>strengthen the rule of the </a:t>
            </a:r>
            <a:r>
              <a:rPr lang="en-US" sz="3600" dirty="0" smtClean="0"/>
              <a:t>central government</a:t>
            </a:r>
            <a:r>
              <a:rPr lang="en-US" sz="3600" dirty="0"/>
              <a:t>.</a:t>
            </a:r>
          </a:p>
          <a:p>
            <a:r>
              <a:rPr lang="en-US" sz="3600" dirty="0" smtClean="0"/>
              <a:t>In </a:t>
            </a:r>
            <a:r>
              <a:rPr lang="en-US" sz="3600" dirty="0"/>
              <a:t>1703, Peter began construction of </a:t>
            </a:r>
            <a:r>
              <a:rPr lang="en-US" sz="3600" dirty="0" smtClean="0"/>
              <a:t>St. Petersburg, </a:t>
            </a:r>
            <a:r>
              <a:rPr lang="en-US" sz="3600" dirty="0"/>
              <a:t>which became </a:t>
            </a:r>
            <a:r>
              <a:rPr lang="en-US" sz="3600" dirty="0" smtClean="0"/>
              <a:t>Russia’s most </a:t>
            </a:r>
            <a:r>
              <a:rPr lang="en-US" sz="3600" dirty="0"/>
              <a:t>important port and was the Russian </a:t>
            </a:r>
            <a:r>
              <a:rPr lang="en-US" sz="3600" dirty="0" smtClean="0"/>
              <a:t>capital until </a:t>
            </a:r>
            <a:r>
              <a:rPr lang="en-US" sz="3600" dirty="0"/>
              <a:t>1918</a:t>
            </a:r>
            <a:r>
              <a:rPr lang="en-US" sz="3600" dirty="0" smtClean="0"/>
              <a:t>.  This city was to be Peter’s “Window to the West”. </a:t>
            </a:r>
            <a:endParaRPr lang="en-US" sz="33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3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				Ivan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.dailymail.co.uk/i/pix/2008/12/20/article-1098889-00658E1F00000258-836_468x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577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MPzmREe-EvE/UFtjGzRpmjI/AAAAAAAAEec/kmJD2NgYmQY/s1600/RUS+IVAN+THE+TERRIBLE+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88" y="1613358"/>
            <a:ext cx="3429000" cy="45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1524111" cy="868362"/>
          </a:xfrm>
        </p:spPr>
        <p:txBody>
          <a:bodyPr/>
          <a:lstStyle/>
          <a:p>
            <a:r>
              <a:rPr lang="en-US" dirty="0" smtClean="0"/>
              <a:t>Ivan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971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900" dirty="0" smtClean="0"/>
              <a:t>Peter</a:t>
            </a:r>
            <a:endParaRPr lang="en-US" sz="4900" dirty="0"/>
          </a:p>
        </p:txBody>
      </p:sp>
      <p:pic>
        <p:nvPicPr>
          <p:cNvPr id="5124" name="Picture 4" descr="http://baltic-review.com/wp-content/uploads/2012/04/Czar-Ivan-The-Terrible-meaning-Fearsome-or-Formid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5" y="457201"/>
            <a:ext cx="226857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s3.wikipaintings.org/images/alexey-venetsianov/peter-the-great-founding-of-st-petersbu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471943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Closing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35563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How did the rise of absolutism differ in France and England?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back…</a:t>
            </a:r>
            <a:endParaRPr lang="en-US" dirty="0"/>
          </a:p>
        </p:txBody>
      </p:sp>
      <p:pic>
        <p:nvPicPr>
          <p:cNvPr id="6146" name="Picture 2" descr="http://images.fineartamerica.com/images-medium/-deer-looking-back-kathern-we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1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4850"/>
            <a:ext cx="8229600" cy="2266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Which European nation is given credit for first rounding Africa, creating a water-route to India?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281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/>
              <a:t>Portugal</a:t>
            </a:r>
            <a:endParaRPr lang="en-US" sz="3800" i="1" dirty="0"/>
          </a:p>
        </p:txBody>
      </p:sp>
      <p:pic>
        <p:nvPicPr>
          <p:cNvPr id="6146" name="Picture 2" descr="http://www.boardtodeath.tv/wp-content/uploads/v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1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267"/>
            <a:ext cx="8077200" cy="647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7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12.1 Lesson Vocabulary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95400"/>
            <a:ext cx="839585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heretic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One who does not conform to established religious doctrine.</a:t>
            </a:r>
            <a:endParaRPr lang="en-US" sz="3000" dirty="0"/>
          </a:p>
          <a:p>
            <a:r>
              <a:rPr lang="en-US" sz="3200" dirty="0" smtClean="0"/>
              <a:t>armada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A fleet of warships.</a:t>
            </a:r>
          </a:p>
          <a:p>
            <a:r>
              <a:rPr lang="en-US" sz="3200" dirty="0" smtClean="0"/>
              <a:t>inflation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A rapid increase in prices.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Spain’s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>
                <a:latin typeface="+mj-lt"/>
                <a:cs typeface="Aparajita" pitchFamily="34" charset="0"/>
              </a:rPr>
              <a:t>Reconquista completed in 1492.</a:t>
            </a:r>
          </a:p>
          <a:p>
            <a:pPr lvl="1"/>
            <a:r>
              <a:rPr lang="en-US" sz="3000" dirty="0" smtClean="0">
                <a:latin typeface="+mj-lt"/>
                <a:cs typeface="Aparajita" pitchFamily="34" charset="0"/>
              </a:rPr>
              <a:t>Spanish Jews expelled.</a:t>
            </a:r>
          </a:p>
          <a:p>
            <a:r>
              <a:rPr lang="en-US" sz="3400" dirty="0" smtClean="0">
                <a:latin typeface="+mj-lt"/>
                <a:cs typeface="Aparajita" pitchFamily="34" charset="0"/>
              </a:rPr>
              <a:t>The Spanish king Philip </a:t>
            </a:r>
            <a:r>
              <a:rPr lang="en-US" sz="3000" dirty="0" smtClean="0">
                <a:latin typeface="+mj-lt"/>
                <a:cs typeface="Aparajita" pitchFamily="34" charset="0"/>
              </a:rPr>
              <a:t>II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Militantly Catholic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Inherited a large European kingdom from his father, Charles V, the Holy Roman Emperor. 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Reigned from 1556 to 1598 (imagine having a single president for 42 years!)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Ushered in an age of Spanish greatness. 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Led a Holy League against a Turkish invasion of Europe and defeated the Turks in the Battle of Lepanto in 1571.</a:t>
            </a:r>
            <a:endParaRPr lang="en-US" sz="3000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3.bp.blogspot.com/_r4myhbkFQRo/TQ0A48lmPAI/AAAAAAAAAAQ/Zfz0h5j85Vk/s640/battle_lepan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4795"/>
            <a:ext cx="8229600" cy="5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5715000"/>
            <a:ext cx="400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Battle of Lepanto by </a:t>
            </a:r>
            <a:r>
              <a:rPr lang="en-US" dirty="0" err="1"/>
              <a:t>Andries</a:t>
            </a:r>
            <a:r>
              <a:rPr lang="en-US" dirty="0"/>
              <a:t> van </a:t>
            </a:r>
            <a:r>
              <a:rPr lang="en-US" dirty="0" err="1"/>
              <a:t>Eertvelt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c/ce/GrabDonJu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51839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5994554"/>
            <a:ext cx="7772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tomb of Don Juan of Austria, hero of Lepanto, in San Lorenzo de El Escorial</a:t>
            </a:r>
          </a:p>
        </p:txBody>
      </p:sp>
    </p:spTree>
    <p:extLst>
      <p:ext uri="{BB962C8B-B14F-4D97-AF65-F5344CB8AC3E}">
        <p14:creationId xmlns:p14="http://schemas.microsoft.com/office/powerpoint/2010/main" val="30490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Spain’s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+mj-lt"/>
                <a:cs typeface="Aparajita" pitchFamily="34" charset="0"/>
              </a:rPr>
              <a:t>Spanish Netherlands</a:t>
            </a:r>
            <a:endParaRPr lang="en-US" sz="3000" dirty="0" smtClean="0">
              <a:latin typeface="+mj-lt"/>
              <a:cs typeface="Aparajita" pitchFamily="34" charset="0"/>
            </a:endParaRP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One of the richest parts of Philip’s empire.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The Calvinist Netherlands revolted against Spanish Catholic rule.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The struggle lasted from 1566 to 1609. </a:t>
            </a:r>
            <a:endParaRPr lang="en-US" sz="2600" dirty="0">
              <a:latin typeface="+mj-lt"/>
              <a:cs typeface="Aparajita" pitchFamily="34" charset="0"/>
            </a:endParaRP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The truce that ended the war also allowed the provinces of the Netherlands to coalesce, forming the core of the modern Dutch state.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0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Catholic Spain vs. Protestant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 smtClean="0">
                <a:latin typeface="+mj-lt"/>
                <a:cs typeface="Aparajita" pitchFamily="34" charset="0"/>
              </a:rPr>
              <a:t>Elizabeth Tudor became English queen in 1558.  </a:t>
            </a:r>
          </a:p>
          <a:p>
            <a:pPr lvl="1"/>
            <a:r>
              <a:rPr lang="en-US" sz="3000" dirty="0" smtClean="0">
                <a:latin typeface="+mj-lt"/>
                <a:cs typeface="Aparajita" pitchFamily="34" charset="0"/>
              </a:rPr>
              <a:t>England became firmly Protestant under her reign.</a:t>
            </a:r>
          </a:p>
          <a:p>
            <a:pPr lvl="1"/>
            <a:r>
              <a:rPr lang="en-US" sz="3000" dirty="0" smtClean="0">
                <a:latin typeface="+mj-lt"/>
                <a:cs typeface="Aparajita" pitchFamily="34" charset="0"/>
              </a:rPr>
              <a:t>Act of Supremacy made her “supreme governor” of both church and state </a:t>
            </a:r>
          </a:p>
          <a:p>
            <a:pPr lvl="2"/>
            <a:r>
              <a:rPr lang="en-US" sz="2600" dirty="0" smtClean="0">
                <a:latin typeface="+mj-lt"/>
                <a:cs typeface="Aparajita" pitchFamily="34" charset="0"/>
              </a:rPr>
              <a:t>Does this sound like an example of </a:t>
            </a:r>
            <a:r>
              <a:rPr lang="en-US" sz="2600" i="1" dirty="0" smtClean="0">
                <a:latin typeface="+mj-lt"/>
                <a:cs typeface="Aparajita" pitchFamily="34" charset="0"/>
              </a:rPr>
              <a:t>absolutism</a:t>
            </a:r>
            <a:r>
              <a:rPr lang="en-US" sz="2600" dirty="0" smtClean="0">
                <a:latin typeface="+mj-lt"/>
                <a:cs typeface="Aparajita" pitchFamily="34" charset="0"/>
              </a:rPr>
              <a:t> to you?</a:t>
            </a:r>
          </a:p>
          <a:p>
            <a:r>
              <a:rPr lang="en-US" sz="3400" dirty="0" smtClean="0">
                <a:latin typeface="+mj-lt"/>
                <a:cs typeface="Aparajita" pitchFamily="34" charset="0"/>
              </a:rPr>
              <a:t>Philip </a:t>
            </a:r>
            <a:r>
              <a:rPr lang="en-US" sz="3000" dirty="0" smtClean="0">
                <a:latin typeface="+mj-lt"/>
                <a:cs typeface="Aparajita" pitchFamily="34" charset="0"/>
              </a:rPr>
              <a:t>II of Spain </a:t>
            </a: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In 1588, sent an armada to invade England with the goal of</a:t>
            </a:r>
          </a:p>
          <a:p>
            <a:pPr lvl="2"/>
            <a:r>
              <a:rPr lang="en-US" sz="2200" dirty="0" smtClean="0">
                <a:latin typeface="+mj-lt"/>
                <a:cs typeface="Aparajita" pitchFamily="34" charset="0"/>
              </a:rPr>
              <a:t>Overthrowing Protestantism in England, and</a:t>
            </a:r>
          </a:p>
          <a:p>
            <a:pPr lvl="2"/>
            <a:r>
              <a:rPr lang="en-US" sz="2200" dirty="0" smtClean="0">
                <a:latin typeface="+mj-lt"/>
                <a:cs typeface="Aparajita" pitchFamily="34" charset="0"/>
              </a:rPr>
              <a:t>Destroying the rising power of England.</a:t>
            </a:r>
            <a:endParaRPr lang="en-US" sz="2600" dirty="0" smtClean="0">
              <a:latin typeface="+mj-lt"/>
              <a:cs typeface="Aparajita" pitchFamily="34" charset="0"/>
            </a:endParaRPr>
          </a:p>
          <a:p>
            <a:pPr lvl="1"/>
            <a:r>
              <a:rPr lang="en-US" sz="2600" dirty="0" smtClean="0">
                <a:latin typeface="+mj-lt"/>
                <a:cs typeface="Aparajita" pitchFamily="34" charset="0"/>
              </a:rPr>
              <a:t>The Spanish armada was destroyed by the English fleet.  </a:t>
            </a:r>
          </a:p>
          <a:p>
            <a:r>
              <a:rPr lang="en-US" sz="3000" dirty="0" smtClean="0">
                <a:latin typeface="+mj-lt"/>
                <a:cs typeface="Aparajita" pitchFamily="34" charset="0"/>
              </a:rPr>
              <a:t>After this defeat, the balance of power in Europe shifted to England and France.</a:t>
            </a:r>
            <a:endParaRPr lang="en-US" sz="3400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0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fb64e5c9-e11f-43e5-b76b-b61adc9a74c7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1417</Words>
  <Application>Microsoft Office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Conflict and Absolutism in Europe 1550-1715 Chapter 12 </vt:lpstr>
      <vt:lpstr>Essential Questions</vt:lpstr>
      <vt:lpstr>PowerPoint Presentation</vt:lpstr>
      <vt:lpstr>12.1 Lesson Vocabulary </vt:lpstr>
      <vt:lpstr>Spain’s Conflicts</vt:lpstr>
      <vt:lpstr>PowerPoint Presentation</vt:lpstr>
      <vt:lpstr>PowerPoint Presentation</vt:lpstr>
      <vt:lpstr>Spain’s Conflicts</vt:lpstr>
      <vt:lpstr>Catholic Spain vs. Protestant England</vt:lpstr>
      <vt:lpstr>French Wars of Religion</vt:lpstr>
      <vt:lpstr>Crises in Europe &amp; the Thirty Years’ War</vt:lpstr>
      <vt:lpstr>Crises in Europe</vt:lpstr>
      <vt:lpstr>The Thirty Years’ War</vt:lpstr>
      <vt:lpstr>12.2 Lesson Vocabulary </vt:lpstr>
      <vt:lpstr>12.2 Lesson Vocabulary </vt:lpstr>
      <vt:lpstr>Revolutions in England</vt:lpstr>
      <vt:lpstr>12.3 Lesson Vocabulary </vt:lpstr>
      <vt:lpstr>France Under Louis XIV</vt:lpstr>
      <vt:lpstr>The Spread of Absolutism</vt:lpstr>
      <vt:lpstr>Peter the Great</vt:lpstr>
      <vt:lpstr>Peter     Ivan</vt:lpstr>
      <vt:lpstr>Ivan </vt:lpstr>
      <vt:lpstr>Closing Question</vt:lpstr>
      <vt:lpstr>Looking back…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174</cp:revision>
  <dcterms:created xsi:type="dcterms:W3CDTF">2011-09-07T19:17:10Z</dcterms:created>
  <dcterms:modified xsi:type="dcterms:W3CDTF">2013-12-04T13:20:43Z</dcterms:modified>
</cp:coreProperties>
</file>