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312" r:id="rId3"/>
    <p:sldId id="258" r:id="rId4"/>
    <p:sldId id="332" r:id="rId5"/>
    <p:sldId id="333" r:id="rId6"/>
    <p:sldId id="340" r:id="rId7"/>
    <p:sldId id="334" r:id="rId8"/>
    <p:sldId id="335" r:id="rId9"/>
    <p:sldId id="338" r:id="rId10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 varScale="1">
        <p:scale>
          <a:sx n="69" d="100"/>
          <a:sy n="69" d="100"/>
        </p:scale>
        <p:origin x="-13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gs" Target="tags/tag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2125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086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31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05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618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01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7533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095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8485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88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9827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27C423-7F47-4953-91C8-F779F690CD96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9C6B3-5727-4AB2-91BA-98907F5AD54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57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>
          <a:xfrm>
            <a:off x="381000" y="1295400"/>
            <a:ext cx="8153400" cy="4800601"/>
          </a:xfrm>
        </p:spPr>
        <p:txBody>
          <a:bodyPr>
            <a:normAutofit/>
          </a:bodyPr>
          <a:lstStyle/>
          <a:p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13.3</a:t>
            </a:r>
            <a: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Early Caliphates</a:t>
            </a:r>
            <a:endParaRPr lang="en-US" sz="2600" dirty="0" smtClean="0">
              <a:solidFill>
                <a:srgbClr val="002060"/>
              </a:solidFill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3400" y="304800"/>
            <a:ext cx="8077200" cy="685800"/>
          </a:xfrm>
          <a:noFill/>
          <a:ln>
            <a:noFill/>
          </a:ln>
        </p:spPr>
        <p:txBody>
          <a:bodyPr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eaLnBrk="1" hangingPunct="1"/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Mr. Wyka – AP World History</a:t>
            </a:r>
          </a:p>
          <a:p>
            <a:pPr eaLnBrk="1" hangingPunct="1"/>
            <a:endParaRPr lang="en-US" sz="3600" b="1" dirty="0" smtClean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01624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1964410"/>
          </a:xfrm>
        </p:spPr>
        <p:txBody>
          <a:bodyPr>
            <a:normAutofit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did Islam change from the desert based movement of Muhammad to the worldly and powerful caliphates?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8600" y="5104508"/>
            <a:ext cx="3352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Annual Hajj.  The </a:t>
            </a:r>
            <a:r>
              <a:rPr lang="en-US" dirty="0" err="1" smtClean="0"/>
              <a:t>Kaaba</a:t>
            </a:r>
            <a:r>
              <a:rPr lang="en-US" dirty="0" smtClean="0"/>
              <a:t> is in the background of the picture.</a:t>
            </a:r>
            <a:endParaRPr lang="en-US" dirty="0"/>
          </a:p>
        </p:txBody>
      </p:sp>
      <p:pic>
        <p:nvPicPr>
          <p:cNvPr id="1026" name="Picture 2" descr="http://www.jeddahpoint.com/wp-content/uploads/2012/10/hajj_2012_photos_4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962467"/>
            <a:ext cx="3810000" cy="3521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4467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Umayyad Caliphate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b="1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Umayyad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family</a:t>
            </a:r>
            <a:r>
              <a:rPr lang="en-US" dirty="0" smtClean="0">
                <a:solidFill>
                  <a:srgbClr val="FF0000"/>
                </a:solidFill>
                <a:latin typeface="Aparajita" pitchFamily="34" charset="0"/>
                <a:cs typeface="Aparajita" pitchFamily="34" charset="0"/>
              </a:rPr>
              <a:t>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came to power after the assassination of Ali, the son-in-law of Muhammad and the 4</a:t>
            </a:r>
            <a:r>
              <a:rPr lang="en-US" baseline="30000" dirty="0" smtClean="0">
                <a:latin typeface="Aparajita" pitchFamily="34" charset="0"/>
                <a:cs typeface="Aparajita" pitchFamily="34" charset="0"/>
              </a:rPr>
              <a:t>th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caliph.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Established their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capital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at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Damascus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, Syria (outside of Arabia).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Emphasized Arab ethnicity over adherence to Islam.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Respect for Jews &amp; Christians as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People of the Book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Lived luxuriously, which prompted riots among the people.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These riots led to the overthrow of the Umayyad family and the rise of the Abbasid dynasty.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One Umayya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d family escaped to establish the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Caliphate of Cordoba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in Spain, in Europe.</a:t>
            </a:r>
            <a:endParaRPr lang="en-US" b="1" dirty="0">
              <a:solidFill>
                <a:srgbClr val="FF0000"/>
              </a:solidFill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0555490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Abbasid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Established their capital at Baghdad (Iraq)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Converts to Islam granted equal status despite ethnicity.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Established much of  what we think of as Muslim today: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Arabesque, Minarets, </a:t>
            </a:r>
            <a:r>
              <a:rPr lang="en-US" i="1" dirty="0" smtClean="0">
                <a:latin typeface="Aparajita" pitchFamily="34" charset="0"/>
                <a:cs typeface="Aparajita" pitchFamily="34" charset="0"/>
              </a:rPr>
              <a:t>The Arabian Nights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literature, Arabic numerals from India.  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  <p:pic>
        <p:nvPicPr>
          <p:cNvPr id="2050" name="Picture 2" descr="http://fanack.com/uploads/pics/sa_abbasid_map_0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56" y="4114800"/>
            <a:ext cx="3646503" cy="236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621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smtClean="0"/>
              <a:t>Abbasid Dynasty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Found their vast empire difficult to govern.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Local leaders called </a:t>
            </a:r>
            <a:r>
              <a:rPr lang="en-US" b="1" dirty="0" smtClean="0">
                <a:latin typeface="Aparajita" pitchFamily="34" charset="0"/>
                <a:cs typeface="Aparajita" pitchFamily="34" charset="0"/>
              </a:rPr>
              <a:t>sultans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gained more power and virtual independence. 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A Persian sultan took control of Baghdad in 945 but the Persian sultanate had to ally itself with the 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Seljuk Turks (also Muslims) who threatened.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By the mid 11</a:t>
            </a:r>
            <a:r>
              <a:rPr lang="en-US" baseline="30000" dirty="0" smtClean="0">
                <a:latin typeface="Aparajita" pitchFamily="34" charset="0"/>
                <a:cs typeface="Aparajita" pitchFamily="34" charset="0"/>
              </a:rPr>
              <a:t>th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century, the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Seljuks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controlled Baghdad.  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Abbasid dynasty limped to an end by the 13</a:t>
            </a:r>
            <a:r>
              <a:rPr lang="en-US" baseline="30000" dirty="0" smtClean="0">
                <a:latin typeface="Aparajita" pitchFamily="34" charset="0"/>
                <a:cs typeface="Aparajita" pitchFamily="34" charset="0"/>
              </a:rPr>
              <a:t>th</a:t>
            </a:r>
            <a:r>
              <a:rPr lang="en-US" dirty="0" smtClean="0">
                <a:latin typeface="Aparajita" pitchFamily="34" charset="0"/>
                <a:cs typeface="Aparajita" pitchFamily="34" charset="0"/>
              </a:rPr>
              <a:t> century with the execution of the Abbasid caliph by Mongol invaders (the exception). </a:t>
            </a:r>
            <a:endParaRPr lang="en-US" dirty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219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Seljuks</a:t>
            </a:r>
            <a:r>
              <a:rPr lang="en-US" dirty="0" smtClean="0"/>
              <a:t> and the  Crusades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Seljuk Turks from central Asia converted to Islam through their contact with the Abbasid dynasty.</a:t>
            </a:r>
            <a:endParaRPr lang="en-US" dirty="0" smtClean="0"/>
          </a:p>
          <a:p>
            <a:r>
              <a:rPr lang="en-US" dirty="0" smtClean="0"/>
              <a:t>It was the Seljuk takeover of Jerusalem that prompted the                                                       First Crusade in 1095.  </a:t>
            </a:r>
            <a:endParaRPr lang="en-US" dirty="0"/>
          </a:p>
        </p:txBody>
      </p:sp>
      <p:pic>
        <p:nvPicPr>
          <p:cNvPr id="3074" name="Picture 2" descr="http://jspivey.wikispaces.com/file/view/1.gif/42931849/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810000"/>
            <a:ext cx="3857625" cy="2809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16340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Al-</a:t>
            </a:r>
            <a:r>
              <a:rPr lang="en-US" dirty="0" err="1" smtClean="0"/>
              <a:t>Andalus</a:t>
            </a:r>
            <a:r>
              <a:rPr lang="en-US" dirty="0" smtClean="0"/>
              <a:t> – Muslim Spain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458200" cy="5287963"/>
          </a:xfrm>
        </p:spPr>
        <p:txBody>
          <a:bodyPr>
            <a:normAutofit/>
          </a:bodyPr>
          <a:lstStyle/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Islamic culture flowered in Spain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711, Berbers from North Africa 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conquered the Iberian Peninsula and invaded France.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Stopped at the Battle of Tours                                        in 732 by Charles Martel and                                              an army of Franks.</a:t>
            </a:r>
          </a:p>
          <a:p>
            <a:pPr lvl="1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The Islamic advance into                                                         Europe was stopped.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http://ts2.mm.bing.net/th?id=H.4657549671399577&amp;pid=1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6291" y="2743200"/>
            <a:ext cx="3810000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90021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Islam in India and Southwest Asia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Between the 7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and 12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centuries, Muslims expanded their influence from northwest India to the Indus Valley and a large portion of northern India.  </a:t>
            </a:r>
            <a:endParaRPr lang="en-US" sz="2800" i="1" dirty="0" smtClean="0"/>
          </a:p>
          <a:p>
            <a:r>
              <a:rPr lang="en-US" sz="2800" dirty="0" smtClean="0"/>
              <a:t>The Delhi Sultanate controlled northern India from 1206 to 1526.  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 Southeast Asia,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Traders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spread Islam to Malaysia and Indonesia (today, the largest Muslim nation by population).  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9126154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dirty="0" smtClean="0"/>
              <a:t>Islam in Africa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287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Jihad – holy war – brought Islam to north Africa in the eighth century.  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Did not find much success in finding converts in the interior of Africa.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North Africa (north of the Sahara), and eastern Africa were strongholds.</a:t>
            </a:r>
          </a:p>
          <a:p>
            <a:r>
              <a:rPr lang="en-US" dirty="0" smtClean="0">
                <a:latin typeface="Aparajita" pitchFamily="34" charset="0"/>
                <a:cs typeface="Aparajita" pitchFamily="34" charset="0"/>
              </a:rPr>
              <a:t>The east African coast converted to Islam in large part due to Islamic traders plying the waters of the Indian Ocean trade routes.  </a:t>
            </a:r>
          </a:p>
          <a:p>
            <a:pPr lvl="1"/>
            <a:r>
              <a:rPr lang="en-US" dirty="0" smtClean="0">
                <a:latin typeface="Aparajita" pitchFamily="34" charset="0"/>
                <a:cs typeface="Aparajita" pitchFamily="34" charset="0"/>
              </a:rPr>
              <a:t>Mogadishu, Mombasa, </a:t>
            </a:r>
            <a:r>
              <a:rPr lang="en-US" dirty="0" err="1" smtClean="0">
                <a:latin typeface="Aparajita" pitchFamily="34" charset="0"/>
                <a:cs typeface="Aparajita" pitchFamily="34" charset="0"/>
              </a:rPr>
              <a:t>Kilwa</a:t>
            </a:r>
            <a:endParaRPr lang="en-US" dirty="0" smtClean="0">
              <a:latin typeface="Aparajita" pitchFamily="34" charset="0"/>
              <a:cs typeface="Aparajita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3440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BARVISIBLE" val="True"/>
  <p:tag name="CSVFORMAT" val="0"/>
  <p:tag name="COUNTDOWNSTYLE" val="-1"/>
  <p:tag name="COUNTDOWNSECONDS" val="10"/>
  <p:tag name="BACKUPSESSIONS" val="True"/>
  <p:tag name="REVIEWONLY" val="False"/>
  <p:tag name="RACEENDPOINTS" val="100"/>
  <p:tag name="PARTICIPANTSINLEADERBOARD" val="5"/>
  <p:tag name="BUBBLESIZEVISIBLE" val="True"/>
  <p:tag name="CUSTOMGRIDBACKCOLOR" val="-722948"/>
  <p:tag name="CUSTOMCELLBACKCOLOR3" val="-268652"/>
  <p:tag name="DISPLAYDEVICENUMBER" val="True"/>
  <p:tag name="AUTOSIZEGRID" val="True"/>
  <p:tag name="POLLINGCYCLE" val="2"/>
  <p:tag name="INCLUDENONRESPONDERS" val="False"/>
  <p:tag name="CORRECTPOINTVALUE" val="1"/>
  <p:tag name="ZEROBASED" val="False"/>
  <p:tag name="FIBDISPLAYRESULTS" val="True"/>
  <p:tag name="PRRESPONSE1" val="10"/>
  <p:tag name="PRRESPONSE5" val="6"/>
  <p:tag name="PRRESPONSE9" val="2"/>
  <p:tag name="USESECONDARYMONITOR" val="True"/>
  <p:tag name="ANSWERNOWTEXT" val="Answer Now"/>
  <p:tag name="INPUTSOURCE" val="1"/>
  <p:tag name="CHARTVALUEFORMAT" val="0%"/>
  <p:tag name="STDCHART" val="1"/>
  <p:tag name="TEAMSINLEADERBOARD" val="5"/>
  <p:tag name="BUBBLEGROUPING" val="3"/>
  <p:tag name="CUSTOMCELLBACKCOLOR2" val="-13395457"/>
  <p:tag name="DISPLAYDEVICEID" val="False"/>
  <p:tag name="GRIDPOSITION" val="1"/>
  <p:tag name="RESETCHARTS" val="True"/>
  <p:tag name="INCORRECTPOINTVALUE" val="0"/>
  <p:tag name="CHARTSCALE" val="True"/>
  <p:tag name="FIBDISPLAYKEYWORDS" val="True"/>
  <p:tag name="PRRESPONSE6" val="5"/>
  <p:tag name="SHOWFLASHWARNING" val="True"/>
  <p:tag name="EXPANDSHOWBAR" val="True"/>
  <p:tag name="RESPCOUNTERSTYLE" val="-1"/>
  <p:tag name="ALLOWDUPLICATES" val="False"/>
  <p:tag name="AUTOUPDATEALIASES" val="True"/>
  <p:tag name="MAXRESPONDERS" val="5"/>
  <p:tag name="CUSTOMCELLFORECOLOR" val="-16777216"/>
  <p:tag name="DISPLAYNAME" val="True"/>
  <p:tag name="GRIDFONTSIZE" val="12"/>
  <p:tag name="INCLUDEPPT" val="True"/>
  <p:tag name="AUTOADJUSTPARTRANGE" val="True"/>
  <p:tag name="PRRESPONSE2" val="9"/>
  <p:tag name="PRRESPONSE8" val="3"/>
  <p:tag name="POWERPOINTVERSION" val="14.0"/>
  <p:tag name="RESPCOUNTERFORMAT" val="0"/>
  <p:tag name="AUTOADVANCE" val="False"/>
  <p:tag name="SKIPREMAININGRACESLIDES" val="True"/>
  <p:tag name="CUSTOMCELLBACKCOLOR1" val="-657956"/>
  <p:tag name="GRIDROTATIONINTERVAL" val="2"/>
  <p:tag name="MULTIRESPDIVISOR" val="1"/>
  <p:tag name="ADVANCEDSETTINGSVIEW" val="True"/>
  <p:tag name="PRRESPONSE4" val="7"/>
  <p:tag name="TPVERSION" val="2008"/>
  <p:tag name="RESPTABLESTYLE" val="-1"/>
  <p:tag name="RACERSMAXDISPLAYED" val="5"/>
  <p:tag name="DEFAULTNUMTEAMS" val="5"/>
  <p:tag name="GRIDSIZE" val="{Width=800, Height=600}"/>
  <p:tag name="REALTIMEBACKUP" val="False"/>
  <p:tag name="PRRESPONSE3" val="8"/>
  <p:tag name="SAVECSVWITHSESSION" val="True"/>
  <p:tag name="BACKUPMAINTENANCE" val="7"/>
  <p:tag name="BUBBLEVALUEFORMAT" val="0.0"/>
  <p:tag name="CHARTCOLORS" val="0"/>
  <p:tag name="FIBNUMRESULTS" val="5"/>
  <p:tag name="ALWAYSOPENPOLL" val="False"/>
  <p:tag name="ROTATIONINTERVAL" val="2"/>
  <p:tag name="USESCHEMECOLORS" val="True"/>
  <p:tag name="REALTIMEBACKUPPATH" val="(None)"/>
  <p:tag name="BULLETTYPE" val="3"/>
  <p:tag name="BUBBLENAMEVISIBLE" val="True"/>
  <p:tag name="ALLOWUSERFEEDBACK" val="True"/>
  <p:tag name="ANSWERNOWSTYLE" val="-1"/>
  <p:tag name="GRIDOPACITY" val="90"/>
  <p:tag name="PRRESPONSE10" val="1"/>
  <p:tag name="CHARTLABELS" val="1"/>
  <p:tag name="RACEANIMATIONSPEED" val="3"/>
  <p:tag name="NUMRESPONSES" val="1"/>
  <p:tag name="CUSTOMCELLBACKCOLOR4" val="-8355712"/>
  <p:tag name="PRRESPONSE7" val="4"/>
  <p:tag name="FIBINCLUDEOTHER" val="True"/>
  <p:tag name="DELIMITERS" val="3.1"/>
  <p:tag name="TASKPANEKEY" val="6500786a-ba4e-4067-b2ba-738fb0ec57ad"/>
  <p:tag name="TPFULLVERSION" val="4.3.2.117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LIMITERS" val="3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1571</TotalTime>
  <Words>496</Words>
  <Application>Microsoft Office PowerPoint</Application>
  <PresentationFormat>On-screen Show (4:3)</PresentationFormat>
  <Paragraphs>43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Chapter 13.3 The Early Caliphates</vt:lpstr>
      <vt:lpstr>Essential Questions</vt:lpstr>
      <vt:lpstr>Umayyad Caliphate</vt:lpstr>
      <vt:lpstr>Abbasid Dynasty</vt:lpstr>
      <vt:lpstr>The Abbasid Dynasty</vt:lpstr>
      <vt:lpstr>The Seljuks and the  Crusades</vt:lpstr>
      <vt:lpstr>Al-Andalus – Muslim Spain</vt:lpstr>
      <vt:lpstr>Islam in India and Southwest Asia</vt:lpstr>
      <vt:lpstr>Islam in Africa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Two Review  (review – noun - a looking at or looking over again)</dc:title>
  <dc:creator>cit-sysop</dc:creator>
  <cp:lastModifiedBy>cit-sysop</cp:lastModifiedBy>
  <cp:revision>110</cp:revision>
  <dcterms:created xsi:type="dcterms:W3CDTF">2011-09-07T19:17:10Z</dcterms:created>
  <dcterms:modified xsi:type="dcterms:W3CDTF">2014-02-04T02:54:03Z</dcterms:modified>
</cp:coreProperties>
</file>