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2" r:id="rId3"/>
    <p:sldId id="313" r:id="rId4"/>
    <p:sldId id="315" r:id="rId5"/>
    <p:sldId id="258" r:id="rId6"/>
    <p:sldId id="332" r:id="rId7"/>
    <p:sldId id="333" r:id="rId8"/>
    <p:sldId id="340" r:id="rId9"/>
    <p:sldId id="334" r:id="rId10"/>
    <p:sldId id="335" r:id="rId11"/>
    <p:sldId id="338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18" r:id="rId21"/>
    <p:sldId id="292" r:id="rId22"/>
    <p:sldId id="349" r:id="rId23"/>
    <p:sldId id="350" r:id="rId24"/>
    <p:sldId id="339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74" d="100"/>
          <a:sy n="74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1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0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3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0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1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3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9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4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8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8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7C423-7F47-4953-91C8-F779F690CD9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7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81000" y="1295400"/>
            <a:ext cx="8153400" cy="4800601"/>
          </a:xfrm>
        </p:spPr>
        <p:txBody>
          <a:bodyPr>
            <a:normAutofit/>
          </a:bodyPr>
          <a:lstStyle/>
          <a:p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13.2</a:t>
            </a:r>
            <a:b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Arab Empire and the Caliphates</a:t>
            </a:r>
            <a:b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b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Islamic Civilization</a:t>
            </a:r>
            <a:endParaRPr lang="en-US" sz="2600" dirty="0" smtClean="0">
              <a:solidFill>
                <a:srgbClr val="002060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077200" cy="685800"/>
          </a:xfrm>
          <a:noFill/>
          <a:ln>
            <a:noFill/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Mr. Wyka – AP World History</a:t>
            </a:r>
          </a:p>
          <a:p>
            <a:pPr eaLnBrk="1" hangingPunct="1"/>
            <a:endParaRPr lang="en-US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62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Concept of Jihad from the Quran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287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[9:30]  </a:t>
            </a:r>
            <a:r>
              <a:rPr lang="en-US" sz="2800" i="1" dirty="0" smtClean="0"/>
              <a:t>And </a:t>
            </a:r>
            <a:r>
              <a:rPr lang="en-US" sz="2800" i="1" dirty="0"/>
              <a:t>the Jews say: Ezra is the son of Allah; and the Christians say: The Messiah is the son of Allah; these are the words of their mouths; they imitate the saying of those who disbelieved before; may Allah destroy them; how they are turned away</a:t>
            </a:r>
            <a:r>
              <a:rPr lang="en-US" sz="2800" i="1" dirty="0" smtClean="0"/>
              <a:t>! </a:t>
            </a:r>
          </a:p>
          <a:p>
            <a:r>
              <a:rPr lang="en-US" sz="2800" i="1" dirty="0" smtClean="0"/>
              <a:t>[2:191-193]  And </a:t>
            </a:r>
            <a:r>
              <a:rPr lang="en-US" sz="2800" i="1" dirty="0"/>
              <a:t>slay them wherever ye find them, and drive them out of the places whence they drove you out, for </a:t>
            </a:r>
            <a:r>
              <a:rPr lang="en-US" sz="2800" b="1" i="1" dirty="0"/>
              <a:t>persecution </a:t>
            </a:r>
            <a:r>
              <a:rPr lang="en-US" sz="2800" b="1" dirty="0"/>
              <a:t>[of Muslims]</a:t>
            </a:r>
            <a:r>
              <a:rPr lang="en-US" sz="2800" b="1" i="1" dirty="0"/>
              <a:t> is worse than slaughter [of non-believers]</a:t>
            </a:r>
            <a:r>
              <a:rPr lang="en-US" sz="2800" i="1" dirty="0"/>
              <a:t>... but if they desist, then lo! Allah is forgiving and merciful. And fight them until persecution is no more, and </a:t>
            </a:r>
            <a:r>
              <a:rPr lang="en-US" sz="2800" b="1" i="1" dirty="0"/>
              <a:t>religion is for Allah</a:t>
            </a:r>
            <a:r>
              <a:rPr lang="en-US" sz="2800" i="1" dirty="0" smtClean="0"/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6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Creation of an Arab Empire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287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Just as with Muhammad’s death, Islam faced a problem of succession after Abu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Bakr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died.</a:t>
            </a: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The first two caliphs after Abu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Bakr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were assassinated.</a:t>
            </a:r>
          </a:p>
          <a:p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The 3</a:t>
            </a:r>
            <a:r>
              <a:rPr lang="en-US" baseline="300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rd</a:t>
            </a:r>
            <a:r>
              <a:rPr lang="en-US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caliph, Ali, was Muhammad’s son-in-law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lvl="1"/>
            <a:r>
              <a:rPr lang="en-US" dirty="0" smtClean="0">
                <a:latin typeface="Aparajita" pitchFamily="34" charset="0"/>
                <a:cs typeface="Aparajita" pitchFamily="34" charset="0"/>
              </a:rPr>
              <a:t>One of the first converts</a:t>
            </a:r>
          </a:p>
          <a:p>
            <a:pPr lvl="1"/>
            <a:r>
              <a:rPr lang="en-US" dirty="0" smtClean="0">
                <a:latin typeface="Aparajita" pitchFamily="34" charset="0"/>
                <a:cs typeface="Aparajita" pitchFamily="34" charset="0"/>
              </a:rPr>
              <a:t>Assassinated after ruling for five years.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Shi’ite</a:t>
            </a:r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branch of Islam (</a:t>
            </a:r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Shia</a:t>
            </a:r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) accept only the descendants of Ali as true caliphs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(spiritual and religious rulers of Islam).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344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Split in Islam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Islam split into two groups, Sunni and Shia (or Shi’ite).</a:t>
            </a:r>
          </a:p>
          <a:p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Sunni Muslims are the largest </a:t>
            </a:r>
            <a:r>
              <a:rPr lang="en-US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branch of </a:t>
            </a:r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Islam.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They accepted the caliphs who were not related to Ali.</a:t>
            </a:r>
          </a:p>
          <a:p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Shi’ite (Shia) Muslims </a:t>
            </a:r>
            <a:r>
              <a:rPr lang="en-US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accept only the descendants of Ali as true </a:t>
            </a:r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caliphs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As such, the split is a result of a difference in who should be the ruler of Islam.  </a:t>
            </a:r>
            <a:endParaRPr lang="en-US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13.3 Lesson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91110"/>
          </a:xfrm>
        </p:spPr>
        <p:txBody>
          <a:bodyPr>
            <a:normAutofit/>
          </a:bodyPr>
          <a:lstStyle/>
          <a:p>
            <a:r>
              <a:rPr lang="en-US" dirty="0" smtClean="0"/>
              <a:t>bazaar</a:t>
            </a:r>
          </a:p>
          <a:p>
            <a:r>
              <a:rPr lang="en-US" dirty="0" smtClean="0"/>
              <a:t>astrolabe</a:t>
            </a:r>
          </a:p>
          <a:p>
            <a:r>
              <a:rPr lang="en-US" dirty="0" smtClean="0"/>
              <a:t>minaret</a:t>
            </a:r>
          </a:p>
          <a:p>
            <a:r>
              <a:rPr lang="en-US" dirty="0" smtClean="0"/>
              <a:t>dowry</a:t>
            </a:r>
          </a:p>
          <a:p>
            <a:r>
              <a:rPr lang="en-US" dirty="0" smtClean="0"/>
              <a:t>arabesques</a:t>
            </a:r>
          </a:p>
          <a:p>
            <a:r>
              <a:rPr lang="en-US" dirty="0" smtClean="0"/>
              <a:t>muezzin</a:t>
            </a:r>
            <a:endParaRPr lang="en-US" dirty="0"/>
          </a:p>
        </p:txBody>
      </p:sp>
      <p:pic>
        <p:nvPicPr>
          <p:cNvPr id="2050" name="Picture 2" descr="http://ipadwallsdepot.com/detail/arabesque-art_000581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335279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5638800"/>
            <a:ext cx="335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Arabesque Tile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343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Prosperity in the Islamic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During the early centuries of Islamic civilization, urban centers (cities) in the empire flourished and trade networks reached to China, Europe, Africa, and India.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bazaar, or covered market</a:t>
            </a:r>
            <a:r>
              <a:rPr lang="en-US" dirty="0" smtClean="0"/>
              <a:t>, was a crucial trading center in every Muslim city or town.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Islam, all Muslim men are theoretically equal.  In practice, this didn’t work out quite like that.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Muslim could not enslave other Muslims</a:t>
            </a:r>
            <a:r>
              <a:rPr lang="en-US" dirty="0" smtClean="0"/>
              <a:t>.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Muslim women were considered inferior creations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Non-Muslims were not equal to Muslims </a:t>
            </a:r>
            <a:r>
              <a:rPr lang="en-US" dirty="0" smtClean="0"/>
              <a:t>and therefore could be enslaved.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5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Non-Muslims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Jews and Christians were sometimes tolerated and sometimes persecuted (depending on the ruler at the time).</a:t>
            </a:r>
          </a:p>
          <a:p>
            <a:r>
              <a:rPr lang="en-US" dirty="0" smtClean="0"/>
              <a:t>When not persecuted, </a:t>
            </a:r>
            <a:r>
              <a:rPr lang="en-US" dirty="0" smtClean="0">
                <a:solidFill>
                  <a:srgbClr val="C00000"/>
                </a:solidFill>
              </a:rPr>
              <a:t>Jews and Christians paid a special tax – the </a:t>
            </a:r>
            <a:r>
              <a:rPr lang="en-US" dirty="0" err="1" smtClean="0">
                <a:solidFill>
                  <a:srgbClr val="C00000"/>
                </a:solidFill>
              </a:rPr>
              <a:t>dhimmitude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– and were barred from certain jobs and schools.  </a:t>
            </a:r>
          </a:p>
          <a:p>
            <a:r>
              <a:rPr lang="en-US" dirty="0" smtClean="0"/>
              <a:t>What about other faiths?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8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Philosophy, Science, and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700s, Islamic scholars translated the Greek works of Plato and Aristotle.</a:t>
            </a:r>
          </a:p>
          <a:p>
            <a:r>
              <a:rPr lang="en-US" dirty="0" smtClean="0"/>
              <a:t>Perfected the astrolabe.</a:t>
            </a:r>
          </a:p>
          <a:p>
            <a:pPr lvl="1"/>
            <a:r>
              <a:rPr lang="en-US" dirty="0" smtClean="0"/>
              <a:t>Navigation instrument</a:t>
            </a:r>
          </a:p>
          <a:p>
            <a:r>
              <a:rPr lang="en-US" dirty="0" smtClean="0"/>
              <a:t>Expanded medical knowledge.</a:t>
            </a:r>
            <a:endParaRPr lang="en-US" dirty="0"/>
          </a:p>
        </p:txBody>
      </p:sp>
      <p:pic>
        <p:nvPicPr>
          <p:cNvPr id="3074" name="Picture 2" descr="http://www.perceptions.couk.com/imgs/astrolab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24200"/>
            <a:ext cx="2133600" cy="264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5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Literature, Art, and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Islamic art often used </a:t>
            </a:r>
            <a:r>
              <a:rPr lang="en-US" dirty="0" smtClean="0">
                <a:solidFill>
                  <a:srgbClr val="C00000"/>
                </a:solidFill>
              </a:rPr>
              <a:t>repeating geometric patterns called arabesques</a:t>
            </a:r>
            <a:r>
              <a:rPr lang="en-US" dirty="0" smtClean="0"/>
              <a:t>. 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Islamic art was careful NOT TO depict Allah or Muhammad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Early Islamic art did not create pictures of any living  beings.   Why would this be?  </a:t>
            </a:r>
          </a:p>
          <a:p>
            <a:pPr lvl="1"/>
            <a:r>
              <a:rPr lang="en-US" dirty="0" smtClean="0"/>
              <a:t>Muhammad had warned that creating pictures of living beings was imitating God.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5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Mosques and the Call to Prayer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6019800" cy="48768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Muslims worship in mosques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Many mosques have minarets.  </a:t>
            </a:r>
            <a:r>
              <a:rPr lang="en-US" dirty="0" smtClean="0">
                <a:solidFill>
                  <a:srgbClr val="C00000"/>
                </a:solidFill>
              </a:rPr>
              <a:t>Minarets are tall towers from which the muezzin calls the faithful to prayer</a:t>
            </a:r>
            <a:r>
              <a:rPr lang="en-US" dirty="0" smtClean="0"/>
              <a:t>, five times a day.  </a:t>
            </a:r>
          </a:p>
          <a:p>
            <a:pPr lvl="1"/>
            <a:r>
              <a:rPr lang="en-US" dirty="0" smtClean="0"/>
              <a:t>Vocabulary:  Muezzin – the crier who calls the faithful to prayer.  </a:t>
            </a:r>
            <a:endParaRPr lang="en-US" dirty="0"/>
          </a:p>
        </p:txBody>
      </p:sp>
      <p:pic>
        <p:nvPicPr>
          <p:cNvPr id="4098" name="Picture 2" descr="http://researching-islam.net/en/wp-content/uploads/2012/06/minar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416" y="1600200"/>
            <a:ext cx="31908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41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19644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can religion influence the development of an empire?</a:t>
            </a:r>
          </a:p>
          <a:p>
            <a:r>
              <a:rPr lang="en-US" dirty="0" smtClean="0"/>
              <a:t>How might religious beliefs affect society, culture, and politics?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5159" y="3564610"/>
            <a:ext cx="5096030" cy="321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104508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Annual Hajj.  The </a:t>
            </a:r>
            <a:r>
              <a:rPr lang="en-US" dirty="0" err="1" smtClean="0"/>
              <a:t>Kaaba</a:t>
            </a:r>
            <a:r>
              <a:rPr lang="en-US" dirty="0" smtClean="0"/>
              <a:t> is in the background of the picture.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67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Looking back…</a:t>
            </a:r>
            <a:endParaRPr lang="en-US" dirty="0"/>
          </a:p>
        </p:txBody>
      </p:sp>
      <p:pic>
        <p:nvPicPr>
          <p:cNvPr id="5122" name="Picture 2" descr="http://farm5.staticflickr.com/4053/4546609892_c954887e7b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648200" cy="453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818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04850"/>
            <a:ext cx="8229600" cy="22669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 smtClean="0">
                <a:latin typeface="Aparajita" pitchFamily="34" charset="0"/>
                <a:cs typeface="Aparajita" pitchFamily="34" charset="0"/>
              </a:rPr>
              <a:t>In the Catholic Church, the pope is the bishop of Rome.  In the Orthodox Church of the Byzantine Empire, the head of the church is the patriarch of what city? 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971800"/>
            <a:ext cx="3962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800" dirty="0" smtClean="0"/>
              <a:t>Rome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800" dirty="0" smtClean="0"/>
              <a:t>Constantinople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800" dirty="0" smtClean="0"/>
              <a:t>Jerusalem</a:t>
            </a:r>
            <a:endParaRPr lang="en-US" sz="3800" dirty="0"/>
          </a:p>
        </p:txBody>
      </p:sp>
      <p:pic>
        <p:nvPicPr>
          <p:cNvPr id="1026" name="Picture 2" descr="http://tricivenola.files.wordpress.com/2012/01/justinians-constantino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37164"/>
            <a:ext cx="4062234" cy="306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51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tricivenola.files.wordpress.com/2012/01/justinians-constantino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20782"/>
            <a:ext cx="4842164" cy="365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886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Church of </a:t>
            </a:r>
            <a:r>
              <a:rPr lang="en-US" dirty="0" err="1" smtClean="0"/>
              <a:t>Hagia</a:t>
            </a:r>
            <a:r>
              <a:rPr lang="en-US" dirty="0" smtClean="0"/>
              <a:t> Sophia, Constantinople</a:t>
            </a:r>
          </a:p>
          <a:p>
            <a:pPr algn="ctr"/>
            <a:r>
              <a:rPr lang="en-US" dirty="0" smtClean="0"/>
              <a:t>Byzantine Empire</a:t>
            </a:r>
            <a:endParaRPr lang="en-US" dirty="0"/>
          </a:p>
        </p:txBody>
      </p:sp>
      <p:pic>
        <p:nvPicPr>
          <p:cNvPr id="5122" name="Picture 2" descr="http://www.bollington.eu/Constantinopl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27" y="2138747"/>
            <a:ext cx="4260338" cy="319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5486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Today, a mosque, in Istanbul, Turkey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1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Notes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124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 your own work; NOT collaborative.</a:t>
            </a:r>
          </a:p>
          <a:p>
            <a:r>
              <a:rPr lang="en-US" dirty="0" smtClean="0"/>
              <a:t>You can NOT use your book, but you can use your notes, including those you took last week on 13.1.  </a:t>
            </a:r>
          </a:p>
          <a:p>
            <a:r>
              <a:rPr lang="en-US" dirty="0" smtClean="0"/>
              <a:t>Be nice today to someone you would usually ignore.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5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anshuchristajacobson.files.wordpress.com/2011/11/try-n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015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49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successors to Muhammad were known as caliphs, rulers who became the secular and spiritual leaders of the Islamic movement.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 </a:t>
            </a:r>
            <a:r>
              <a:rPr lang="en-US" dirty="0" smtClean="0"/>
              <a:t>the empire grew, caliphs became more like kings or emperors, which was an indication of the strength and power of the growing Arab Empire.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7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13.2 Lesson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911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caliph</a:t>
            </a:r>
          </a:p>
          <a:p>
            <a:r>
              <a:rPr lang="en-US" dirty="0" smtClean="0"/>
              <a:t>Shia</a:t>
            </a:r>
          </a:p>
          <a:p>
            <a:r>
              <a:rPr lang="en-US" dirty="0" smtClean="0"/>
              <a:t>vizier</a:t>
            </a:r>
          </a:p>
          <a:p>
            <a:r>
              <a:rPr lang="en-US" dirty="0" smtClean="0"/>
              <a:t>caliphate</a:t>
            </a:r>
          </a:p>
          <a:p>
            <a:r>
              <a:rPr lang="en-US" dirty="0" smtClean="0"/>
              <a:t>jihad</a:t>
            </a:r>
          </a:p>
          <a:p>
            <a:r>
              <a:rPr lang="en-US" dirty="0" smtClean="0"/>
              <a:t>Sunni</a:t>
            </a:r>
          </a:p>
          <a:p>
            <a:r>
              <a:rPr lang="en-US" dirty="0" smtClean="0"/>
              <a:t>sultan</a:t>
            </a:r>
          </a:p>
          <a:p>
            <a:r>
              <a:rPr lang="en-US" dirty="0" smtClean="0"/>
              <a:t>Abu </a:t>
            </a:r>
            <a:r>
              <a:rPr lang="en-US" dirty="0" err="1" smtClean="0"/>
              <a:t>Bakr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24400" y="1676400"/>
            <a:ext cx="381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Ali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 smtClean="0"/>
              <a:t>Yarmuk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 smtClean="0"/>
              <a:t>Mu’awiyah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Umayyad dynasty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Abbasid dynasty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Seljuk Turks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Hussein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Abu al-Abbas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Fatimid dynasty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65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Creation of an Arab Empire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287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Muhammad had no sons and never named a successor, leaving his followers with a problem:  Who would leave the new community of Islam?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Abu </a:t>
            </a:r>
            <a:r>
              <a:rPr lang="en-US" b="1" dirty="0" err="1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Bakr</a:t>
            </a:r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was chosen to be the first </a:t>
            </a:r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caliph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in 632, by Muhammad’s “inner circle”.</a:t>
            </a:r>
          </a:p>
          <a:p>
            <a:pPr lvl="1"/>
            <a:r>
              <a:rPr lang="en-US" dirty="0" smtClean="0">
                <a:latin typeface="Aparajita" pitchFamily="34" charset="0"/>
                <a:cs typeface="Aparajita" pitchFamily="34" charset="0"/>
              </a:rPr>
              <a:t>Wealthy merchant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Muhammad’s father-in-law</a:t>
            </a:r>
          </a:p>
          <a:p>
            <a:pPr lvl="1"/>
            <a:r>
              <a:rPr lang="en-US" dirty="0" smtClean="0">
                <a:latin typeface="Aparajita" pitchFamily="34" charset="0"/>
                <a:cs typeface="Aparajita" pitchFamily="34" charset="0"/>
              </a:rPr>
              <a:t>Muhammad’s companion on the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Hijrah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Muhammad’s chief advisor</a:t>
            </a:r>
            <a:endParaRPr lang="en-US" b="1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54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Creation of an Arab Empire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287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Abu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Bakr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accompanied Muhammad on the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Hijrah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  Do you remember what the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Hijrah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was?  </a:t>
            </a:r>
          </a:p>
          <a:p>
            <a:pPr lvl="1"/>
            <a:r>
              <a:rPr lang="en-US" dirty="0" smtClean="0">
                <a:latin typeface="Aparajita" pitchFamily="34" charset="0"/>
                <a:cs typeface="Aparajita" pitchFamily="34" charset="0"/>
              </a:rPr>
              <a:t>The journey of Muhammad and his small band of followers  from Mecca to Medina in 622.  (Year 1 in the Muslim calendar.)</a:t>
            </a: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Abu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Bakr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was the first 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caliph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  </a:t>
            </a:r>
            <a:r>
              <a:rPr lang="en-US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What’s a caliph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? 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Is it…</a:t>
            </a:r>
            <a:endParaRPr lang="en-US" dirty="0" smtClean="0">
              <a:latin typeface="Aparajita" pitchFamily="34" charset="0"/>
              <a:cs typeface="Aparajita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The successor </a:t>
            </a:r>
            <a:r>
              <a:rPr lang="en-US" smtClean="0">
                <a:latin typeface="Aparajita" pitchFamily="34" charset="0"/>
                <a:cs typeface="Aparajita" pitchFamily="34" charset="0"/>
              </a:rPr>
              <a:t>to </a:t>
            </a:r>
            <a:r>
              <a:rPr lang="en-US" smtClean="0">
                <a:latin typeface="Aparajita" pitchFamily="34" charset="0"/>
                <a:cs typeface="Aparajita" pitchFamily="34" charset="0"/>
              </a:rPr>
              <a:t>Abe Froman’s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sausage empire. 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The spiritual leader of all of Islam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The king of the Arabs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Religious and political successor to Muhammad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19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The Spread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287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Abu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Bakr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was extraordinarily successful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20" y="1905000"/>
            <a:ext cx="550545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895" y="1843953"/>
            <a:ext cx="5514975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5486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Spread of Arab Empire at</a:t>
            </a:r>
          </a:p>
          <a:p>
            <a:r>
              <a:rPr lang="en-US" b="1" dirty="0" smtClean="0"/>
              <a:t>Muhammad’s death 632</a:t>
            </a:r>
            <a:endParaRPr lang="en-US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1780309"/>
            <a:ext cx="553402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5486400"/>
            <a:ext cx="2971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/>
              <a:t>Islamic expansion under</a:t>
            </a:r>
          </a:p>
          <a:p>
            <a:r>
              <a:rPr lang="en-US" sz="1900" b="1" dirty="0" smtClean="0"/>
              <a:t>Abu </a:t>
            </a:r>
            <a:r>
              <a:rPr lang="en-US" sz="1900" b="1" dirty="0" err="1" smtClean="0"/>
              <a:t>Bakr</a:t>
            </a:r>
            <a:r>
              <a:rPr lang="en-US" sz="1900" b="1" dirty="0" smtClean="0"/>
              <a:t> 632-656</a:t>
            </a:r>
            <a:endParaRPr lang="en-US" sz="19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19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Spread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Islam spread so quickly for a couple reasons:</a:t>
            </a:r>
          </a:p>
          <a:p>
            <a:r>
              <a:rPr lang="en-US" dirty="0" smtClean="0"/>
              <a:t>The competent leadership of the first caliph – Abu </a:t>
            </a:r>
            <a:r>
              <a:rPr lang="en-US" dirty="0" err="1" smtClean="0"/>
              <a:t>Bakr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Early generals were brilliant.</a:t>
            </a:r>
          </a:p>
          <a:p>
            <a:r>
              <a:rPr lang="en-US" dirty="0" smtClean="0"/>
              <a:t>Islam’s major foes, the Byzantine Empire and Persia, were beaten down from constant war.  </a:t>
            </a:r>
          </a:p>
          <a:p>
            <a:r>
              <a:rPr lang="en-US" dirty="0" smtClean="0"/>
              <a:t>Warriors were promised a place in paradise if they died in battle, elevating war to Holy War.</a:t>
            </a:r>
          </a:p>
          <a:p>
            <a:r>
              <a:rPr lang="en-US" dirty="0" smtClean="0"/>
              <a:t>Jihad.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4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Concept of Jihad from the Quran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287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“Jihad” appears explicitly 41 times in the Quran.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[8.65] O Prophet! urge the believers to war; if there are twenty patient ones of you they shall overcome two hundred, and if there are a hundred of you they shall overcome a thousand of those who disbelieve,..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[4.74] Therefore let those fight in the way of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Allah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who sell this world's life for the hereafter; and whoever fights in the way of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Allah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then be he slain or be he victorious, We shall grant him a mighty reward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[4.76] Those who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believe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fight in the way of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Allah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and those who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disbelieve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fight in the way of the Satan. Fight therefore against the friends of the Satan...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00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6500786a-ba4e-4067-b2ba-738fb0ec57ad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1193</Words>
  <Application>Microsoft Office PowerPoint</Application>
  <PresentationFormat>On-screen Show (4:3)</PresentationFormat>
  <Paragraphs>124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Chapter 13.2 The Arab Empire and the Caliphates &amp;  Islamic Civilization</vt:lpstr>
      <vt:lpstr>Essential Questions</vt:lpstr>
      <vt:lpstr>Why does it matter?</vt:lpstr>
      <vt:lpstr>13.2 Lesson Vocabulary</vt:lpstr>
      <vt:lpstr>Creation of an Arab Empire </vt:lpstr>
      <vt:lpstr>Creation of an Arab Empire quiz</vt:lpstr>
      <vt:lpstr>The Spread of Islam</vt:lpstr>
      <vt:lpstr>The Spread of Islam</vt:lpstr>
      <vt:lpstr>The Concept of Jihad from the Quran</vt:lpstr>
      <vt:lpstr>The Concept of Jihad from the Quran</vt:lpstr>
      <vt:lpstr>Creation of an Arab Empire </vt:lpstr>
      <vt:lpstr>The Split in Islam </vt:lpstr>
      <vt:lpstr>13.3 Lesson Vocabulary</vt:lpstr>
      <vt:lpstr>Prosperity in the Islamic World</vt:lpstr>
      <vt:lpstr>Social Structure</vt:lpstr>
      <vt:lpstr>Non-Muslims</vt:lpstr>
      <vt:lpstr>Philosophy, Science, and History</vt:lpstr>
      <vt:lpstr>Literature, Art, and Architecture</vt:lpstr>
      <vt:lpstr>Mosques and the Call to Prayer</vt:lpstr>
      <vt:lpstr>Looking back…</vt:lpstr>
      <vt:lpstr>PowerPoint Presentation</vt:lpstr>
      <vt:lpstr>PowerPoint Presentation</vt:lpstr>
      <vt:lpstr>Open Notes Quiz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Two Review  (review – noun - a looking at or looking over again)</dc:title>
  <dc:creator>cit-sysop</dc:creator>
  <cp:lastModifiedBy>cit-sysop</cp:lastModifiedBy>
  <cp:revision>107</cp:revision>
  <dcterms:created xsi:type="dcterms:W3CDTF">2011-09-07T19:17:10Z</dcterms:created>
  <dcterms:modified xsi:type="dcterms:W3CDTF">2015-02-11T15:03:40Z</dcterms:modified>
</cp:coreProperties>
</file>