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72" r:id="rId2"/>
    <p:sldId id="257" r:id="rId3"/>
    <p:sldId id="312" r:id="rId4"/>
    <p:sldId id="313" r:id="rId5"/>
    <p:sldId id="315" r:id="rId6"/>
    <p:sldId id="344" r:id="rId7"/>
    <p:sldId id="258" r:id="rId8"/>
    <p:sldId id="356" r:id="rId9"/>
    <p:sldId id="357" r:id="rId10"/>
    <p:sldId id="358" r:id="rId11"/>
    <p:sldId id="359" r:id="rId12"/>
    <p:sldId id="360" r:id="rId13"/>
    <p:sldId id="361" r:id="rId14"/>
    <p:sldId id="362" r:id="rId15"/>
    <p:sldId id="335" r:id="rId16"/>
    <p:sldId id="373" r:id="rId17"/>
    <p:sldId id="338" r:id="rId18"/>
    <p:sldId id="345" r:id="rId19"/>
    <p:sldId id="363" r:id="rId20"/>
    <p:sldId id="346" r:id="rId21"/>
    <p:sldId id="364" r:id="rId22"/>
    <p:sldId id="367" r:id="rId23"/>
    <p:sldId id="347" r:id="rId24"/>
    <p:sldId id="365" r:id="rId25"/>
    <p:sldId id="348" r:id="rId26"/>
    <p:sldId id="366" r:id="rId27"/>
    <p:sldId id="370" r:id="rId28"/>
    <p:sldId id="318" r:id="rId29"/>
    <p:sldId id="292" r:id="rId30"/>
    <p:sldId id="339" r:id="rId31"/>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75" autoAdjust="0"/>
    <p:restoredTop sz="94671" autoAdjust="0"/>
  </p:normalViewPr>
  <p:slideViewPr>
    <p:cSldViewPr>
      <p:cViewPr varScale="1">
        <p:scale>
          <a:sx n="53" d="100"/>
          <a:sy n="53" d="100"/>
        </p:scale>
        <p:origin x="-102" y="-3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EA3E0D-EBAA-455F-9D13-B51B4BC2C283}" type="datetimeFigureOut">
              <a:rPr lang="en-US" smtClean="0"/>
              <a:t>9/8/2014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81E410-AF4C-4D1D-8004-6C826B738750}" type="slidenum">
              <a:rPr lang="en-US" smtClean="0"/>
              <a:t>‹#›</a:t>
            </a:fld>
            <a:endParaRPr lang="en-US"/>
          </a:p>
        </p:txBody>
      </p:sp>
    </p:spTree>
    <p:extLst>
      <p:ext uri="{BB962C8B-B14F-4D97-AF65-F5344CB8AC3E}">
        <p14:creationId xmlns:p14="http://schemas.microsoft.com/office/powerpoint/2010/main" val="4857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WHAP</a:t>
            </a:r>
            <a:endParaRPr lang="en-US" dirty="0"/>
          </a:p>
        </p:txBody>
      </p:sp>
      <p:sp>
        <p:nvSpPr>
          <p:cNvPr id="4" name="Slide Number Placeholder 3"/>
          <p:cNvSpPr>
            <a:spLocks noGrp="1"/>
          </p:cNvSpPr>
          <p:nvPr>
            <p:ph type="sldNum" sz="quarter" idx="10"/>
          </p:nvPr>
        </p:nvSpPr>
        <p:spPr/>
        <p:txBody>
          <a:bodyPr/>
          <a:lstStyle/>
          <a:p>
            <a:fld id="{D19C8F42-49AB-4FC1-9D20-7BE2C6988867}" type="slidenum">
              <a:rPr lang="en-US" smtClean="0"/>
              <a:t>1</a:t>
            </a:fld>
            <a:endParaRPr lang="en-US"/>
          </a:p>
        </p:txBody>
      </p:sp>
    </p:spTree>
    <p:extLst>
      <p:ext uri="{BB962C8B-B14F-4D97-AF65-F5344CB8AC3E}">
        <p14:creationId xmlns:p14="http://schemas.microsoft.com/office/powerpoint/2010/main" val="885506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27C423-7F47-4953-91C8-F779F690CD96}"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2516212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7C423-7F47-4953-91C8-F779F690CD96}"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166508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7C423-7F47-4953-91C8-F779F690CD96}"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370033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7C423-7F47-4953-91C8-F779F690CD96}"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2483805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27C423-7F47-4953-91C8-F779F690CD96}"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25661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27C423-7F47-4953-91C8-F779F690CD96}" type="datetimeFigureOut">
              <a:rPr lang="en-US" smtClean="0"/>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2920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27C423-7F47-4953-91C8-F779F690CD96}" type="datetimeFigureOut">
              <a:rPr lang="en-US" smtClean="0"/>
              <a:t>9/8/2014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264753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27C423-7F47-4953-91C8-F779F690CD96}" type="datetimeFigureOut">
              <a:rPr lang="en-US" smtClean="0"/>
              <a:t>9/8/2014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14509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7C423-7F47-4953-91C8-F779F690CD96}" type="datetimeFigureOut">
              <a:rPr lang="en-US" smtClean="0"/>
              <a:t>9/8/2014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413284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27C423-7F47-4953-91C8-F779F690CD96}" type="datetimeFigureOut">
              <a:rPr lang="en-US" smtClean="0"/>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3913886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27C423-7F47-4953-91C8-F779F690CD96}" type="datetimeFigureOut">
              <a:rPr lang="en-US" smtClean="0"/>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03598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27C423-7F47-4953-91C8-F779F690CD96}" type="datetimeFigureOut">
              <a:rPr lang="en-US" smtClean="0"/>
              <a:t>9/8/2014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9C6B3-5727-4AB2-91BA-98907F5AD547}" type="slidenum">
              <a:rPr lang="en-US" smtClean="0"/>
              <a:t>‹#›</a:t>
            </a:fld>
            <a:endParaRPr lang="en-US"/>
          </a:p>
        </p:txBody>
      </p:sp>
    </p:spTree>
    <p:extLst>
      <p:ext uri="{BB962C8B-B14F-4D97-AF65-F5344CB8AC3E}">
        <p14:creationId xmlns:p14="http://schemas.microsoft.com/office/powerpoint/2010/main" val="3258579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ylWORyToTo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szxPar0BcMo"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3399"/>
          </a:xfrm>
        </p:spPr>
        <p:txBody>
          <a:bodyPr>
            <a:normAutofit fontScale="90000"/>
          </a:bodyPr>
          <a:lstStyle/>
          <a:p>
            <a:r>
              <a:rPr lang="en-US" sz="3200" dirty="0" smtClean="0"/>
              <a:t>Today’s </a:t>
            </a:r>
            <a:r>
              <a:rPr lang="en-US" sz="3200" dirty="0" err="1" smtClean="0"/>
              <a:t>Bellringer</a:t>
            </a:r>
            <a:r>
              <a:rPr lang="en-US" sz="3200" dirty="0" smtClean="0"/>
              <a:t> – September </a:t>
            </a:r>
            <a:r>
              <a:rPr lang="en-US" sz="3200" dirty="0" smtClean="0"/>
              <a:t>9, </a:t>
            </a:r>
            <a:r>
              <a:rPr lang="en-US" sz="3200" dirty="0" smtClean="0"/>
              <a:t>2014</a:t>
            </a:r>
            <a:endParaRPr lang="en-US" sz="3200" dirty="0"/>
          </a:p>
        </p:txBody>
      </p:sp>
      <p:sp>
        <p:nvSpPr>
          <p:cNvPr id="3" name="Subtitle 2"/>
          <p:cNvSpPr>
            <a:spLocks noGrp="1"/>
          </p:cNvSpPr>
          <p:nvPr>
            <p:ph type="subTitle" idx="1"/>
          </p:nvPr>
        </p:nvSpPr>
        <p:spPr>
          <a:xfrm>
            <a:off x="381000" y="914400"/>
            <a:ext cx="8305800" cy="5257800"/>
          </a:xfrm>
        </p:spPr>
        <p:txBody>
          <a:bodyPr>
            <a:normAutofit fontScale="92500"/>
          </a:bodyPr>
          <a:lstStyle/>
          <a:p>
            <a:pPr marL="457200" indent="-457200" algn="l">
              <a:buFont typeface="Arial" pitchFamily="34" charset="0"/>
              <a:buChar char="•"/>
            </a:pPr>
            <a:r>
              <a:rPr lang="en-US" sz="2800" dirty="0" smtClean="0">
                <a:solidFill>
                  <a:srgbClr val="7030A0"/>
                </a:solidFill>
              </a:rPr>
              <a:t>Enter </a:t>
            </a:r>
            <a:r>
              <a:rPr lang="en-US" sz="2800" b="1" dirty="0" smtClean="0">
                <a:solidFill>
                  <a:srgbClr val="7030A0"/>
                </a:solidFill>
              </a:rPr>
              <a:t>quietly</a:t>
            </a:r>
            <a:r>
              <a:rPr lang="en-US" sz="2800" dirty="0" smtClean="0">
                <a:solidFill>
                  <a:srgbClr val="7030A0"/>
                </a:solidFill>
              </a:rPr>
              <a:t> and begin your </a:t>
            </a:r>
            <a:r>
              <a:rPr lang="en-US" sz="2800" dirty="0" err="1" smtClean="0">
                <a:solidFill>
                  <a:srgbClr val="7030A0"/>
                </a:solidFill>
              </a:rPr>
              <a:t>bellwork</a:t>
            </a:r>
            <a:r>
              <a:rPr lang="en-US" sz="2800" dirty="0" smtClean="0">
                <a:solidFill>
                  <a:srgbClr val="7030A0"/>
                </a:solidFill>
              </a:rPr>
              <a:t> BEFORE the tardy bell rings.</a:t>
            </a:r>
          </a:p>
          <a:p>
            <a:pPr marL="457200" indent="-457200" algn="l">
              <a:buFont typeface="Arial" pitchFamily="34" charset="0"/>
              <a:buChar char="•"/>
            </a:pPr>
            <a:r>
              <a:rPr lang="en-US" sz="2800" b="1" dirty="0" smtClean="0">
                <a:solidFill>
                  <a:schemeClr val="accent1">
                    <a:lumMod val="50000"/>
                  </a:schemeClr>
                </a:solidFill>
              </a:rPr>
              <a:t>Turn in any </a:t>
            </a:r>
            <a:r>
              <a:rPr lang="en-US" sz="2800" b="1" dirty="0" smtClean="0">
                <a:solidFill>
                  <a:schemeClr val="accent1">
                    <a:lumMod val="50000"/>
                  </a:schemeClr>
                </a:solidFill>
              </a:rPr>
              <a:t>late work.  </a:t>
            </a:r>
            <a:endParaRPr lang="en-US" sz="2800" b="1" dirty="0" smtClean="0">
              <a:solidFill>
                <a:schemeClr val="accent1">
                  <a:lumMod val="50000"/>
                </a:schemeClr>
              </a:solidFill>
            </a:endParaRPr>
          </a:p>
          <a:p>
            <a:pPr marL="457200" indent="-457200" algn="l">
              <a:buFont typeface="Arial" pitchFamily="34" charset="0"/>
              <a:buChar char="•"/>
            </a:pPr>
            <a:r>
              <a:rPr lang="en-US" sz="3000" dirty="0" smtClean="0">
                <a:solidFill>
                  <a:srgbClr val="FF0000"/>
                </a:solidFill>
              </a:rPr>
              <a:t>Write down today’s </a:t>
            </a:r>
            <a:r>
              <a:rPr lang="en-US" sz="3000" b="1" dirty="0" smtClean="0">
                <a:solidFill>
                  <a:srgbClr val="FF0000"/>
                </a:solidFill>
              </a:rPr>
              <a:t>Essential Question </a:t>
            </a:r>
            <a:r>
              <a:rPr lang="en-US" sz="3000" dirty="0" smtClean="0">
                <a:solidFill>
                  <a:srgbClr val="FF0000"/>
                </a:solidFill>
              </a:rPr>
              <a:t>and </a:t>
            </a:r>
            <a:r>
              <a:rPr lang="en-US" sz="3000" u="sng" dirty="0" smtClean="0">
                <a:solidFill>
                  <a:srgbClr val="FF0000"/>
                </a:solidFill>
              </a:rPr>
              <a:t>attempt</a:t>
            </a:r>
            <a:r>
              <a:rPr lang="en-US" sz="3000" dirty="0" smtClean="0">
                <a:solidFill>
                  <a:srgbClr val="FF0000"/>
                </a:solidFill>
              </a:rPr>
              <a:t> to answer it.</a:t>
            </a:r>
          </a:p>
          <a:p>
            <a:pPr marL="800100" lvl="1" indent="-342900" algn="l">
              <a:buFont typeface="Arial" pitchFamily="34" charset="0"/>
              <a:buChar char="•"/>
            </a:pPr>
            <a:r>
              <a:rPr lang="en-US" sz="2800" b="1" dirty="0" smtClean="0">
                <a:solidFill>
                  <a:srgbClr val="7030A0"/>
                </a:solidFill>
              </a:rPr>
              <a:t>China’s history is one of decentralization followed by periods of centralization.  What dynasty set the precedent for imperial, centralized rule?</a:t>
            </a:r>
            <a:endParaRPr lang="en-US" sz="2800" b="1" dirty="0" smtClean="0">
              <a:solidFill>
                <a:srgbClr val="7030A0"/>
              </a:solidFill>
            </a:endParaRPr>
          </a:p>
          <a:p>
            <a:pPr marL="342900" indent="-342900" algn="l">
              <a:buFont typeface="Arial" pitchFamily="34" charset="0"/>
              <a:buChar char="•"/>
            </a:pPr>
            <a:r>
              <a:rPr lang="en-US" sz="3600" b="1" dirty="0" smtClean="0">
                <a:solidFill>
                  <a:srgbClr val="7030A0"/>
                </a:solidFill>
              </a:rPr>
              <a:t> </a:t>
            </a:r>
            <a:r>
              <a:rPr lang="en-US" sz="3200" dirty="0" smtClean="0">
                <a:solidFill>
                  <a:schemeClr val="tx1"/>
                </a:solidFill>
              </a:rPr>
              <a:t>Write </a:t>
            </a:r>
            <a:r>
              <a:rPr lang="en-US" sz="3200" dirty="0">
                <a:solidFill>
                  <a:schemeClr val="tx1"/>
                </a:solidFill>
              </a:rPr>
              <a:t>down the </a:t>
            </a:r>
            <a:r>
              <a:rPr lang="en-US" sz="3200" b="1" dirty="0">
                <a:solidFill>
                  <a:schemeClr val="tx1"/>
                </a:solidFill>
              </a:rPr>
              <a:t>W.O.D. </a:t>
            </a:r>
            <a:r>
              <a:rPr lang="en-US" sz="3200" dirty="0">
                <a:solidFill>
                  <a:schemeClr val="tx1"/>
                </a:solidFill>
              </a:rPr>
              <a:t>and</a:t>
            </a:r>
            <a:r>
              <a:rPr lang="en-US" sz="3200" b="1" dirty="0">
                <a:solidFill>
                  <a:schemeClr val="tx1"/>
                </a:solidFill>
              </a:rPr>
              <a:t> </a:t>
            </a:r>
            <a:r>
              <a:rPr lang="en-US" sz="3200" b="1" dirty="0" smtClean="0">
                <a:solidFill>
                  <a:schemeClr val="tx1"/>
                </a:solidFill>
              </a:rPr>
              <a:t>definition.</a:t>
            </a:r>
            <a:r>
              <a:rPr lang="en-US" sz="3200" b="1" i="1" dirty="0" smtClean="0">
                <a:solidFill>
                  <a:schemeClr val="tx1"/>
                </a:solidFill>
              </a:rPr>
              <a:t>  </a:t>
            </a:r>
            <a:endParaRPr lang="en-US" sz="3200" b="1" i="1" dirty="0">
              <a:solidFill>
                <a:schemeClr val="tx1"/>
              </a:solidFill>
            </a:endParaRPr>
          </a:p>
          <a:p>
            <a:pPr lvl="1" algn="l"/>
            <a:r>
              <a:rPr lang="en-US" b="1" dirty="0">
                <a:solidFill>
                  <a:srgbClr val="7030A0"/>
                </a:solidFill>
              </a:rPr>
              <a:t>Nebulous</a:t>
            </a:r>
            <a:r>
              <a:rPr lang="en-US" dirty="0">
                <a:solidFill>
                  <a:srgbClr val="7030A0"/>
                </a:solidFill>
              </a:rPr>
              <a:t> – vague</a:t>
            </a:r>
            <a:r>
              <a:rPr lang="en-US" dirty="0" smtClean="0">
                <a:solidFill>
                  <a:srgbClr val="7030A0"/>
                </a:solidFill>
              </a:rPr>
              <a:t>; </a:t>
            </a:r>
            <a:r>
              <a:rPr lang="en-US" dirty="0">
                <a:solidFill>
                  <a:srgbClr val="7030A0"/>
                </a:solidFill>
              </a:rPr>
              <a:t>misty; lacking a fully-developed </a:t>
            </a:r>
            <a:r>
              <a:rPr lang="en-US" dirty="0" smtClean="0">
                <a:solidFill>
                  <a:srgbClr val="7030A0"/>
                </a:solidFill>
              </a:rPr>
              <a:t>form</a:t>
            </a:r>
          </a:p>
          <a:p>
            <a:pPr marL="571500" indent="-571500" algn="l">
              <a:buFont typeface="Arial" pitchFamily="34" charset="0"/>
              <a:buChar char="•"/>
            </a:pPr>
            <a:r>
              <a:rPr lang="en-US" sz="3100" dirty="0" smtClean="0">
                <a:solidFill>
                  <a:srgbClr val="FF0000"/>
                </a:solidFill>
              </a:rPr>
              <a:t>Please </a:t>
            </a:r>
            <a:r>
              <a:rPr lang="en-US" sz="3100" dirty="0" smtClean="0">
                <a:solidFill>
                  <a:srgbClr val="FF0000"/>
                </a:solidFill>
              </a:rPr>
              <a:t>remember to date your entry.</a:t>
            </a:r>
            <a:endParaRPr lang="en-US" sz="3100" dirty="0">
              <a:solidFill>
                <a:srgbClr val="FF0000"/>
              </a:solidFill>
            </a:endParaRPr>
          </a:p>
          <a:p>
            <a:pPr marL="800100" lvl="1" indent="-342900" algn="l">
              <a:buFont typeface="Arial" pitchFamily="34" charset="0"/>
              <a:buChar char="•"/>
            </a:pPr>
            <a:endParaRPr lang="en-US" sz="2700" dirty="0" smtClean="0">
              <a:solidFill>
                <a:srgbClr val="FF0000"/>
              </a:solidFill>
            </a:endParaRPr>
          </a:p>
          <a:p>
            <a:pPr marL="800100" lvl="1" indent="-342900" algn="l">
              <a:buFont typeface="Arial" pitchFamily="34" charset="0"/>
              <a:buChar char="•"/>
            </a:pPr>
            <a:endParaRPr lang="en-US" sz="2800" b="1" dirty="0">
              <a:solidFill>
                <a:srgbClr val="FF0000"/>
              </a:solidFill>
            </a:endParaRPr>
          </a:p>
        </p:txBody>
      </p:sp>
    </p:spTree>
    <p:extLst>
      <p:ext uri="{BB962C8B-B14F-4D97-AF65-F5344CB8AC3E}">
        <p14:creationId xmlns:p14="http://schemas.microsoft.com/office/powerpoint/2010/main" val="1456957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The Tang Dynasty</a:t>
            </a:r>
            <a:endParaRPr lang="en-US" dirty="0"/>
          </a:p>
        </p:txBody>
      </p:sp>
      <p:sp>
        <p:nvSpPr>
          <p:cNvPr id="3" name="Content Placeholder 2"/>
          <p:cNvSpPr>
            <a:spLocks noGrp="1"/>
          </p:cNvSpPr>
          <p:nvPr>
            <p:ph idx="1"/>
          </p:nvPr>
        </p:nvSpPr>
        <p:spPr>
          <a:xfrm>
            <a:off x="457200" y="1447800"/>
            <a:ext cx="8382000" cy="4983163"/>
          </a:xfrm>
        </p:spPr>
        <p:txBody>
          <a:bodyPr>
            <a:normAutofit/>
          </a:bodyPr>
          <a:lstStyle/>
          <a:p>
            <a:r>
              <a:rPr lang="en-US" sz="4200" b="1" dirty="0" smtClean="0">
                <a:solidFill>
                  <a:srgbClr val="FF0000"/>
                </a:solidFill>
                <a:latin typeface="Aparajita" pitchFamily="34" charset="0"/>
                <a:cs typeface="Aparajita" pitchFamily="34" charset="0"/>
              </a:rPr>
              <a:t>Plotting and government corruption led to the downfall of the Tang.</a:t>
            </a:r>
          </a:p>
          <a:p>
            <a:pPr lvl="1"/>
            <a:r>
              <a:rPr lang="en-US" sz="3800" b="1" dirty="0" smtClean="0">
                <a:latin typeface="Aparajita" pitchFamily="34" charset="0"/>
                <a:cs typeface="Aparajita" pitchFamily="34" charset="0"/>
              </a:rPr>
              <a:t>Unrest and revolts resulted.  </a:t>
            </a:r>
            <a:endParaRPr lang="en-US" sz="3800" b="1" dirty="0">
              <a:latin typeface="Aparajita" pitchFamily="34" charset="0"/>
              <a:cs typeface="Aparajita" pitchFamily="34" charset="0"/>
            </a:endParaRPr>
          </a:p>
        </p:txBody>
      </p:sp>
      <p:pic>
        <p:nvPicPr>
          <p:cNvPr id="2050" name="Picture 2" descr="http://2.bp.blogspot.com/-7qggT4AzmDY/TcYRwNWRNzI/AAAAAAAAAzQ/qIq1pU3rN6g/s1600/huang%2Bchao%2Brebell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657600"/>
            <a:ext cx="3962400" cy="296758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0386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The Song Dynasty</a:t>
            </a:r>
            <a:endParaRPr lang="en-US" dirty="0"/>
          </a:p>
        </p:txBody>
      </p:sp>
      <p:sp>
        <p:nvSpPr>
          <p:cNvPr id="3" name="Content Placeholder 2"/>
          <p:cNvSpPr>
            <a:spLocks noGrp="1"/>
          </p:cNvSpPr>
          <p:nvPr>
            <p:ph idx="1"/>
          </p:nvPr>
        </p:nvSpPr>
        <p:spPr>
          <a:xfrm>
            <a:off x="457200" y="1447800"/>
            <a:ext cx="8382000" cy="4983163"/>
          </a:xfrm>
        </p:spPr>
        <p:txBody>
          <a:bodyPr>
            <a:normAutofit lnSpcReduction="10000"/>
          </a:bodyPr>
          <a:lstStyle/>
          <a:p>
            <a:r>
              <a:rPr lang="en-US" sz="4200" b="1" dirty="0" smtClean="0">
                <a:solidFill>
                  <a:srgbClr val="FF0000"/>
                </a:solidFill>
                <a:latin typeface="Aparajita" pitchFamily="34" charset="0"/>
                <a:cs typeface="Aparajita" pitchFamily="34" charset="0"/>
              </a:rPr>
              <a:t>Followed the Tang…</a:t>
            </a:r>
          </a:p>
          <a:p>
            <a:r>
              <a:rPr lang="en-US" sz="4200" b="1" dirty="0" smtClean="0">
                <a:solidFill>
                  <a:srgbClr val="FF0000"/>
                </a:solidFill>
                <a:latin typeface="Aparajita" pitchFamily="34" charset="0"/>
                <a:cs typeface="Aparajita" pitchFamily="34" charset="0"/>
              </a:rPr>
              <a:t>Lasted for more than 300 years.</a:t>
            </a:r>
          </a:p>
          <a:p>
            <a:pPr lvl="1"/>
            <a:r>
              <a:rPr lang="en-US" sz="3800" b="1" dirty="0">
                <a:solidFill>
                  <a:srgbClr val="FF0000"/>
                </a:solidFill>
                <a:latin typeface="Aparajita" pitchFamily="34" charset="0"/>
                <a:cs typeface="Aparajita" pitchFamily="34" charset="0"/>
              </a:rPr>
              <a:t> </a:t>
            </a:r>
            <a:r>
              <a:rPr lang="en-US" sz="3800" b="1" dirty="0" smtClean="0">
                <a:latin typeface="Aparajita" pitchFamily="34" charset="0"/>
                <a:cs typeface="Aparajita" pitchFamily="34" charset="0"/>
              </a:rPr>
              <a:t>960-1279</a:t>
            </a:r>
          </a:p>
          <a:p>
            <a:pPr lvl="1"/>
            <a:r>
              <a:rPr lang="en-US" sz="3800" b="1" dirty="0" smtClean="0">
                <a:solidFill>
                  <a:srgbClr val="FF0000"/>
                </a:solidFill>
                <a:latin typeface="Aparajita" pitchFamily="34" charset="0"/>
                <a:cs typeface="Aparajita" pitchFamily="34" charset="0"/>
              </a:rPr>
              <a:t>Period of prosperity and cultural achievement</a:t>
            </a:r>
          </a:p>
          <a:p>
            <a:pPr lvl="1"/>
            <a:r>
              <a:rPr lang="en-US" sz="3800" b="1" dirty="0" smtClean="0">
                <a:solidFill>
                  <a:srgbClr val="7030A0"/>
                </a:solidFill>
                <a:latin typeface="Aparajita" pitchFamily="34" charset="0"/>
                <a:cs typeface="Aparajita" pitchFamily="34" charset="0"/>
              </a:rPr>
              <a:t>Mongols, nomads from the north, invaded China forcing the Song to move their capital south.</a:t>
            </a:r>
            <a:endParaRPr lang="en-US" sz="3800" b="1" dirty="0">
              <a:solidFill>
                <a:srgbClr val="7030A0"/>
              </a:solidFill>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215627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The Song Dynasty</a:t>
            </a:r>
            <a:endParaRPr lang="en-US" dirty="0"/>
          </a:p>
        </p:txBody>
      </p:sp>
      <p:sp>
        <p:nvSpPr>
          <p:cNvPr id="3" name="Content Placeholder 2"/>
          <p:cNvSpPr>
            <a:spLocks noGrp="1"/>
          </p:cNvSpPr>
          <p:nvPr>
            <p:ph idx="1"/>
          </p:nvPr>
        </p:nvSpPr>
        <p:spPr>
          <a:xfrm>
            <a:off x="457200" y="1447800"/>
            <a:ext cx="8382000" cy="4983163"/>
          </a:xfrm>
        </p:spPr>
        <p:txBody>
          <a:bodyPr>
            <a:normAutofit/>
          </a:bodyPr>
          <a:lstStyle/>
          <a:p>
            <a:r>
              <a:rPr lang="en-US" sz="4200" b="1" dirty="0" smtClean="0">
                <a:solidFill>
                  <a:srgbClr val="FF0000"/>
                </a:solidFill>
                <a:latin typeface="Aparajita" pitchFamily="34" charset="0"/>
                <a:cs typeface="Aparajita" pitchFamily="34" charset="0"/>
              </a:rPr>
              <a:t>The Song eventually were conquered by the Mongols.</a:t>
            </a:r>
            <a:endParaRPr lang="en-US" sz="3800" b="1" dirty="0">
              <a:solidFill>
                <a:srgbClr val="7030A0"/>
              </a:solidFill>
              <a:latin typeface="Aparajita" pitchFamily="34" charset="0"/>
              <a:cs typeface="Aparajita" pitchFamily="34" charset="0"/>
            </a:endParaRPr>
          </a:p>
        </p:txBody>
      </p:sp>
      <p:pic>
        <p:nvPicPr>
          <p:cNvPr id="3074" name="Picture 2" descr="http://landsofwisdom.com/wp-content/uploads/2012/01/mongol-warri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7800" y="2819400"/>
            <a:ext cx="4927600" cy="36957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5627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1325562"/>
          </a:xfrm>
        </p:spPr>
        <p:txBody>
          <a:bodyPr>
            <a:normAutofit fontScale="90000"/>
          </a:bodyPr>
          <a:lstStyle/>
          <a:p>
            <a:r>
              <a:rPr lang="en-US" dirty="0" smtClean="0">
                <a:solidFill>
                  <a:srgbClr val="FF0000"/>
                </a:solidFill>
              </a:rPr>
              <a:t>Advancements under the </a:t>
            </a:r>
            <a:br>
              <a:rPr lang="en-US" dirty="0" smtClean="0">
                <a:solidFill>
                  <a:srgbClr val="FF0000"/>
                </a:solidFill>
              </a:rPr>
            </a:br>
            <a:r>
              <a:rPr lang="en-US" dirty="0" smtClean="0">
                <a:solidFill>
                  <a:srgbClr val="FF0000"/>
                </a:solidFill>
              </a:rPr>
              <a:t>Three Dynasties</a:t>
            </a:r>
            <a:endParaRPr lang="en-US" dirty="0">
              <a:solidFill>
                <a:srgbClr val="FF0000"/>
              </a:solidFill>
            </a:endParaRPr>
          </a:p>
        </p:txBody>
      </p:sp>
      <p:sp>
        <p:nvSpPr>
          <p:cNvPr id="3" name="Content Placeholder 2"/>
          <p:cNvSpPr>
            <a:spLocks noGrp="1"/>
          </p:cNvSpPr>
          <p:nvPr>
            <p:ph idx="1"/>
          </p:nvPr>
        </p:nvSpPr>
        <p:spPr>
          <a:xfrm>
            <a:off x="457200" y="1828800"/>
            <a:ext cx="8382000" cy="4602163"/>
          </a:xfrm>
        </p:spPr>
        <p:txBody>
          <a:bodyPr>
            <a:normAutofit fontScale="92500"/>
          </a:bodyPr>
          <a:lstStyle/>
          <a:p>
            <a:r>
              <a:rPr lang="en-US" sz="4200" b="1" dirty="0" smtClean="0">
                <a:solidFill>
                  <a:srgbClr val="FF0000"/>
                </a:solidFill>
                <a:latin typeface="Aparajita" pitchFamily="34" charset="0"/>
                <a:cs typeface="Aparajita" pitchFamily="34" charset="0"/>
              </a:rPr>
              <a:t>Steel weapons</a:t>
            </a:r>
          </a:p>
          <a:p>
            <a:r>
              <a:rPr lang="en-US" sz="4200" b="1" dirty="0" smtClean="0">
                <a:solidFill>
                  <a:srgbClr val="FF0000"/>
                </a:solidFill>
                <a:latin typeface="Aparajita" pitchFamily="34" charset="0"/>
                <a:cs typeface="Aparajita" pitchFamily="34" charset="0"/>
              </a:rPr>
              <a:t>Cotton</a:t>
            </a:r>
          </a:p>
          <a:p>
            <a:r>
              <a:rPr lang="en-US" sz="4200" b="1" dirty="0" smtClean="0">
                <a:solidFill>
                  <a:srgbClr val="FF0000"/>
                </a:solidFill>
                <a:latin typeface="Aparajita" pitchFamily="34" charset="0"/>
                <a:cs typeface="Aparajita" pitchFamily="34" charset="0"/>
              </a:rPr>
              <a:t>Gunpowder </a:t>
            </a:r>
          </a:p>
          <a:p>
            <a:r>
              <a:rPr lang="en-US" sz="4200" b="1" dirty="0" smtClean="0">
                <a:solidFill>
                  <a:srgbClr val="FF0000"/>
                </a:solidFill>
                <a:latin typeface="Aparajita" pitchFamily="34" charset="0"/>
                <a:cs typeface="Aparajita" pitchFamily="34" charset="0"/>
              </a:rPr>
              <a:t>Paper Money</a:t>
            </a:r>
          </a:p>
          <a:p>
            <a:r>
              <a:rPr lang="en-US" sz="4200" b="1" dirty="0" smtClean="0">
                <a:solidFill>
                  <a:srgbClr val="FF0000"/>
                </a:solidFill>
                <a:latin typeface="Aparajita" pitchFamily="34" charset="0"/>
                <a:cs typeface="Aparajita" pitchFamily="34" charset="0"/>
              </a:rPr>
              <a:t>Long distance trade</a:t>
            </a:r>
          </a:p>
          <a:p>
            <a:pPr lvl="1"/>
            <a:r>
              <a:rPr lang="en-US" sz="3800" b="1" dirty="0" smtClean="0">
                <a:solidFill>
                  <a:srgbClr val="FF0000"/>
                </a:solidFill>
                <a:latin typeface="Aparajita" pitchFamily="34" charset="0"/>
                <a:cs typeface="Aparajita" pitchFamily="34" charset="0"/>
              </a:rPr>
              <a:t>The Silk Road spread not only goods but ideas. </a:t>
            </a:r>
            <a:endParaRPr lang="en-US" sz="3800" b="1" dirty="0">
              <a:solidFill>
                <a:srgbClr val="7030A0"/>
              </a:solidFill>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306255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Silk Road</a:t>
            </a:r>
            <a:endParaRPr lang="en-US" dirty="0"/>
          </a:p>
        </p:txBody>
      </p:sp>
      <p:sp>
        <p:nvSpPr>
          <p:cNvPr id="3" name="Content Placeholder 2"/>
          <p:cNvSpPr>
            <a:spLocks noGrp="1"/>
          </p:cNvSpPr>
          <p:nvPr>
            <p:ph idx="1"/>
          </p:nvPr>
        </p:nvSpPr>
        <p:spPr/>
        <p:txBody>
          <a:bodyPr/>
          <a:lstStyle/>
          <a:p>
            <a:endParaRPr lang="en-US"/>
          </a:p>
        </p:txBody>
      </p:sp>
      <p:pic>
        <p:nvPicPr>
          <p:cNvPr id="4098" name="Picture 2" descr="http://www.radiodramareviews.com/sitebuildercontent/sitebuilderpictures/silkroa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06092"/>
            <a:ext cx="9144000" cy="324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33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Chinese Society</a:t>
            </a:r>
            <a:endParaRPr lang="en-US" dirty="0"/>
          </a:p>
        </p:txBody>
      </p:sp>
      <p:sp>
        <p:nvSpPr>
          <p:cNvPr id="3" name="Content Placeholder 2"/>
          <p:cNvSpPr>
            <a:spLocks noGrp="1"/>
          </p:cNvSpPr>
          <p:nvPr>
            <p:ph idx="1"/>
          </p:nvPr>
        </p:nvSpPr>
        <p:spPr>
          <a:xfrm>
            <a:off x="457200" y="1371600"/>
            <a:ext cx="8382000" cy="5059363"/>
          </a:xfrm>
        </p:spPr>
        <p:txBody>
          <a:bodyPr>
            <a:normAutofit/>
          </a:bodyPr>
          <a:lstStyle/>
          <a:p>
            <a:r>
              <a:rPr lang="en-US" sz="2800" dirty="0" smtClean="0">
                <a:solidFill>
                  <a:srgbClr val="FF0000"/>
                </a:solidFill>
              </a:rPr>
              <a:t>Based on Confucian principles of duty and service.</a:t>
            </a:r>
          </a:p>
          <a:p>
            <a:r>
              <a:rPr lang="en-US" sz="2800" dirty="0" smtClean="0"/>
              <a:t>Female children less important than male children.</a:t>
            </a:r>
          </a:p>
          <a:p>
            <a:r>
              <a:rPr lang="en-US" sz="2800" dirty="0" smtClean="0">
                <a:solidFill>
                  <a:srgbClr val="FF0000"/>
                </a:solidFill>
              </a:rPr>
              <a:t>Most Chinese were peasant farmers.</a:t>
            </a:r>
          </a:p>
          <a:p>
            <a:r>
              <a:rPr lang="en-US" sz="2800" dirty="0" smtClean="0">
                <a:solidFill>
                  <a:srgbClr val="FF0000"/>
                </a:solidFill>
              </a:rPr>
              <a:t>Land controlled by the rich, scholar-gentry.  </a:t>
            </a:r>
            <a:endParaRPr lang="en-US" sz="2800" dirty="0" smtClean="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91261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sz="3000" dirty="0">
                <a:hlinkClick r:id="rId2"/>
              </a:rPr>
              <a:t>https://</a:t>
            </a:r>
            <a:r>
              <a:rPr lang="en-US" sz="3000" dirty="0" smtClean="0">
                <a:hlinkClick r:id="rId2"/>
              </a:rPr>
              <a:t>www.youtube.com/watch?v=ylWORyToTo4</a:t>
            </a:r>
            <a:endParaRPr lang="en-US" sz="3000" dirty="0" smtClean="0"/>
          </a:p>
          <a:p>
            <a:pPr marL="0" indent="0">
              <a:buNone/>
            </a:pPr>
            <a:endParaRPr lang="en-US" dirty="0"/>
          </a:p>
          <a:p>
            <a:pPr marL="0" indent="0">
              <a:buNone/>
            </a:pPr>
            <a:r>
              <a:rPr lang="en-US" dirty="0" smtClean="0"/>
              <a:t>2000 Years of Chinese Dynasties clip</a:t>
            </a:r>
            <a:endParaRPr lang="en-US" dirty="0"/>
          </a:p>
        </p:txBody>
      </p:sp>
    </p:spTree>
    <p:extLst>
      <p:ext uri="{BB962C8B-B14F-4D97-AF65-F5344CB8AC3E}">
        <p14:creationId xmlns:p14="http://schemas.microsoft.com/office/powerpoint/2010/main" val="1294234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Hey, Hey, We’re the Mongols!</a:t>
            </a:r>
            <a:endParaRPr lang="en-US" dirty="0"/>
          </a:p>
        </p:txBody>
      </p:sp>
      <p:sp>
        <p:nvSpPr>
          <p:cNvPr id="3" name="Content Placeholder 2"/>
          <p:cNvSpPr>
            <a:spLocks noGrp="1"/>
          </p:cNvSpPr>
          <p:nvPr>
            <p:ph idx="1"/>
          </p:nvPr>
        </p:nvSpPr>
        <p:spPr>
          <a:xfrm>
            <a:off x="457200" y="1600200"/>
            <a:ext cx="8382000" cy="4830763"/>
          </a:xfrm>
        </p:spPr>
        <p:txBody>
          <a:bodyPr>
            <a:normAutofit/>
          </a:bodyPr>
          <a:lstStyle/>
          <a:p>
            <a:pPr marL="0" indent="0" algn="ctr">
              <a:buNone/>
            </a:pPr>
            <a:r>
              <a:rPr lang="en-US" sz="3800" dirty="0" smtClean="0">
                <a:latin typeface="Aparajita" pitchFamily="34" charset="0"/>
                <a:cs typeface="Aparajita" pitchFamily="34" charset="0"/>
              </a:rPr>
              <a:t>Understand what a </a:t>
            </a:r>
            <a:r>
              <a:rPr lang="en-US" sz="3800" b="1" dirty="0" smtClean="0">
                <a:solidFill>
                  <a:srgbClr val="FF0000"/>
                </a:solidFill>
                <a:latin typeface="Aparajita" pitchFamily="34" charset="0"/>
                <a:cs typeface="Aparajita" pitchFamily="34" charset="0"/>
              </a:rPr>
              <a:t>khanate</a:t>
            </a:r>
            <a:r>
              <a:rPr lang="en-US" sz="3800" dirty="0" smtClean="0">
                <a:solidFill>
                  <a:srgbClr val="FF0000"/>
                </a:solidFill>
                <a:latin typeface="Aparajita" pitchFamily="34" charset="0"/>
                <a:cs typeface="Aparajita" pitchFamily="34" charset="0"/>
              </a:rPr>
              <a:t> </a:t>
            </a:r>
            <a:r>
              <a:rPr lang="en-US" sz="3800" dirty="0" smtClean="0">
                <a:latin typeface="Aparajita" pitchFamily="34" charset="0"/>
                <a:cs typeface="Aparajita" pitchFamily="34" charset="0"/>
              </a:rPr>
              <a:t>is.  A </a:t>
            </a:r>
            <a:r>
              <a:rPr lang="en-US" sz="3800" b="1" dirty="0" smtClean="0">
                <a:solidFill>
                  <a:srgbClr val="FF0000"/>
                </a:solidFill>
                <a:latin typeface="Aparajita" pitchFamily="34" charset="0"/>
                <a:cs typeface="Aparajita" pitchFamily="34" charset="0"/>
              </a:rPr>
              <a:t>khanate</a:t>
            </a:r>
            <a:r>
              <a:rPr lang="en-US" sz="3800" dirty="0" smtClean="0">
                <a:solidFill>
                  <a:srgbClr val="FF0000"/>
                </a:solidFill>
                <a:latin typeface="Aparajita" pitchFamily="34" charset="0"/>
                <a:cs typeface="Aparajita" pitchFamily="34" charset="0"/>
              </a:rPr>
              <a:t> </a:t>
            </a:r>
            <a:r>
              <a:rPr lang="en-US" sz="3800" dirty="0" smtClean="0">
                <a:latin typeface="Aparajita" pitchFamily="34" charset="0"/>
                <a:cs typeface="Aparajita" pitchFamily="34" charset="0"/>
              </a:rPr>
              <a:t>is one of several separate territories into which Genghis Khan’s empire was split, each under the rule of one of his sons.  </a:t>
            </a:r>
            <a:endParaRPr lang="en-US" sz="3800" dirty="0">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194344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The Mongols</a:t>
            </a:r>
            <a:endParaRPr lang="en-US" dirty="0"/>
          </a:p>
        </p:txBody>
      </p:sp>
      <p:sp>
        <p:nvSpPr>
          <p:cNvPr id="3" name="Content Placeholder 2"/>
          <p:cNvSpPr>
            <a:spLocks noGrp="1"/>
          </p:cNvSpPr>
          <p:nvPr>
            <p:ph idx="1"/>
          </p:nvPr>
        </p:nvSpPr>
        <p:spPr>
          <a:xfrm>
            <a:off x="457200" y="1600200"/>
            <a:ext cx="8382000" cy="4830763"/>
          </a:xfrm>
        </p:spPr>
        <p:txBody>
          <a:bodyPr>
            <a:normAutofit/>
          </a:bodyPr>
          <a:lstStyle/>
          <a:p>
            <a:r>
              <a:rPr lang="en-US" dirty="0" smtClean="0">
                <a:solidFill>
                  <a:srgbClr val="FF0000"/>
                </a:solidFill>
                <a:latin typeface="Verdana" pitchFamily="34" charset="0"/>
                <a:ea typeface="Verdana" pitchFamily="34" charset="0"/>
                <a:cs typeface="Verdana" pitchFamily="34" charset="0"/>
              </a:rPr>
              <a:t>Pastoral people from Mongolia</a:t>
            </a:r>
            <a:endParaRPr lang="en-US" dirty="0">
              <a:latin typeface="Verdana" pitchFamily="34" charset="0"/>
              <a:ea typeface="Verdana" pitchFamily="34" charset="0"/>
              <a:cs typeface="Verdana" pitchFamily="34" charset="0"/>
            </a:endParaRPr>
          </a:p>
        </p:txBody>
      </p:sp>
      <p:pic>
        <p:nvPicPr>
          <p:cNvPr id="5122" name="Picture 2" descr="http://ts4.mm.bing.net/th?id=H.4577169297377659&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666999"/>
            <a:ext cx="7086600" cy="38090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1319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www.viaggioideale.it/wp-content/uploads/2009/11/Mongol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114" y="381000"/>
            <a:ext cx="7239000" cy="26003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nocivodomingo.files.wordpress.com/2011/08/mongolia-coal-railway-to-link-with-russia-2010-06-25_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122840"/>
            <a:ext cx="5716814" cy="3811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394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505200" y="1295401"/>
            <a:ext cx="5334000" cy="3352800"/>
          </a:xfrm>
        </p:spPr>
        <p:txBody>
          <a:bodyPr>
            <a:normAutofit/>
          </a:bodyPr>
          <a:lstStyle/>
          <a:p>
            <a:r>
              <a:rPr lang="en-US" sz="3900" b="1" dirty="0" smtClean="0">
                <a:effectLst>
                  <a:outerShdw blurRad="38100" dist="38100" dir="2700000" algn="tl">
                    <a:srgbClr val="000000">
                      <a:alpha val="43137"/>
                    </a:srgbClr>
                  </a:outerShdw>
                </a:effectLst>
              </a:rPr>
              <a:t>Chapter </a:t>
            </a:r>
            <a:r>
              <a:rPr lang="en-US" sz="3900" b="1" dirty="0" smtClean="0">
                <a:effectLst>
                  <a:outerShdw blurRad="38100" dist="38100" dir="2700000" algn="tl">
                    <a:srgbClr val="000000">
                      <a:alpha val="43137"/>
                    </a:srgbClr>
                  </a:outerShdw>
                </a:effectLst>
              </a:rPr>
              <a:t>14 </a:t>
            </a:r>
            <a:r>
              <a:rPr lang="en-US" sz="3900" b="1" dirty="0" smtClean="0">
                <a:effectLst>
                  <a:outerShdw blurRad="38100" dist="38100" dir="2700000" algn="tl">
                    <a:srgbClr val="000000">
                      <a:alpha val="43137"/>
                    </a:srgbClr>
                  </a:outerShdw>
                </a:effectLst>
              </a:rPr>
              <a:t/>
            </a:r>
            <a:br>
              <a:rPr lang="en-US" sz="3900" b="1" dirty="0" smtClean="0">
                <a:effectLst>
                  <a:outerShdw blurRad="38100" dist="38100" dir="2700000" algn="tl">
                    <a:srgbClr val="000000">
                      <a:alpha val="43137"/>
                    </a:srgbClr>
                  </a:outerShdw>
                </a:effectLst>
              </a:rPr>
            </a:br>
            <a:r>
              <a:rPr lang="en-US" sz="3900" dirty="0" smtClean="0">
                <a:effectLst>
                  <a:outerShdw blurRad="38100" dist="38100" dir="2700000" algn="tl">
                    <a:srgbClr val="000000">
                      <a:alpha val="43137"/>
                    </a:srgbClr>
                  </a:outerShdw>
                </a:effectLst>
              </a:rPr>
              <a:t>The Resurgence of Empire in East Asia   (a.k.a. China)</a:t>
            </a:r>
            <a:endParaRPr lang="en-US" sz="2600" dirty="0" smtClean="0">
              <a:solidFill>
                <a:srgbClr val="002060"/>
              </a:solidFill>
            </a:endParaRPr>
          </a:p>
        </p:txBody>
      </p:sp>
      <p:sp>
        <p:nvSpPr>
          <p:cNvPr id="2051" name="Subtitle 2"/>
          <p:cNvSpPr>
            <a:spLocks noGrp="1"/>
          </p:cNvSpPr>
          <p:nvPr>
            <p:ph type="subTitle" idx="1"/>
          </p:nvPr>
        </p:nvSpPr>
        <p:spPr>
          <a:xfrm>
            <a:off x="533400" y="304800"/>
            <a:ext cx="8077200" cy="685800"/>
          </a:xfrm>
          <a:noFill/>
          <a:ln>
            <a:noFill/>
          </a:ln>
        </p:spPr>
        <p:txBody>
          <a:bodyPr>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Mr. Wyka - World History</a:t>
            </a:r>
          </a:p>
        </p:txBody>
      </p:sp>
      <p:pic>
        <p:nvPicPr>
          <p:cNvPr id="2" name="Picture 2" descr="http://2.bp.blogspot.com/_CuZL8koZHeU/TL-l6jo9GRI/AAAAAAAAAAg/JRH5e_Kvkuw/s1600/ta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14549"/>
            <a:ext cx="3374113" cy="38290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6172246"/>
            <a:ext cx="5410200" cy="369332"/>
          </a:xfrm>
          <a:prstGeom prst="rect">
            <a:avLst/>
          </a:prstGeom>
        </p:spPr>
        <p:txBody>
          <a:bodyPr wrap="square">
            <a:spAutoFit/>
          </a:bodyPr>
          <a:lstStyle/>
          <a:p>
            <a:r>
              <a:rPr lang="en-US" b="1" dirty="0"/>
              <a:t>3rd Emperor - Tang </a:t>
            </a:r>
            <a:r>
              <a:rPr lang="en-US" b="1" dirty="0" err="1"/>
              <a:t>Gaozong</a:t>
            </a:r>
            <a:r>
              <a:rPr lang="en-US" b="1" dirty="0"/>
              <a:t> (Li </a:t>
            </a:r>
            <a:r>
              <a:rPr lang="en-US" b="1" dirty="0" err="1"/>
              <a:t>Zhi</a:t>
            </a:r>
            <a:r>
              <a:rPr lang="en-US" b="1" dirty="0"/>
              <a:t>) ~ [650 to 683 CE]</a:t>
            </a:r>
            <a:endParaRPr lang="en-US" dirty="0"/>
          </a:p>
        </p:txBody>
      </p:sp>
    </p:spTree>
    <p:custDataLst>
      <p:tags r:id="rId1"/>
    </p:custDataLst>
    <p:extLst>
      <p:ext uri="{BB962C8B-B14F-4D97-AF65-F5344CB8AC3E}">
        <p14:creationId xmlns:p14="http://schemas.microsoft.com/office/powerpoint/2010/main" val="3801624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Mongols</a:t>
            </a:r>
            <a:endParaRPr lang="en-US" dirty="0"/>
          </a:p>
        </p:txBody>
      </p:sp>
      <p:sp>
        <p:nvSpPr>
          <p:cNvPr id="3" name="Content Placeholder 2"/>
          <p:cNvSpPr>
            <a:spLocks noGrp="1"/>
          </p:cNvSpPr>
          <p:nvPr>
            <p:ph idx="1"/>
          </p:nvPr>
        </p:nvSpPr>
        <p:spPr>
          <a:xfrm>
            <a:off x="457200" y="1143000"/>
            <a:ext cx="8382000" cy="5287963"/>
          </a:xfrm>
        </p:spPr>
        <p:txBody>
          <a:bodyPr>
            <a:normAutofit/>
          </a:bodyPr>
          <a:lstStyle/>
          <a:p>
            <a:r>
              <a:rPr lang="en-US" dirty="0" smtClean="0">
                <a:latin typeface="Times New Roman" pitchFamily="18" charset="0"/>
                <a:cs typeface="Times New Roman" pitchFamily="18" charset="0"/>
              </a:rPr>
              <a:t>Quickly rose to power in Asia.</a:t>
            </a:r>
          </a:p>
          <a:p>
            <a:r>
              <a:rPr lang="en-US" b="1" dirty="0" smtClean="0">
                <a:solidFill>
                  <a:srgbClr val="FF0000"/>
                </a:solidFill>
                <a:latin typeface="Times New Roman" pitchFamily="18" charset="0"/>
                <a:cs typeface="Times New Roman" pitchFamily="18" charset="0"/>
              </a:rPr>
              <a:t>Created the world’s largest land empire.</a:t>
            </a:r>
          </a:p>
        </p:txBody>
      </p:sp>
    </p:spTree>
    <p:custDataLst>
      <p:tags r:id="rId1"/>
    </p:custDataLst>
    <p:extLst>
      <p:ext uri="{BB962C8B-B14F-4D97-AF65-F5344CB8AC3E}">
        <p14:creationId xmlns:p14="http://schemas.microsoft.com/office/powerpoint/2010/main" val="201319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b="1" dirty="0" err="1" smtClean="0">
                <a:solidFill>
                  <a:srgbClr val="FF0000"/>
                </a:solidFill>
              </a:rPr>
              <a:t>Temujin</a:t>
            </a:r>
            <a:r>
              <a:rPr lang="en-US" dirty="0" smtClean="0">
                <a:solidFill>
                  <a:srgbClr val="FF0000"/>
                </a:solidFill>
              </a:rPr>
              <a:t> </a:t>
            </a:r>
            <a:r>
              <a:rPr lang="en-US" dirty="0" smtClean="0"/>
              <a:t>(Genghis Khan)</a:t>
            </a:r>
            <a:endParaRPr lang="en-US" dirty="0"/>
          </a:p>
        </p:txBody>
      </p:sp>
      <p:sp>
        <p:nvSpPr>
          <p:cNvPr id="3" name="Content Placeholder 2"/>
          <p:cNvSpPr>
            <a:spLocks noGrp="1"/>
          </p:cNvSpPr>
          <p:nvPr>
            <p:ph idx="1"/>
          </p:nvPr>
        </p:nvSpPr>
        <p:spPr>
          <a:xfrm>
            <a:off x="457200" y="1143000"/>
            <a:ext cx="8382000" cy="5287963"/>
          </a:xfrm>
        </p:spPr>
        <p:txBody>
          <a:bodyPr>
            <a:normAutofit/>
          </a:bodyPr>
          <a:lstStyle/>
          <a:p>
            <a:r>
              <a:rPr lang="en-US" dirty="0" smtClean="0">
                <a:latin typeface="Times New Roman" pitchFamily="18" charset="0"/>
                <a:cs typeface="Times New Roman" pitchFamily="18" charset="0"/>
              </a:rPr>
              <a:t>Gradually unified the clans.</a:t>
            </a:r>
          </a:p>
          <a:p>
            <a:r>
              <a:rPr lang="en-US" dirty="0" smtClean="0">
                <a:solidFill>
                  <a:srgbClr val="FF0000"/>
                </a:solidFill>
                <a:latin typeface="Times New Roman" pitchFamily="18" charset="0"/>
                <a:cs typeface="Times New Roman" pitchFamily="18" charset="0"/>
              </a:rPr>
              <a:t>Elected Genghis Khan by the clan warriors (Genghis Khan means strong ruler.)</a:t>
            </a:r>
          </a:p>
          <a:p>
            <a:r>
              <a:rPr lang="en-US" dirty="0" smtClean="0">
                <a:solidFill>
                  <a:srgbClr val="FF0000"/>
                </a:solidFill>
                <a:latin typeface="Times New Roman" pitchFamily="18" charset="0"/>
                <a:cs typeface="Times New Roman" pitchFamily="18" charset="0"/>
              </a:rPr>
              <a:t>Conquered through military tactics, ferocity, technology, and fear.</a:t>
            </a:r>
          </a:p>
        </p:txBody>
      </p:sp>
      <p:pic>
        <p:nvPicPr>
          <p:cNvPr id="7170" name="Picture 2" descr="http://www.cultural-china.com/chinaWH/images/arbigimages/9c728b6990d829d4401a27b3c02b40c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57599"/>
            <a:ext cx="4069773" cy="30480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9852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http://www.aeroartinc.com/media/catalog/product/cache/1/image/5e06319eda06f020e43594a9c230972d/m/n/mn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
            <a:ext cx="64770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401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Mongol Empire </a:t>
            </a:r>
            <a:endParaRPr lang="en-US" dirty="0"/>
          </a:p>
        </p:txBody>
      </p:sp>
      <p:sp>
        <p:nvSpPr>
          <p:cNvPr id="3" name="Content Placeholder 2"/>
          <p:cNvSpPr>
            <a:spLocks noGrp="1"/>
          </p:cNvSpPr>
          <p:nvPr>
            <p:ph idx="1"/>
          </p:nvPr>
        </p:nvSpPr>
        <p:spPr>
          <a:xfrm>
            <a:off x="457200" y="1143000"/>
            <a:ext cx="8382000" cy="5287963"/>
          </a:xfrm>
        </p:spPr>
        <p:txBody>
          <a:bodyPr>
            <a:normAutofit/>
          </a:bodyPr>
          <a:lstStyle/>
          <a:p>
            <a:r>
              <a:rPr lang="en-US" sz="3800" b="1" dirty="0" smtClean="0">
                <a:solidFill>
                  <a:srgbClr val="FF0000"/>
                </a:solidFill>
                <a:latin typeface="Aparajita" pitchFamily="34" charset="0"/>
                <a:cs typeface="Aparajita" pitchFamily="34" charset="0"/>
              </a:rPr>
              <a:t>After Genghis Khan’s death, the empire was divided into khanates.</a:t>
            </a:r>
          </a:p>
          <a:p>
            <a:pPr lvl="1"/>
            <a:r>
              <a:rPr lang="en-US" sz="3800" b="1" dirty="0" smtClean="0">
                <a:solidFill>
                  <a:srgbClr val="FF0000"/>
                </a:solidFill>
                <a:latin typeface="Aparajita" pitchFamily="34" charset="0"/>
                <a:cs typeface="Aparajita" pitchFamily="34" charset="0"/>
              </a:rPr>
              <a:t>Each territory ruled by a son.  </a:t>
            </a:r>
            <a:endParaRPr lang="en-US" sz="3800" dirty="0">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201319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http://pgapworld.wikispaces.com/file/view/map.jpg/45660687/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31227"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070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Empire Built Through Conquest </a:t>
            </a:r>
            <a:endParaRPr lang="en-US" dirty="0"/>
          </a:p>
        </p:txBody>
      </p:sp>
      <p:sp>
        <p:nvSpPr>
          <p:cNvPr id="3" name="Content Placeholder 2"/>
          <p:cNvSpPr>
            <a:spLocks noGrp="1"/>
          </p:cNvSpPr>
          <p:nvPr>
            <p:ph idx="1"/>
          </p:nvPr>
        </p:nvSpPr>
        <p:spPr>
          <a:xfrm>
            <a:off x="457200" y="1143000"/>
            <a:ext cx="8382000" cy="5287963"/>
          </a:xfrm>
        </p:spPr>
        <p:txBody>
          <a:bodyPr>
            <a:normAutofit/>
          </a:bodyPr>
          <a:lstStyle/>
          <a:p>
            <a:r>
              <a:rPr lang="en-US" dirty="0" smtClean="0">
                <a:latin typeface="Aparajita" pitchFamily="34" charset="0"/>
                <a:cs typeface="Aparajita" pitchFamily="34" charset="0"/>
              </a:rPr>
              <a:t>Many of the great empires of the day fell before the Mongols.</a:t>
            </a:r>
          </a:p>
          <a:p>
            <a:pPr lvl="1"/>
            <a:r>
              <a:rPr lang="en-US" dirty="0" err="1" smtClean="0">
                <a:latin typeface="Aparajita" pitchFamily="34" charset="0"/>
                <a:cs typeface="Aparajita" pitchFamily="34" charset="0"/>
              </a:rPr>
              <a:t>Abbassid</a:t>
            </a:r>
            <a:r>
              <a:rPr lang="en-US" dirty="0" smtClean="0">
                <a:latin typeface="Aparajita" pitchFamily="34" charset="0"/>
                <a:cs typeface="Aparajita" pitchFamily="34" charset="0"/>
              </a:rPr>
              <a:t> Muslims of Baghdad</a:t>
            </a:r>
          </a:p>
          <a:p>
            <a:pPr lvl="1"/>
            <a:r>
              <a:rPr lang="en-US" dirty="0" smtClean="0">
                <a:latin typeface="Aparajita" pitchFamily="34" charset="0"/>
                <a:cs typeface="Aparajita" pitchFamily="34" charset="0"/>
              </a:rPr>
              <a:t>Islamic sultan of Persia</a:t>
            </a:r>
          </a:p>
          <a:p>
            <a:pPr lvl="1"/>
            <a:r>
              <a:rPr lang="en-US" dirty="0" smtClean="0">
                <a:latin typeface="Aparajita" pitchFamily="34" charset="0"/>
                <a:cs typeface="Aparajita" pitchFamily="34" charset="0"/>
              </a:rPr>
              <a:t>Song dynasty of China</a:t>
            </a:r>
          </a:p>
          <a:p>
            <a:pPr lvl="1"/>
            <a:r>
              <a:rPr lang="en-US" dirty="0" smtClean="0">
                <a:latin typeface="Aparajita" pitchFamily="34" charset="0"/>
                <a:cs typeface="Aparajita" pitchFamily="34" charset="0"/>
              </a:rPr>
              <a:t>The </a:t>
            </a:r>
            <a:r>
              <a:rPr lang="en-US" dirty="0" err="1" smtClean="0">
                <a:latin typeface="Aparajita" pitchFamily="34" charset="0"/>
                <a:cs typeface="Aparajita" pitchFamily="34" charset="0"/>
              </a:rPr>
              <a:t>Kievan</a:t>
            </a:r>
            <a:r>
              <a:rPr lang="en-US" dirty="0" smtClean="0">
                <a:latin typeface="Aparajita" pitchFamily="34" charset="0"/>
                <a:cs typeface="Aparajita" pitchFamily="34" charset="0"/>
              </a:rPr>
              <a:t> </a:t>
            </a:r>
            <a:r>
              <a:rPr lang="en-US" b="1" dirty="0" err="1" smtClean="0">
                <a:latin typeface="Aparajita" pitchFamily="34" charset="0"/>
                <a:cs typeface="Aparajita" pitchFamily="34" charset="0"/>
              </a:rPr>
              <a:t>Rus</a:t>
            </a:r>
            <a:r>
              <a:rPr lang="en-US" b="1" dirty="0" smtClean="0">
                <a:latin typeface="Aparajita" pitchFamily="34" charset="0"/>
                <a:cs typeface="Aparajita" pitchFamily="34" charset="0"/>
              </a:rPr>
              <a:t> </a:t>
            </a:r>
            <a:r>
              <a:rPr lang="en-US" dirty="0" smtClean="0">
                <a:latin typeface="Aparajita" pitchFamily="34" charset="0"/>
                <a:cs typeface="Aparajita" pitchFamily="34" charset="0"/>
              </a:rPr>
              <a:t>(Russia)</a:t>
            </a:r>
          </a:p>
          <a:p>
            <a:r>
              <a:rPr lang="en-US" dirty="0" smtClean="0">
                <a:latin typeface="Aparajita" pitchFamily="34" charset="0"/>
                <a:cs typeface="Aparajita" pitchFamily="34" charset="0"/>
              </a:rPr>
              <a:t>However, they were repulsed on two separate occasions when they tried to invade Japan.</a:t>
            </a:r>
            <a:endParaRPr lang="en-US" dirty="0">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201319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Yuan China</a:t>
            </a:r>
            <a:endParaRPr lang="en-US" dirty="0"/>
          </a:p>
        </p:txBody>
      </p:sp>
      <p:sp>
        <p:nvSpPr>
          <p:cNvPr id="3" name="Content Placeholder 2"/>
          <p:cNvSpPr>
            <a:spLocks noGrp="1"/>
          </p:cNvSpPr>
          <p:nvPr>
            <p:ph idx="1"/>
          </p:nvPr>
        </p:nvSpPr>
        <p:spPr>
          <a:xfrm>
            <a:off x="457200" y="1143000"/>
            <a:ext cx="8382000" cy="5287963"/>
          </a:xfrm>
        </p:spPr>
        <p:txBody>
          <a:bodyPr>
            <a:normAutofit/>
          </a:bodyPr>
          <a:lstStyle/>
          <a:p>
            <a:r>
              <a:rPr lang="en-US" sz="3800" b="1" dirty="0" smtClean="0">
                <a:solidFill>
                  <a:srgbClr val="FF0000"/>
                </a:solidFill>
                <a:latin typeface="Aparajita" pitchFamily="34" charset="0"/>
                <a:cs typeface="Aparajita" pitchFamily="34" charset="0"/>
              </a:rPr>
              <a:t>Genghis Khan’s grandson, Kublai Khan, ruled China.</a:t>
            </a:r>
          </a:p>
          <a:p>
            <a:r>
              <a:rPr lang="en-US" sz="3800" b="1" dirty="0" smtClean="0">
                <a:solidFill>
                  <a:srgbClr val="FF0000"/>
                </a:solidFill>
                <a:latin typeface="Aparajita" pitchFamily="34" charset="0"/>
                <a:cs typeface="Aparajita" pitchFamily="34" charset="0"/>
              </a:rPr>
              <a:t>This non-Chinese dynasty was called the Yuan and lasted 70 years.</a:t>
            </a:r>
            <a:endParaRPr lang="en-US" sz="3800" b="1" dirty="0" smtClean="0">
              <a:latin typeface="Aparajita" pitchFamily="34" charset="0"/>
              <a:cs typeface="Aparajita" pitchFamily="34" charset="0"/>
            </a:endParaRPr>
          </a:p>
          <a:p>
            <a:r>
              <a:rPr lang="en-US" sz="3800" b="1" dirty="0" smtClean="0">
                <a:latin typeface="Aparajita" pitchFamily="34" charset="0"/>
                <a:cs typeface="Aparajita" pitchFamily="34" charset="0"/>
              </a:rPr>
              <a:t>Yuan were defeated in 1368, and a new Chinese dynasty was born – the Ming.  </a:t>
            </a:r>
            <a:endParaRPr lang="en-US" sz="3800" dirty="0">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374588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3000" dirty="0">
                <a:hlinkClick r:id="rId2"/>
              </a:rPr>
              <a:t>https://</a:t>
            </a:r>
            <a:r>
              <a:rPr lang="en-US" sz="3000" dirty="0" smtClean="0">
                <a:hlinkClick r:id="rId2"/>
              </a:rPr>
              <a:t>www.youtube.com/watch?v=szxPar0BcMo</a:t>
            </a:r>
            <a:r>
              <a:rPr lang="en-US" sz="3000" dirty="0" smtClean="0"/>
              <a:t> </a:t>
            </a:r>
          </a:p>
          <a:p>
            <a:pPr marL="0" indent="0">
              <a:buNone/>
            </a:pPr>
            <a:endParaRPr lang="en-US" dirty="0"/>
          </a:p>
          <a:p>
            <a:pPr marL="0" indent="0">
              <a:buNone/>
            </a:pPr>
            <a:r>
              <a:rPr lang="en-US" dirty="0" smtClean="0"/>
              <a:t>Wait for it… The Mongols!</a:t>
            </a:r>
            <a:endParaRPr lang="en-US" dirty="0"/>
          </a:p>
        </p:txBody>
      </p:sp>
    </p:spTree>
    <p:extLst>
      <p:ext uri="{BB962C8B-B14F-4D97-AF65-F5344CB8AC3E}">
        <p14:creationId xmlns:p14="http://schemas.microsoft.com/office/powerpoint/2010/main" val="11417239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Looking back…</a:t>
            </a:r>
            <a:endParaRPr lang="en-US" dirty="0"/>
          </a:p>
        </p:txBody>
      </p:sp>
      <p:pic>
        <p:nvPicPr>
          <p:cNvPr id="5122" name="Picture 2" descr="http://farm5.staticflickr.com/4053/4546609892_c954887e7b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24000"/>
            <a:ext cx="4648200" cy="453199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8818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04850"/>
            <a:ext cx="8229600" cy="2266950"/>
          </a:xfrm>
        </p:spPr>
        <p:txBody>
          <a:bodyPr>
            <a:normAutofit/>
          </a:bodyPr>
          <a:lstStyle/>
          <a:p>
            <a:pPr marL="0" indent="0">
              <a:buNone/>
            </a:pPr>
            <a:r>
              <a:rPr lang="en-US" sz="4400" dirty="0" smtClean="0">
                <a:latin typeface="Aparajita" pitchFamily="34" charset="0"/>
                <a:cs typeface="Aparajita" pitchFamily="34" charset="0"/>
              </a:rPr>
              <a:t>The Frankish king who was crowned emperor by the pope on Christmas day, 800.  </a:t>
            </a:r>
            <a:endParaRPr lang="en-US" sz="4400" dirty="0"/>
          </a:p>
        </p:txBody>
      </p:sp>
      <p:sp>
        <p:nvSpPr>
          <p:cNvPr id="4" name="TextBox 3"/>
          <p:cNvSpPr txBox="1"/>
          <p:nvPr/>
        </p:nvSpPr>
        <p:spPr>
          <a:xfrm>
            <a:off x="609600" y="2971800"/>
            <a:ext cx="3733800" cy="677108"/>
          </a:xfrm>
          <a:prstGeom prst="rect">
            <a:avLst/>
          </a:prstGeom>
          <a:noFill/>
        </p:spPr>
        <p:txBody>
          <a:bodyPr wrap="square" rtlCol="0">
            <a:spAutoFit/>
          </a:bodyPr>
          <a:lstStyle/>
          <a:p>
            <a:pPr algn="ctr"/>
            <a:r>
              <a:rPr lang="en-US" sz="3800" i="1" dirty="0" smtClean="0"/>
              <a:t>Charlemagne</a:t>
            </a:r>
            <a:endParaRPr lang="en-US" sz="3800" i="1" dirty="0"/>
          </a:p>
        </p:txBody>
      </p:sp>
      <p:pic>
        <p:nvPicPr>
          <p:cNvPr id="10242" name="Picture 2" descr="http://3.bp.blogspot.com/-kFXKDWIRS9s/TYPFU_VyytI/AAAAAAAAAWc/GiuJupnwOu0/s1600/reliquary_charlemagne_742_814_h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209800"/>
            <a:ext cx="2685065" cy="41529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3511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additive="base">
                                        <p:cTn id="12" dur="500" fill="hold"/>
                                        <p:tgtEl>
                                          <p:spTgt spid="10242"/>
                                        </p:tgtEl>
                                        <p:attrNameLst>
                                          <p:attrName>ppt_x</p:attrName>
                                        </p:attrNameLst>
                                      </p:cBhvr>
                                      <p:tavLst>
                                        <p:tav tm="0">
                                          <p:val>
                                            <p:strVal val="#ppt_x"/>
                                          </p:val>
                                        </p:tav>
                                        <p:tav tm="100000">
                                          <p:val>
                                            <p:strVal val="#ppt_x"/>
                                          </p:val>
                                        </p:tav>
                                      </p:tavLst>
                                    </p:anim>
                                    <p:anim calcmode="lin" valueType="num">
                                      <p:cBhvr additive="base">
                                        <p:cTn id="13"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3" name="Content Placeholder 2"/>
          <p:cNvSpPr>
            <a:spLocks noGrp="1"/>
          </p:cNvSpPr>
          <p:nvPr>
            <p:ph idx="1"/>
          </p:nvPr>
        </p:nvSpPr>
        <p:spPr>
          <a:xfrm>
            <a:off x="533400" y="1447800"/>
            <a:ext cx="8229600" cy="1964410"/>
          </a:xfrm>
        </p:spPr>
        <p:txBody>
          <a:bodyPr>
            <a:normAutofit/>
          </a:bodyPr>
          <a:lstStyle/>
          <a:p>
            <a:r>
              <a:rPr lang="en-US" dirty="0" smtClean="0"/>
              <a:t>How can invasion change the lives of people in conquered lands?</a:t>
            </a:r>
            <a:endParaRPr lang="en-US" dirty="0"/>
          </a:p>
        </p:txBody>
      </p:sp>
      <p:sp>
        <p:nvSpPr>
          <p:cNvPr id="4" name="TextBox 3"/>
          <p:cNvSpPr txBox="1"/>
          <p:nvPr/>
        </p:nvSpPr>
        <p:spPr>
          <a:xfrm>
            <a:off x="616527" y="2971800"/>
            <a:ext cx="8077200" cy="3539430"/>
          </a:xfrm>
          <a:prstGeom prst="rect">
            <a:avLst/>
          </a:prstGeom>
          <a:noFill/>
        </p:spPr>
        <p:txBody>
          <a:bodyPr wrap="square" rtlCol="0">
            <a:spAutoFit/>
          </a:bodyPr>
          <a:lstStyle/>
          <a:p>
            <a:r>
              <a:rPr lang="en-US" sz="2800" dirty="0" smtClean="0"/>
              <a:t>Think on your own life a moment.  Think of how peaceful your life has been.  There’s been no foreign armies marching through your backyard, no soldiers throwing you out in the street so they can take your home, no imperial guards forcing you into the emperor’s army to cook, clean, or fight.  But life in ancient China was often just that, until the long, stable rule of the Tang.  </a:t>
            </a:r>
            <a:endParaRPr lang="en-US" sz="2800" dirty="0"/>
          </a:p>
        </p:txBody>
      </p:sp>
    </p:spTree>
    <p:custDataLst>
      <p:tags r:id="rId1"/>
    </p:custDataLst>
    <p:extLst>
      <p:ext uri="{BB962C8B-B14F-4D97-AF65-F5344CB8AC3E}">
        <p14:creationId xmlns:p14="http://schemas.microsoft.com/office/powerpoint/2010/main" val="394467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anshuchristajacobson.files.wordpress.com/2011/11/try-n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14350"/>
            <a:ext cx="4343400" cy="325755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5181600" y="274638"/>
            <a:ext cx="3505200" cy="5821362"/>
          </a:xfrm>
        </p:spPr>
        <p:txBody>
          <a:bodyPr/>
          <a:lstStyle/>
          <a:p>
            <a:r>
              <a:rPr lang="en-US" u="sng" dirty="0" smtClean="0"/>
              <a:t>Quiz Time</a:t>
            </a:r>
            <a:br>
              <a:rPr lang="en-US" u="sng" dirty="0" smtClean="0"/>
            </a:br>
            <a:r>
              <a:rPr lang="en-US" dirty="0" smtClean="0"/>
              <a:t>You may use your notes from this lecture, and only your notes.  </a:t>
            </a:r>
            <a:endParaRPr lang="en-US" dirty="0"/>
          </a:p>
        </p:txBody>
      </p:sp>
    </p:spTree>
    <p:custDataLst>
      <p:tags r:id="rId1"/>
    </p:custDataLst>
    <p:extLst>
      <p:ext uri="{BB962C8B-B14F-4D97-AF65-F5344CB8AC3E}">
        <p14:creationId xmlns:p14="http://schemas.microsoft.com/office/powerpoint/2010/main" val="964914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it matter?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In </a:t>
            </a:r>
            <a:r>
              <a:rPr lang="en-US" dirty="0" smtClean="0"/>
              <a:t>581 C.E., </a:t>
            </a:r>
            <a:r>
              <a:rPr lang="en-US" dirty="0" smtClean="0"/>
              <a:t>forty-one years before the birth of Mohammad, the Sui dynasty unified China for the first time in hundreds of years beginning a long period of stability, relative peace, and technological advancement.  </a:t>
            </a:r>
            <a:endParaRPr lang="en-US" dirty="0">
              <a:solidFill>
                <a:srgbClr val="FF0000"/>
              </a:solidFill>
            </a:endParaRPr>
          </a:p>
        </p:txBody>
      </p:sp>
    </p:spTree>
    <p:custDataLst>
      <p:tags r:id="rId1"/>
    </p:custDataLst>
    <p:extLst>
      <p:ext uri="{BB962C8B-B14F-4D97-AF65-F5344CB8AC3E}">
        <p14:creationId xmlns:p14="http://schemas.microsoft.com/office/powerpoint/2010/main" val="3011738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Vocabulary</a:t>
            </a:r>
            <a:endParaRPr lang="en-US" dirty="0"/>
          </a:p>
        </p:txBody>
      </p:sp>
      <p:sp>
        <p:nvSpPr>
          <p:cNvPr id="3" name="Content Placeholder 2"/>
          <p:cNvSpPr>
            <a:spLocks noGrp="1"/>
          </p:cNvSpPr>
          <p:nvPr>
            <p:ph idx="1"/>
          </p:nvPr>
        </p:nvSpPr>
        <p:spPr>
          <a:xfrm>
            <a:off x="533399" y="1682690"/>
            <a:ext cx="4158345" cy="4489509"/>
          </a:xfrm>
        </p:spPr>
        <p:txBody>
          <a:bodyPr>
            <a:normAutofit lnSpcReduction="10000"/>
          </a:bodyPr>
          <a:lstStyle/>
          <a:p>
            <a:r>
              <a:rPr lang="en-US" sz="3800" dirty="0" smtClean="0"/>
              <a:t>Scholar-gentry</a:t>
            </a:r>
          </a:p>
          <a:p>
            <a:r>
              <a:rPr lang="en-US" sz="3800" dirty="0" smtClean="0"/>
              <a:t>dowry</a:t>
            </a:r>
          </a:p>
          <a:p>
            <a:r>
              <a:rPr lang="en-US" sz="3800" dirty="0" smtClean="0"/>
              <a:t>dynasty</a:t>
            </a:r>
          </a:p>
          <a:p>
            <a:r>
              <a:rPr lang="en-US" sz="3800" dirty="0" smtClean="0"/>
              <a:t>Khanate</a:t>
            </a:r>
          </a:p>
          <a:p>
            <a:r>
              <a:rPr lang="en-US" sz="3800" dirty="0" smtClean="0"/>
              <a:t>Neo-Confucianism</a:t>
            </a:r>
          </a:p>
          <a:p>
            <a:r>
              <a:rPr lang="en-US" sz="3800" dirty="0" smtClean="0"/>
              <a:t>Porcelain</a:t>
            </a:r>
          </a:p>
          <a:p>
            <a:r>
              <a:rPr lang="en-US" sz="3800" dirty="0" smtClean="0"/>
              <a:t>silk</a:t>
            </a:r>
          </a:p>
          <a:p>
            <a:endParaRPr lang="en-US" sz="3800" dirty="0" smtClean="0"/>
          </a:p>
          <a:p>
            <a:endParaRPr lang="en-US" sz="3800" dirty="0" smtClean="0"/>
          </a:p>
        </p:txBody>
      </p:sp>
      <p:pic>
        <p:nvPicPr>
          <p:cNvPr id="1026" name="Picture 2" descr="http://ts1.mm.bing.net/th?id=H.4761874336514664&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1745" y="2133601"/>
            <a:ext cx="3918855" cy="320039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3265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Three Dynasties</a:t>
            </a:r>
            <a:endParaRPr lang="en-US" dirty="0"/>
          </a:p>
        </p:txBody>
      </p:sp>
      <p:sp>
        <p:nvSpPr>
          <p:cNvPr id="3" name="Content Placeholder 2"/>
          <p:cNvSpPr>
            <a:spLocks noGrp="1"/>
          </p:cNvSpPr>
          <p:nvPr>
            <p:ph idx="1"/>
          </p:nvPr>
        </p:nvSpPr>
        <p:spPr>
          <a:xfrm>
            <a:off x="457200" y="2057400"/>
            <a:ext cx="8382000" cy="4373563"/>
          </a:xfrm>
        </p:spPr>
        <p:txBody>
          <a:bodyPr>
            <a:normAutofit/>
          </a:bodyPr>
          <a:lstStyle/>
          <a:p>
            <a:pPr marL="0" indent="0">
              <a:buNone/>
            </a:pPr>
            <a:r>
              <a:rPr lang="en-US" sz="4000" dirty="0" smtClean="0">
                <a:latin typeface="Aparajita" pitchFamily="34" charset="0"/>
                <a:cs typeface="Aparajita" pitchFamily="34" charset="0"/>
              </a:rPr>
              <a:t>Guiding Question:  </a:t>
            </a:r>
          </a:p>
          <a:p>
            <a:pPr marL="0" indent="0" algn="ctr">
              <a:buNone/>
            </a:pPr>
            <a:endParaRPr lang="en-US" sz="4000" dirty="0">
              <a:latin typeface="Aparajita" pitchFamily="34" charset="0"/>
              <a:cs typeface="Aparajita" pitchFamily="34" charset="0"/>
            </a:endParaRPr>
          </a:p>
          <a:p>
            <a:pPr marL="0" indent="0" algn="ctr">
              <a:buNone/>
            </a:pPr>
            <a:r>
              <a:rPr lang="en-US" sz="4000" b="1" dirty="0" smtClean="0">
                <a:latin typeface="Aparajita" pitchFamily="34" charset="0"/>
                <a:cs typeface="Aparajita" pitchFamily="34" charset="0"/>
              </a:rPr>
              <a:t>How did the Sui, Tang, and Song dynasties bring order to China between periods of chaos and instability?</a:t>
            </a:r>
          </a:p>
        </p:txBody>
      </p:sp>
    </p:spTree>
    <p:custDataLst>
      <p:tags r:id="rId1"/>
    </p:custDataLst>
    <p:extLst>
      <p:ext uri="{BB962C8B-B14F-4D97-AF65-F5344CB8AC3E}">
        <p14:creationId xmlns:p14="http://schemas.microsoft.com/office/powerpoint/2010/main" val="107907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The Sui Dynasty</a:t>
            </a:r>
            <a:endParaRPr lang="en-US" dirty="0"/>
          </a:p>
        </p:txBody>
      </p:sp>
      <p:sp>
        <p:nvSpPr>
          <p:cNvPr id="3" name="Content Placeholder 2"/>
          <p:cNvSpPr>
            <a:spLocks noGrp="1"/>
          </p:cNvSpPr>
          <p:nvPr>
            <p:ph idx="1"/>
          </p:nvPr>
        </p:nvSpPr>
        <p:spPr>
          <a:xfrm>
            <a:off x="457200" y="1447800"/>
            <a:ext cx="8382000" cy="4983163"/>
          </a:xfrm>
        </p:spPr>
        <p:txBody>
          <a:bodyPr>
            <a:normAutofit/>
          </a:bodyPr>
          <a:lstStyle/>
          <a:p>
            <a:r>
              <a:rPr lang="en-US" sz="4200" b="1" dirty="0" smtClean="0">
                <a:solidFill>
                  <a:srgbClr val="FF0000"/>
                </a:solidFill>
                <a:latin typeface="Aparajita" pitchFamily="34" charset="0"/>
                <a:cs typeface="Aparajita" pitchFamily="34" charset="0"/>
              </a:rPr>
              <a:t>After the Han dynasty fell in 220, China experienced disorder and civil war for the next three hundred years.</a:t>
            </a:r>
            <a:endParaRPr lang="en-US" sz="4200" b="1" dirty="0">
              <a:solidFill>
                <a:srgbClr val="7030A0"/>
              </a:solidFill>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305554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The Sui Dynasty</a:t>
            </a:r>
            <a:endParaRPr lang="en-US" dirty="0"/>
          </a:p>
        </p:txBody>
      </p:sp>
      <p:sp>
        <p:nvSpPr>
          <p:cNvPr id="3" name="Content Placeholder 2"/>
          <p:cNvSpPr>
            <a:spLocks noGrp="1"/>
          </p:cNvSpPr>
          <p:nvPr>
            <p:ph idx="1"/>
          </p:nvPr>
        </p:nvSpPr>
        <p:spPr>
          <a:xfrm>
            <a:off x="457200" y="1447800"/>
            <a:ext cx="8382000" cy="4983163"/>
          </a:xfrm>
        </p:spPr>
        <p:txBody>
          <a:bodyPr>
            <a:normAutofit/>
          </a:bodyPr>
          <a:lstStyle/>
          <a:p>
            <a:r>
              <a:rPr lang="en-US" sz="4200" b="1" dirty="0" smtClean="0">
                <a:solidFill>
                  <a:srgbClr val="FF0000"/>
                </a:solidFill>
                <a:latin typeface="Aparajita" pitchFamily="34" charset="0"/>
                <a:cs typeface="Aparajita" pitchFamily="34" charset="0"/>
              </a:rPr>
              <a:t>Although it didn’t last long, the </a:t>
            </a:r>
            <a:r>
              <a:rPr lang="en-US" sz="4200" b="1" dirty="0">
                <a:solidFill>
                  <a:srgbClr val="FF0000"/>
                </a:solidFill>
                <a:latin typeface="Aparajita" pitchFamily="34" charset="0"/>
                <a:cs typeface="Aparajita" pitchFamily="34" charset="0"/>
              </a:rPr>
              <a:t>Sui Dynasty brought stability back to China after this period of war</a:t>
            </a:r>
            <a:r>
              <a:rPr lang="en-US" sz="4200" b="1" dirty="0" smtClean="0">
                <a:solidFill>
                  <a:srgbClr val="FF0000"/>
                </a:solidFill>
                <a:latin typeface="Aparajita" pitchFamily="34" charset="0"/>
                <a:cs typeface="Aparajita" pitchFamily="34" charset="0"/>
              </a:rPr>
              <a:t>.</a:t>
            </a:r>
          </a:p>
          <a:p>
            <a:pPr lvl="1"/>
            <a:r>
              <a:rPr lang="en-US" sz="3800" b="1" dirty="0" smtClean="0">
                <a:latin typeface="Aparajita" pitchFamily="34" charset="0"/>
                <a:cs typeface="Aparajita" pitchFamily="34" charset="0"/>
              </a:rPr>
              <a:t>(581-618)</a:t>
            </a:r>
          </a:p>
          <a:p>
            <a:pPr lvl="1"/>
            <a:r>
              <a:rPr lang="en-US" sz="3200" b="1" dirty="0" smtClean="0">
                <a:latin typeface="Aparajita" pitchFamily="34" charset="0"/>
                <a:cs typeface="Aparajita" pitchFamily="34" charset="0"/>
              </a:rPr>
              <a:t>The 2</a:t>
            </a:r>
            <a:r>
              <a:rPr lang="en-US" sz="3200" b="1" baseline="30000" dirty="0" smtClean="0">
                <a:latin typeface="Aparajita" pitchFamily="34" charset="0"/>
                <a:cs typeface="Aparajita" pitchFamily="34" charset="0"/>
              </a:rPr>
              <a:t>nd</a:t>
            </a:r>
            <a:r>
              <a:rPr lang="en-US" sz="3200" b="1" dirty="0" smtClean="0">
                <a:latin typeface="Aparajita" pitchFamily="34" charset="0"/>
                <a:cs typeface="Aparajita" pitchFamily="34" charset="0"/>
              </a:rPr>
              <a:t> Sui emperor was cruel, forced his people to work on his pet projects and bitterly taxed them.  This caused a rebellion, Sui </a:t>
            </a:r>
            <a:r>
              <a:rPr lang="en-US" sz="3200" b="1" dirty="0" err="1" smtClean="0">
                <a:latin typeface="Aparajita" pitchFamily="34" charset="0"/>
                <a:cs typeface="Aparajita" pitchFamily="34" charset="0"/>
              </a:rPr>
              <a:t>Yangdi</a:t>
            </a:r>
            <a:r>
              <a:rPr lang="en-US" sz="3200" b="1" dirty="0" smtClean="0">
                <a:latin typeface="Aparajita" pitchFamily="34" charset="0"/>
                <a:cs typeface="Aparajita" pitchFamily="34" charset="0"/>
              </a:rPr>
              <a:t> was murdered and the Sui dynasty ended.  </a:t>
            </a:r>
            <a:endParaRPr lang="en-US" sz="3200" b="1" dirty="0">
              <a:latin typeface="Aparajita" pitchFamily="34" charset="0"/>
              <a:cs typeface="Aparajita" pitchFamily="34" charset="0"/>
            </a:endParaRPr>
          </a:p>
          <a:p>
            <a:endParaRPr lang="en-US" sz="4200" b="1" dirty="0">
              <a:solidFill>
                <a:srgbClr val="7030A0"/>
              </a:solidFill>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260386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The Tang Dynasty</a:t>
            </a:r>
            <a:endParaRPr lang="en-US" dirty="0"/>
          </a:p>
        </p:txBody>
      </p:sp>
      <p:sp>
        <p:nvSpPr>
          <p:cNvPr id="3" name="Content Placeholder 2"/>
          <p:cNvSpPr>
            <a:spLocks noGrp="1"/>
          </p:cNvSpPr>
          <p:nvPr>
            <p:ph idx="1"/>
          </p:nvPr>
        </p:nvSpPr>
        <p:spPr>
          <a:xfrm>
            <a:off x="457200" y="1447800"/>
            <a:ext cx="8382000" cy="4983163"/>
          </a:xfrm>
        </p:spPr>
        <p:txBody>
          <a:bodyPr>
            <a:normAutofit/>
          </a:bodyPr>
          <a:lstStyle/>
          <a:p>
            <a:r>
              <a:rPr lang="en-US" sz="4200" b="1" dirty="0" smtClean="0">
                <a:solidFill>
                  <a:srgbClr val="FF0000"/>
                </a:solidFill>
                <a:latin typeface="Aparajita" pitchFamily="34" charset="0"/>
                <a:cs typeface="Aparajita" pitchFamily="34" charset="0"/>
              </a:rPr>
              <a:t>After the fall of the Sui…</a:t>
            </a:r>
          </a:p>
          <a:p>
            <a:r>
              <a:rPr lang="en-US" sz="4200" b="1" dirty="0" smtClean="0">
                <a:solidFill>
                  <a:srgbClr val="FF0000"/>
                </a:solidFill>
                <a:latin typeface="Aparajita" pitchFamily="34" charset="0"/>
                <a:cs typeface="Aparajita" pitchFamily="34" charset="0"/>
              </a:rPr>
              <a:t>The Tang lasted </a:t>
            </a:r>
            <a:r>
              <a:rPr lang="en-US" sz="4200" b="1" dirty="0" smtClean="0">
                <a:solidFill>
                  <a:srgbClr val="FF0000"/>
                </a:solidFill>
                <a:latin typeface="Aparajita" pitchFamily="34" charset="0"/>
                <a:cs typeface="Aparajita" pitchFamily="34" charset="0"/>
              </a:rPr>
              <a:t>for nearly 300 years.</a:t>
            </a:r>
          </a:p>
          <a:p>
            <a:pPr lvl="1"/>
            <a:r>
              <a:rPr lang="en-US" sz="3800" b="1" dirty="0">
                <a:solidFill>
                  <a:srgbClr val="FF0000"/>
                </a:solidFill>
                <a:latin typeface="Aparajita" pitchFamily="34" charset="0"/>
                <a:cs typeface="Aparajita" pitchFamily="34" charset="0"/>
              </a:rPr>
              <a:t> </a:t>
            </a:r>
            <a:r>
              <a:rPr lang="en-US" sz="3800" b="1" dirty="0" smtClean="0">
                <a:latin typeface="Aparajita" pitchFamily="34" charset="0"/>
                <a:cs typeface="Aparajita" pitchFamily="34" charset="0"/>
              </a:rPr>
              <a:t>618-907</a:t>
            </a:r>
          </a:p>
          <a:p>
            <a:pPr lvl="1"/>
            <a:r>
              <a:rPr lang="en-US" sz="3800" b="1" dirty="0" smtClean="0">
                <a:solidFill>
                  <a:srgbClr val="7030A0"/>
                </a:solidFill>
                <a:latin typeface="Aparajita" pitchFamily="34" charset="0"/>
                <a:cs typeface="Aparajita" pitchFamily="34" charset="0"/>
              </a:rPr>
              <a:t>Land redistribution</a:t>
            </a:r>
          </a:p>
          <a:p>
            <a:pPr lvl="1"/>
            <a:r>
              <a:rPr lang="en-US" sz="3800" b="1" dirty="0" smtClean="0">
                <a:solidFill>
                  <a:srgbClr val="7030A0"/>
                </a:solidFill>
                <a:latin typeface="Aparajita" pitchFamily="34" charset="0"/>
                <a:cs typeface="Aparajita" pitchFamily="34" charset="0"/>
              </a:rPr>
              <a:t>Merit based civil service exams</a:t>
            </a:r>
          </a:p>
          <a:p>
            <a:pPr lvl="1"/>
            <a:r>
              <a:rPr lang="en-US" sz="3800" b="1" dirty="0" smtClean="0">
                <a:solidFill>
                  <a:srgbClr val="7030A0"/>
                </a:solidFill>
                <a:latin typeface="Aparajita" pitchFamily="34" charset="0"/>
                <a:cs typeface="Aparajita" pitchFamily="34" charset="0"/>
              </a:rPr>
              <a:t>Controlled Tibet</a:t>
            </a:r>
          </a:p>
          <a:p>
            <a:pPr lvl="1"/>
            <a:r>
              <a:rPr lang="en-US" sz="3800" b="1" dirty="0" smtClean="0">
                <a:solidFill>
                  <a:srgbClr val="7030A0"/>
                </a:solidFill>
                <a:latin typeface="Aparajita" pitchFamily="34" charset="0"/>
                <a:cs typeface="Aparajita" pitchFamily="34" charset="0"/>
              </a:rPr>
              <a:t>Korea paid tribute</a:t>
            </a:r>
            <a:endParaRPr lang="en-US" sz="3800" b="1" dirty="0">
              <a:solidFill>
                <a:srgbClr val="7030A0"/>
              </a:solidFill>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260386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False"/>
  <p:tag name="GRIDPOSITION" val="1"/>
  <p:tag name="RESETCHARTS" val="Tru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Tru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ASKPANEKEY" val="7a0132ce-a75c-4038-9ccf-3566999153e1"/>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1939</TotalTime>
  <Words>782</Words>
  <Application>Microsoft Office PowerPoint</Application>
  <PresentationFormat>On-screen Show (4:3)</PresentationFormat>
  <Paragraphs>103</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Today’s Bellringer – September 9, 2014</vt:lpstr>
      <vt:lpstr>Chapter 14  The Resurgence of Empire in East Asia   (a.k.a. China)</vt:lpstr>
      <vt:lpstr>Essential Questions</vt:lpstr>
      <vt:lpstr>Why does it matter?</vt:lpstr>
      <vt:lpstr>Lesson Vocabulary</vt:lpstr>
      <vt:lpstr>Three Dynasties</vt:lpstr>
      <vt:lpstr>The Sui Dynasty</vt:lpstr>
      <vt:lpstr>The Sui Dynasty</vt:lpstr>
      <vt:lpstr>The Tang Dynasty</vt:lpstr>
      <vt:lpstr>The Tang Dynasty</vt:lpstr>
      <vt:lpstr>The Song Dynasty</vt:lpstr>
      <vt:lpstr>The Song Dynasty</vt:lpstr>
      <vt:lpstr>Advancements under the  Three Dynasties</vt:lpstr>
      <vt:lpstr>The Silk Road</vt:lpstr>
      <vt:lpstr>Chinese Society</vt:lpstr>
      <vt:lpstr>PowerPoint Presentation</vt:lpstr>
      <vt:lpstr>Hey, Hey, We’re the Mongols!</vt:lpstr>
      <vt:lpstr>The Mongols</vt:lpstr>
      <vt:lpstr>PowerPoint Presentation</vt:lpstr>
      <vt:lpstr>Mongols</vt:lpstr>
      <vt:lpstr>Temujin (Genghis Khan)</vt:lpstr>
      <vt:lpstr>PowerPoint Presentation</vt:lpstr>
      <vt:lpstr>Mongol Empire </vt:lpstr>
      <vt:lpstr>PowerPoint Presentation</vt:lpstr>
      <vt:lpstr>Empire Built Through Conquest </vt:lpstr>
      <vt:lpstr>Yuan China</vt:lpstr>
      <vt:lpstr>PowerPoint Presentation</vt:lpstr>
      <vt:lpstr>Looking back…</vt:lpstr>
      <vt:lpstr>PowerPoint Presentation</vt:lpstr>
      <vt:lpstr>Quiz Time You may use your notes from this lecture, and only your notes.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Two Review  (review – noun - a looking at or looking over again)</dc:title>
  <dc:creator>cit-sysop</dc:creator>
  <cp:lastModifiedBy>cit-sysop</cp:lastModifiedBy>
  <cp:revision>144</cp:revision>
  <dcterms:created xsi:type="dcterms:W3CDTF">2011-09-07T19:17:10Z</dcterms:created>
  <dcterms:modified xsi:type="dcterms:W3CDTF">2014-09-08T19:19:22Z</dcterms:modified>
</cp:coreProperties>
</file>