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23" r:id="rId2"/>
    <p:sldId id="325" r:id="rId3"/>
    <p:sldId id="326" r:id="rId4"/>
    <p:sldId id="327" r:id="rId5"/>
    <p:sldId id="328" r:id="rId6"/>
    <p:sldId id="329" r:id="rId7"/>
    <p:sldId id="332" r:id="rId8"/>
    <p:sldId id="333" r:id="rId9"/>
    <p:sldId id="336" r:id="rId10"/>
    <p:sldId id="335" r:id="rId11"/>
    <p:sldId id="337" r:id="rId12"/>
  </p:sldIdLst>
  <p:sldSz cx="9144000" cy="6858000" type="screen4x3"/>
  <p:notesSz cx="7010400" cy="9236075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4660"/>
  </p:normalViewPr>
  <p:slideViewPr>
    <p:cSldViewPr>
      <p:cViewPr>
        <p:scale>
          <a:sx n="76" d="100"/>
          <a:sy n="76" d="100"/>
        </p:scale>
        <p:origin x="-121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68" y="-86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3F59E18E-6535-46F1-A645-2BA47C33C0CD}" type="datetimeFigureOut">
              <a:rPr lang="en-US" smtClean="0"/>
              <a:pPr/>
              <a:t>9/21/2014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B2E08036-89CE-4679-A4E5-81F300D5A9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901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8D7CA914-01EC-43B3-B5D9-6830559C6C56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D19C8F42-49AB-4FC1-9D20-7BE2C6988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39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9C8F42-49AB-4FC1-9D20-7BE2C69888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506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9C8F42-49AB-4FC1-9D20-7BE2C69888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506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774C-66D6-456E-B78A-FF643344D9AD}" type="datetimeFigureOut">
              <a:rPr lang="en-US" smtClean="0"/>
              <a:pPr/>
              <a:t>9/21/2014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197FB9-E353-400E-A849-E1D8B98BBE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774C-66D6-456E-B78A-FF643344D9AD}" type="datetimeFigureOut">
              <a:rPr lang="en-US" smtClean="0"/>
              <a:pPr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7FB9-E353-400E-A849-E1D8B98BBE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774C-66D6-456E-B78A-FF643344D9AD}" type="datetimeFigureOut">
              <a:rPr lang="en-US" smtClean="0"/>
              <a:pPr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7FB9-E353-400E-A849-E1D8B98BBE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774C-66D6-456E-B78A-FF643344D9AD}" type="datetimeFigureOut">
              <a:rPr lang="en-US" smtClean="0"/>
              <a:pPr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7FB9-E353-400E-A849-E1D8B98BBE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774C-66D6-456E-B78A-FF643344D9AD}" type="datetimeFigureOut">
              <a:rPr lang="en-US" smtClean="0"/>
              <a:pPr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7FB9-E353-400E-A849-E1D8B98BBE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774C-66D6-456E-B78A-FF643344D9AD}" type="datetimeFigureOut">
              <a:rPr lang="en-US" smtClean="0"/>
              <a:pPr/>
              <a:t>9/21/2014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7FB9-E353-400E-A849-E1D8B98BBE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774C-66D6-456E-B78A-FF643344D9AD}" type="datetimeFigureOut">
              <a:rPr lang="en-US" smtClean="0"/>
              <a:pPr/>
              <a:t>9/21/2014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7FB9-E353-400E-A849-E1D8B98BBE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774C-66D6-456E-B78A-FF643344D9AD}" type="datetimeFigureOut">
              <a:rPr lang="en-US" smtClean="0"/>
              <a:pPr/>
              <a:t>9/21/2014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7FB9-E353-400E-A849-E1D8B98BBE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774C-66D6-456E-B78A-FF643344D9AD}" type="datetimeFigureOut">
              <a:rPr lang="en-US" smtClean="0"/>
              <a:pPr/>
              <a:t>9/21/2014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7FB9-E353-400E-A849-E1D8B98BBE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774C-66D6-456E-B78A-FF643344D9AD}" type="datetimeFigureOut">
              <a:rPr lang="en-US" smtClean="0"/>
              <a:pPr/>
              <a:t>9/21/2014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7FB9-E353-400E-A849-E1D8B98BBE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774C-66D6-456E-B78A-FF643344D9AD}" type="datetimeFigureOut">
              <a:rPr lang="en-US" smtClean="0"/>
              <a:pPr/>
              <a:t>9/21/2014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7FB9-E353-400E-A849-E1D8B98BBE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AAA774C-66D6-456E-B78A-FF643344D9AD}" type="datetimeFigureOut">
              <a:rPr lang="en-US" smtClean="0"/>
              <a:pPr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D197FB9-E353-400E-A849-E1D8B98BBE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6XtBLDmPA0&amp;list=PLBDA2E52FB1EF80C9&amp;index=1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533399"/>
          </a:xfrm>
        </p:spPr>
        <p:txBody>
          <a:bodyPr/>
          <a:lstStyle/>
          <a:p>
            <a:r>
              <a:rPr lang="en-US" sz="3200" dirty="0" smtClean="0"/>
              <a:t>Today’s </a:t>
            </a:r>
            <a:r>
              <a:rPr lang="en-US" sz="3200" dirty="0" err="1" smtClean="0"/>
              <a:t>Bellringer</a:t>
            </a:r>
            <a:r>
              <a:rPr lang="en-US" sz="3200" dirty="0" smtClean="0"/>
              <a:t> – September 22, 2014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14400"/>
            <a:ext cx="8305800" cy="52578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7030A0"/>
                </a:solidFill>
              </a:rPr>
              <a:t>Enter </a:t>
            </a:r>
            <a:r>
              <a:rPr lang="en-US" sz="2800" b="1" dirty="0" smtClean="0">
                <a:solidFill>
                  <a:srgbClr val="7030A0"/>
                </a:solidFill>
              </a:rPr>
              <a:t>quietly</a:t>
            </a:r>
            <a:r>
              <a:rPr lang="en-US" sz="2800" dirty="0" smtClean="0">
                <a:solidFill>
                  <a:srgbClr val="7030A0"/>
                </a:solidFill>
              </a:rPr>
              <a:t> and begin your </a:t>
            </a:r>
            <a:r>
              <a:rPr lang="en-US" sz="2800" dirty="0" err="1" smtClean="0">
                <a:solidFill>
                  <a:srgbClr val="7030A0"/>
                </a:solidFill>
              </a:rPr>
              <a:t>bellwork</a:t>
            </a:r>
            <a:r>
              <a:rPr lang="en-US" sz="2800" dirty="0" smtClean="0">
                <a:solidFill>
                  <a:srgbClr val="7030A0"/>
                </a:solidFill>
              </a:rPr>
              <a:t> BEFORE the tardy bell rings.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Turn in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</a:rPr>
              <a:t>Ibn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 Battuta vs. Marco Polo if you are finished. 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FF0000"/>
                </a:solidFill>
              </a:rPr>
              <a:t>Write down today’s </a:t>
            </a:r>
            <a:r>
              <a:rPr lang="en-US" sz="3000" b="1" dirty="0" smtClean="0">
                <a:solidFill>
                  <a:srgbClr val="FF0000"/>
                </a:solidFill>
              </a:rPr>
              <a:t>Essential Question </a:t>
            </a:r>
            <a:r>
              <a:rPr lang="en-US" sz="3000" dirty="0" smtClean="0">
                <a:solidFill>
                  <a:srgbClr val="FF0000"/>
                </a:solidFill>
              </a:rPr>
              <a:t>and attempt to answer it.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800" b="1" u="sng" dirty="0" smtClean="0">
                <a:solidFill>
                  <a:srgbClr val="7030A0"/>
                </a:solidFill>
              </a:rPr>
              <a:t>Where</a:t>
            </a:r>
            <a:r>
              <a:rPr lang="en-US" sz="2800" b="1" dirty="0" smtClean="0">
                <a:solidFill>
                  <a:srgbClr val="7030A0"/>
                </a:solidFill>
              </a:rPr>
              <a:t> and </a:t>
            </a:r>
            <a:r>
              <a:rPr lang="en-US" sz="2800" b="1" u="sng" dirty="0" smtClean="0">
                <a:solidFill>
                  <a:srgbClr val="7030A0"/>
                </a:solidFill>
              </a:rPr>
              <a:t>How</a:t>
            </a:r>
            <a:r>
              <a:rPr lang="en-US" sz="2800" b="1" dirty="0" smtClean="0">
                <a:solidFill>
                  <a:srgbClr val="7030A0"/>
                </a:solidFill>
              </a:rPr>
              <a:t> did Islam gain a foothold in India?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Write </a:t>
            </a:r>
            <a:r>
              <a:rPr lang="en-US" sz="3200" dirty="0">
                <a:solidFill>
                  <a:schemeClr val="tx1"/>
                </a:solidFill>
              </a:rPr>
              <a:t>down the </a:t>
            </a:r>
            <a:r>
              <a:rPr lang="en-US" sz="3200" b="1" dirty="0">
                <a:solidFill>
                  <a:schemeClr val="tx1"/>
                </a:solidFill>
              </a:rPr>
              <a:t>W.O.D. </a:t>
            </a:r>
            <a:r>
              <a:rPr lang="en-US" sz="3200" dirty="0">
                <a:solidFill>
                  <a:schemeClr val="tx1"/>
                </a:solidFill>
              </a:rPr>
              <a:t>and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>definition.</a:t>
            </a:r>
            <a:r>
              <a:rPr lang="en-US" sz="3200" b="1" i="1" dirty="0" smtClean="0">
                <a:solidFill>
                  <a:schemeClr val="tx1"/>
                </a:solidFill>
              </a:rPr>
              <a:t>  </a:t>
            </a:r>
            <a:endParaRPr lang="en-US" sz="3200" b="1" i="1" dirty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FF0000"/>
                </a:solidFill>
              </a:rPr>
              <a:t>Please remember to date your entry.</a:t>
            </a:r>
            <a:endParaRPr lang="en-US" sz="2700" dirty="0">
              <a:solidFill>
                <a:srgbClr val="FF0000"/>
              </a:solidFill>
            </a:endParaRPr>
          </a:p>
          <a:p>
            <a:pPr marL="800100" lvl="1" indent="-342900" algn="l">
              <a:buFont typeface="Arial" pitchFamily="34" charset="0"/>
              <a:buChar char="•"/>
            </a:pPr>
            <a:endParaRPr lang="en-US" sz="2700" dirty="0" smtClean="0">
              <a:solidFill>
                <a:srgbClr val="FF0000"/>
              </a:solidFill>
            </a:endParaRPr>
          </a:p>
          <a:p>
            <a:pPr marL="800100" lvl="1" indent="-342900" algn="l">
              <a:buFont typeface="Arial" pitchFamily="34" charset="0"/>
              <a:buChar char="•"/>
            </a:pP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81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sz="3000" dirty="0" smtClean="0"/>
              <a:t>Cross Cultural Trade in Indian Ocean basin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Indian Ocean Trade Network remained the LARGEST trade network in the world until the 1600s.</a:t>
            </a:r>
          </a:p>
          <a:p>
            <a:r>
              <a:rPr lang="en-US" sz="3000" b="1" dirty="0" smtClean="0">
                <a:solidFill>
                  <a:schemeClr val="tx2"/>
                </a:solidFill>
              </a:rPr>
              <a:t>Why?</a:t>
            </a:r>
          </a:p>
          <a:p>
            <a:r>
              <a:rPr lang="en-US" sz="3000" b="1" dirty="0" smtClean="0">
                <a:solidFill>
                  <a:srgbClr val="C00000"/>
                </a:solidFill>
              </a:rPr>
              <a:t>The Age of Exploration by that time had opened up the HUGE markets of North and South America.  </a:t>
            </a:r>
            <a:endParaRPr lang="en-US" sz="22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92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dirty="0" smtClean="0"/>
              <a:t>John Greene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www.youtube.com/watch?v=a6XtBLDmPA0&amp;list=PLBDA2E52FB1EF80C9&amp;index=18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6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533399"/>
          </a:xfrm>
        </p:spPr>
        <p:txBody>
          <a:bodyPr/>
          <a:lstStyle/>
          <a:p>
            <a:r>
              <a:rPr lang="en-US" sz="3200" dirty="0" smtClean="0"/>
              <a:t>September 22, 2014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14400"/>
            <a:ext cx="8305800" cy="52578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FF0000"/>
                </a:solidFill>
              </a:rPr>
              <a:t>Essential Question:</a:t>
            </a:r>
            <a:endParaRPr lang="en-US" sz="3000" dirty="0" smtClean="0">
              <a:solidFill>
                <a:srgbClr val="FF0000"/>
              </a:solidFill>
            </a:endParaRP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800" b="1" u="sng" dirty="0" smtClean="0">
                <a:solidFill>
                  <a:srgbClr val="7030A0"/>
                </a:solidFill>
              </a:rPr>
              <a:t>Where</a:t>
            </a:r>
            <a:r>
              <a:rPr lang="en-US" sz="2800" b="1" dirty="0" smtClean="0">
                <a:solidFill>
                  <a:srgbClr val="7030A0"/>
                </a:solidFill>
              </a:rPr>
              <a:t> and </a:t>
            </a:r>
            <a:r>
              <a:rPr lang="en-US" sz="2800" b="1" u="sng" dirty="0" smtClean="0">
                <a:solidFill>
                  <a:srgbClr val="7030A0"/>
                </a:solidFill>
              </a:rPr>
              <a:t>How</a:t>
            </a:r>
            <a:r>
              <a:rPr lang="en-US" sz="2800" b="1" dirty="0" smtClean="0">
                <a:solidFill>
                  <a:srgbClr val="7030A0"/>
                </a:solidFill>
              </a:rPr>
              <a:t> did Islam gain a foothold in India?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Islam gained a foothold in Northern India through conquest (Delhi Sultanate) and along the east coast of India by merchant (the Indian Ocean trade network).  </a:t>
            </a:r>
            <a:endParaRPr lang="en-US" sz="2700" dirty="0">
              <a:solidFill>
                <a:srgbClr val="FF0000"/>
              </a:solidFill>
            </a:endParaRPr>
          </a:p>
          <a:p>
            <a:pPr marL="800100" lvl="1" indent="-342900" algn="l">
              <a:buFont typeface="Arial" pitchFamily="34" charset="0"/>
              <a:buChar char="•"/>
            </a:pPr>
            <a:endParaRPr lang="en-US" sz="2700" dirty="0" smtClean="0">
              <a:solidFill>
                <a:srgbClr val="FF0000"/>
              </a:solidFill>
            </a:endParaRPr>
          </a:p>
          <a:p>
            <a:pPr marL="800100" lvl="1" indent="-342900" algn="l">
              <a:buFont typeface="Arial" pitchFamily="34" charset="0"/>
              <a:buChar char="•"/>
            </a:pP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75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r>
              <a:rPr lang="en-US" sz="3600" dirty="0" smtClean="0"/>
              <a:t>Chapter 15 – Key Points to Remember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>
                <a:solidFill>
                  <a:schemeClr val="tx2"/>
                </a:solidFill>
              </a:rPr>
              <a:t>India influenced its surrounding societies just as Greece, Rome, Constantinople,  and China did.</a:t>
            </a:r>
          </a:p>
          <a:p>
            <a:r>
              <a:rPr lang="en-US" sz="2600" dirty="0" smtClean="0">
                <a:solidFill>
                  <a:srgbClr val="C00000"/>
                </a:solidFill>
              </a:rPr>
              <a:t>However, the great difference between India and these four civilizations was that no centralized Indian state developed after the </a:t>
            </a:r>
            <a:r>
              <a:rPr lang="en-US" sz="2600" dirty="0" err="1" smtClean="0">
                <a:solidFill>
                  <a:srgbClr val="C00000"/>
                </a:solidFill>
              </a:rPr>
              <a:t>Mauryan</a:t>
            </a:r>
            <a:r>
              <a:rPr lang="en-US" sz="2600" dirty="0" smtClean="0">
                <a:solidFill>
                  <a:srgbClr val="C00000"/>
                </a:solidFill>
              </a:rPr>
              <a:t> Empire, whereas…</a:t>
            </a:r>
          </a:p>
          <a:p>
            <a:pPr lvl="1"/>
            <a:r>
              <a:rPr lang="en-US" sz="2200" b="1" dirty="0" smtClean="0">
                <a:solidFill>
                  <a:schemeClr val="tx2"/>
                </a:solidFill>
              </a:rPr>
              <a:t>The Greeks were centralized under Alexander the Great</a:t>
            </a:r>
          </a:p>
          <a:p>
            <a:pPr lvl="1"/>
            <a:r>
              <a:rPr lang="en-US" sz="2200" b="1" dirty="0" smtClean="0">
                <a:solidFill>
                  <a:schemeClr val="accent2"/>
                </a:solidFill>
              </a:rPr>
              <a:t>Rome in the Roman Empire</a:t>
            </a:r>
          </a:p>
          <a:p>
            <a:pPr lvl="1"/>
            <a:r>
              <a:rPr lang="en-US" sz="2200" b="1" dirty="0" smtClean="0">
                <a:solidFill>
                  <a:schemeClr val="tx2"/>
                </a:solidFill>
              </a:rPr>
              <a:t>Constantinople (eastern Roman Empire) in the Byzantine Empire </a:t>
            </a:r>
          </a:p>
          <a:p>
            <a:pPr lvl="1"/>
            <a:r>
              <a:rPr lang="en-US" sz="2200" b="1" dirty="0" smtClean="0">
                <a:solidFill>
                  <a:schemeClr val="accent2"/>
                </a:solidFill>
              </a:rPr>
              <a:t>China under subsequent dynasties especially the Han and the Tang.  </a:t>
            </a:r>
            <a:endParaRPr lang="en-US" sz="2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45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Merchants were the primary force spreading Indian ideas of religion and politics to southeast Asia.  </a:t>
            </a:r>
          </a:p>
          <a:p>
            <a:r>
              <a:rPr lang="en-US" sz="2800" b="1" dirty="0" smtClean="0">
                <a:solidFill>
                  <a:schemeClr val="tx2"/>
                </a:solidFill>
              </a:rPr>
              <a:t>Hinduism and Islam became the dominant religions in Islam.  </a:t>
            </a:r>
            <a:endParaRPr lang="en-US" sz="2800" b="1" dirty="0">
              <a:solidFill>
                <a:schemeClr val="tx2"/>
              </a:solidFill>
            </a:endParaRPr>
          </a:p>
          <a:p>
            <a:pPr lvl="1"/>
            <a:r>
              <a:rPr lang="en-US" sz="2400" b="1" dirty="0" smtClean="0">
                <a:solidFill>
                  <a:schemeClr val="accent2"/>
                </a:solidFill>
              </a:rPr>
              <a:t>Buddhism had greater success outside of its home.  </a:t>
            </a:r>
          </a:p>
          <a:p>
            <a:r>
              <a:rPr lang="en-US" sz="3200" b="1" dirty="0" smtClean="0">
                <a:solidFill>
                  <a:schemeClr val="tx2"/>
                </a:solidFill>
              </a:rPr>
              <a:t>Islam took hold in the north due to conquest and along the trading cities (emporia) of the east coast due to trade.</a:t>
            </a:r>
          </a:p>
          <a:p>
            <a:pPr lvl="1"/>
            <a:r>
              <a:rPr lang="en-US" sz="2400" b="1" dirty="0" smtClean="0">
                <a:solidFill>
                  <a:schemeClr val="accent2"/>
                </a:solidFill>
              </a:rPr>
              <a:t>Islam was embraced by many in the lower castes?  Why?  </a:t>
            </a:r>
            <a:endParaRPr lang="en-US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0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Sufis – Islamic missionaries who didn’t represent Islam as an exclusive faith.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Bhakti movemen</a:t>
            </a:r>
            <a:r>
              <a:rPr lang="en-US" sz="2800" dirty="0" smtClean="0">
                <a:solidFill>
                  <a:srgbClr val="C00000"/>
                </a:solidFill>
              </a:rPr>
              <a:t>t attempted to erase the distinction between Hinduism and Islam; and tried to show a way in which these two religions could coexist.  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3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sz="3000" dirty="0" smtClean="0"/>
              <a:t>Cross Cultural Trade in Indian Ocean basin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Arabic Dhows 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Chinese Junks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holeinthedonut.com/wp-content/uploads/2007/07/zanzibar260-stonetown-dh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295400"/>
            <a:ext cx="3333750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agazinehive.com/wp-content/uploads/2013/11/Junk-Ship-Chinese-Paint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3551260"/>
            <a:ext cx="4343400" cy="3135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12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sz="3000" dirty="0" smtClean="0"/>
              <a:t>Cross Cultural Trade in Indian Ocean basin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Emporia – Indian port cities and cosmopolitan centers, served as clearinghouses of trade.</a:t>
            </a:r>
          </a:p>
          <a:p>
            <a:pPr lvl="1"/>
            <a:r>
              <a:rPr lang="en-US" sz="2400" b="1" dirty="0" smtClean="0">
                <a:solidFill>
                  <a:schemeClr val="tx2"/>
                </a:solidFill>
              </a:rPr>
              <a:t>They were warehouses for merchants from Africa, Asia, Europe, and China.</a:t>
            </a:r>
          </a:p>
          <a:p>
            <a:r>
              <a:rPr lang="en-US" sz="3200" b="1" dirty="0" smtClean="0">
                <a:solidFill>
                  <a:srgbClr val="C00000"/>
                </a:solidFill>
              </a:rPr>
              <a:t>The Importance                                      of Melaka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Primarily Muslim</a:t>
            </a:r>
          </a:p>
          <a:p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5126" name="Picture 6" descr="http://upload.wikimedia.org/wikipedia/commons/thumb/b/bb/Strait_of_malacca.jpg/300px-Strait_of_malac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828" y="3510418"/>
            <a:ext cx="4792772" cy="3195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660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sz="3000" dirty="0" smtClean="0"/>
              <a:t>Cross Cultural Trade in Indian Ocean basin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What was traded?</a:t>
            </a:r>
          </a:p>
          <a:p>
            <a:pPr lvl="1"/>
            <a:r>
              <a:rPr lang="en-US" sz="2200" b="1" dirty="0" smtClean="0">
                <a:solidFill>
                  <a:srgbClr val="C00000"/>
                </a:solidFill>
              </a:rPr>
              <a:t>Silk and porcelain from China</a:t>
            </a:r>
          </a:p>
          <a:p>
            <a:pPr lvl="1"/>
            <a:r>
              <a:rPr lang="en-US" sz="2200" b="1" dirty="0" smtClean="0">
                <a:solidFill>
                  <a:srgbClr val="C00000"/>
                </a:solidFill>
              </a:rPr>
              <a:t>Spices from Southeast Asia</a:t>
            </a:r>
          </a:p>
          <a:p>
            <a:pPr lvl="1"/>
            <a:r>
              <a:rPr lang="en-US" sz="2200" b="1" dirty="0" smtClean="0">
                <a:solidFill>
                  <a:srgbClr val="C00000"/>
                </a:solidFill>
              </a:rPr>
              <a:t>Pepper, gems, pearls, and cotton from India</a:t>
            </a:r>
          </a:p>
          <a:p>
            <a:pPr lvl="1"/>
            <a:r>
              <a:rPr lang="en-US" sz="2200" b="1" dirty="0" smtClean="0">
                <a:solidFill>
                  <a:srgbClr val="C00000"/>
                </a:solidFill>
              </a:rPr>
              <a:t>Incense and horses from Arabia and Southwest Asia</a:t>
            </a:r>
          </a:p>
          <a:p>
            <a:pPr lvl="1"/>
            <a:r>
              <a:rPr lang="en-US" sz="2200" b="1" dirty="0" smtClean="0">
                <a:solidFill>
                  <a:srgbClr val="C00000"/>
                </a:solidFill>
              </a:rPr>
              <a:t>Gold, Ivory, and slaves from east Africa</a:t>
            </a:r>
          </a:p>
          <a:p>
            <a:r>
              <a:rPr lang="en-US" sz="3000" b="1" dirty="0" smtClean="0">
                <a:solidFill>
                  <a:srgbClr val="C00000"/>
                </a:solidFill>
              </a:rPr>
              <a:t>What was produced?</a:t>
            </a:r>
          </a:p>
          <a:p>
            <a:pPr lvl="1"/>
            <a:r>
              <a:rPr lang="en-US" sz="2200" b="1" dirty="0" smtClean="0">
                <a:solidFill>
                  <a:srgbClr val="C00000"/>
                </a:solidFill>
              </a:rPr>
              <a:t>High quality cotton textiles</a:t>
            </a:r>
          </a:p>
          <a:p>
            <a:pPr lvl="1"/>
            <a:r>
              <a:rPr lang="en-US" sz="2200" b="1" dirty="0" smtClean="0">
                <a:solidFill>
                  <a:srgbClr val="C00000"/>
                </a:solidFill>
              </a:rPr>
              <a:t>Sugar, leather, stone, carpets, iron, and steel</a:t>
            </a:r>
          </a:p>
        </p:txBody>
      </p:sp>
    </p:spTree>
    <p:extLst>
      <p:ext uri="{BB962C8B-B14F-4D97-AF65-F5344CB8AC3E}">
        <p14:creationId xmlns:p14="http://schemas.microsoft.com/office/powerpoint/2010/main" val="303660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sz="3000" dirty="0" smtClean="0"/>
              <a:t>Cross Cultural Trade in Indian Ocean basin</a:t>
            </a:r>
            <a:endParaRPr lang="en-US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mrbarton-fhs-apwh.wikispaces.com/file/view/Indian_Ocean_trade_route.gif/302657498/604x355/Indian_Ocean_trade_rout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8388368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92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4.0"/>
  <p:tag name="TPVERSION" val="2008"/>
  <p:tag name="PPVERSION" val="14.0"/>
  <p:tag name="DELIMITERS" val="3.1"/>
  <p:tag name="SHOWBARVISIBLE" val="True"/>
  <p:tag name="EXPANDSHOWBAR" val="True"/>
  <p:tag name="USESECONDARYMONITOR" val="True"/>
  <p:tag name="SAVECSVWITHSESSION" val="Fals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False"/>
  <p:tag name="GRIDOPACITY" val="90"/>
  <p:tag name="GRIDROTATIONINTERVAL" val="2"/>
  <p:tag name="AUTOSIZEGRID" val="True"/>
  <p:tag name="GRIDSIZE" val="{Width=800, Height=600}"/>
  <p:tag name="GRIDPOSITION" val="1"/>
  <p:tag name="GRIDFONTSIZE" val="12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TASKPANEKEY" val="549e72f7-f995-40c3-9752-61dcef9a39ea"/>
  <p:tag name="TPFULLVERSION" val="4.5.2.324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5180</TotalTime>
  <Words>494</Words>
  <Application>Microsoft Office PowerPoint</Application>
  <PresentationFormat>On-screen Show (4:3)</PresentationFormat>
  <Paragraphs>56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Executive</vt:lpstr>
      <vt:lpstr>Today’s Bellringer – September 22, 2014</vt:lpstr>
      <vt:lpstr>September 22, 2014 </vt:lpstr>
      <vt:lpstr>Chapter 15 – Key Points to Remember</vt:lpstr>
      <vt:lpstr>PowerPoint Presentation</vt:lpstr>
      <vt:lpstr>PowerPoint Presentation</vt:lpstr>
      <vt:lpstr>Cross Cultural Trade in Indian Ocean basin</vt:lpstr>
      <vt:lpstr>Cross Cultural Trade in Indian Ocean basin</vt:lpstr>
      <vt:lpstr>Cross Cultural Trade in Indian Ocean basin</vt:lpstr>
      <vt:lpstr>Cross Cultural Trade in Indian Ocean basin</vt:lpstr>
      <vt:lpstr>Cross Cultural Trade in Indian Ocean basin</vt:lpstr>
      <vt:lpstr>John Greene time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of the Day</dc:title>
  <dc:creator>cit-sysop</dc:creator>
  <cp:lastModifiedBy>cit-sysop</cp:lastModifiedBy>
  <cp:revision>255</cp:revision>
  <cp:lastPrinted>2014-09-04T13:05:25Z</cp:lastPrinted>
  <dcterms:created xsi:type="dcterms:W3CDTF">2013-05-06T12:57:55Z</dcterms:created>
  <dcterms:modified xsi:type="dcterms:W3CDTF">2014-09-21T20:10:15Z</dcterms:modified>
</cp:coreProperties>
</file>