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78" r:id="rId6"/>
    <p:sldId id="259" r:id="rId7"/>
    <p:sldId id="263" r:id="rId8"/>
    <p:sldId id="262" r:id="rId9"/>
    <p:sldId id="264" r:id="rId10"/>
    <p:sldId id="258" r:id="rId11"/>
    <p:sldId id="266" r:id="rId12"/>
    <p:sldId id="279" r:id="rId13"/>
    <p:sldId id="271" r:id="rId14"/>
    <p:sldId id="272" r:id="rId15"/>
    <p:sldId id="273" r:id="rId16"/>
    <p:sldId id="267" r:id="rId17"/>
    <p:sldId id="281" r:id="rId18"/>
    <p:sldId id="268" r:id="rId19"/>
    <p:sldId id="274" r:id="rId20"/>
    <p:sldId id="275" r:id="rId21"/>
    <p:sldId id="280" r:id="rId22"/>
    <p:sldId id="276" r:id="rId23"/>
    <p:sldId id="265" r:id="rId24"/>
    <p:sldId id="269" r:id="rId25"/>
    <p:sldId id="270" r:id="rId26"/>
    <p:sldId id="277" r:id="rId27"/>
    <p:sldId id="282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1AD9FE-CA39-421F-AF0E-AFF92D29E9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0095C0-F248-442A-8319-79E75DA6E304}" type="datetimeFigureOut">
              <a:rPr lang="en-US" smtClean="0"/>
              <a:t>10/22/2015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videosearch.com/media/action/yt/watch?videoId=UXGdjxw_xj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SMd4BuuXB8&amp;list=PLIBtb_NuIJ1w_5qAEs5cSUJ5Bk0R8QLaY&amp;index=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ZeYaJ8xJLA&amp;list=PLlOCkpyjIlHHY3hqk6iMogeUTEzxKTd-e&amp;index=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7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www.cleanvideosearch.com/media/action/yt/watch?videoId=UXGdjxw_xjA</a:t>
            </a:r>
            <a:r>
              <a:rPr lang="en-US" dirty="0" smtClean="0"/>
              <a:t>  – road back to free market (1:00)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5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Market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System with No government involvement.  Private businesses decides for all production.</a:t>
            </a:r>
          </a:p>
          <a:p>
            <a:r>
              <a:rPr lang="en-US" sz="1800" dirty="0"/>
              <a:t>All resources are privately owned.</a:t>
            </a:r>
          </a:p>
          <a:p>
            <a:r>
              <a:rPr lang="en-US" sz="1800" dirty="0"/>
              <a:t>Coordination of economic activity is based on the prices generated in free, competitive markets. </a:t>
            </a:r>
          </a:p>
          <a:p>
            <a:r>
              <a:rPr lang="en-US" sz="1800" dirty="0"/>
              <a:t>Any income derived from selling resources goes exclusively to each resource owner. </a:t>
            </a:r>
          </a:p>
          <a:p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5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Selling something outside of usual retail channels.</a:t>
            </a:r>
          </a:p>
          <a:p>
            <a:pPr lvl="1"/>
            <a:r>
              <a:rPr lang="en-US" dirty="0" smtClean="0"/>
              <a:t>Such as EBay or a want ad.</a:t>
            </a:r>
          </a:p>
          <a:p>
            <a:r>
              <a:rPr lang="en-US" dirty="0" smtClean="0"/>
              <a:t>What are the features of this transaction?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895600" cy="21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352613" cy="20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/>
          <a:lstStyle/>
          <a:p>
            <a:r>
              <a:rPr lang="en-US" sz="4000" dirty="0"/>
              <a:t>Fundamentals of a Market Economy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077200" cy="4495800"/>
          </a:xfrm>
        </p:spPr>
        <p:txBody>
          <a:bodyPr>
            <a:normAutofit/>
          </a:bodyPr>
          <a:lstStyle/>
          <a:p>
            <a:r>
              <a:rPr lang="en-US" dirty="0"/>
              <a:t>FEATURE 1: </a:t>
            </a:r>
            <a:r>
              <a:rPr lang="en-US" b="1" u="sng" dirty="0"/>
              <a:t>Private Property </a:t>
            </a:r>
            <a:r>
              <a:rPr lang="en-US" dirty="0"/>
              <a:t>and Markets</a:t>
            </a:r>
          </a:p>
          <a:p>
            <a:pPr lvl="1"/>
            <a:r>
              <a:rPr lang="en-US" dirty="0"/>
              <a:t>Private property rights must be defined and protected by law</a:t>
            </a:r>
          </a:p>
          <a:p>
            <a:pPr lvl="1"/>
            <a:r>
              <a:rPr lang="en-US" dirty="0"/>
              <a:t>Buyers must be sure sellers have right to sell products they offer</a:t>
            </a:r>
          </a:p>
          <a:p>
            <a:pPr lvl="1"/>
            <a:r>
              <a:rPr lang="en-US" dirty="0"/>
              <a:t>Sellers must be sure they will be paid for their products 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/>
              <a:t>FEATURE 2: Limited Government Involvement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Laissez faire</a:t>
            </a:r>
            <a:r>
              <a:rPr lang="en-US" dirty="0"/>
              <a:t>—government should not interfere in economy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Capitalism</a:t>
            </a:r>
            <a:r>
              <a:rPr lang="en-US" dirty="0"/>
              <a:t>—system having private ownership of factors of production</a:t>
            </a:r>
          </a:p>
          <a:p>
            <a:pPr lvl="2"/>
            <a:r>
              <a:rPr lang="en-US" dirty="0"/>
              <a:t>says producers will create products consumers demand</a:t>
            </a:r>
          </a:p>
          <a:p>
            <a:pPr marL="411480" lvl="1" indent="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(Actual </a:t>
            </a:r>
            <a:r>
              <a:rPr lang="en-US" sz="1800" dirty="0"/>
              <a:t>market economies all have some government </a:t>
            </a:r>
            <a:r>
              <a:rPr lang="en-US" sz="1800" dirty="0" smtClean="0"/>
              <a:t>involvement)</a:t>
            </a:r>
            <a:endParaRPr lang="en-US" sz="1800" dirty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1952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599"/>
            <a:ext cx="1476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6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Fundamentals of a Market Economy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077200" cy="5105400"/>
          </a:xfrm>
        </p:spPr>
        <p:txBody>
          <a:bodyPr>
            <a:normAutofit/>
          </a:bodyPr>
          <a:lstStyle/>
          <a:p>
            <a:r>
              <a:rPr lang="en-US" dirty="0"/>
              <a:t>FEATURE 3: Voluntary Exchange in Markets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Voluntary exchange</a:t>
            </a:r>
            <a:r>
              <a:rPr lang="en-US" dirty="0"/>
              <a:t>—traders believe they get more than they give up</a:t>
            </a:r>
          </a:p>
          <a:p>
            <a:pPr lvl="2"/>
            <a:r>
              <a:rPr lang="en-US" dirty="0"/>
              <a:t>In market economy, most trade is exchange of product for money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</a:rPr>
              <a:t>Profit</a:t>
            </a:r>
            <a:r>
              <a:rPr lang="en-US" dirty="0" smtClean="0"/>
              <a:t>—financial </a:t>
            </a:r>
            <a:r>
              <a:rPr lang="en-US" dirty="0"/>
              <a:t>gain from business </a:t>
            </a:r>
            <a:r>
              <a:rPr lang="en-US" dirty="0" smtClean="0"/>
              <a:t>transaction</a:t>
            </a:r>
          </a:p>
          <a:p>
            <a:r>
              <a:rPr lang="en-US" dirty="0"/>
              <a:t>FEATURE 4: Competition and Consumer Sovereignty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Competition</a:t>
            </a:r>
            <a:r>
              <a:rPr lang="en-US" dirty="0"/>
              <a:t>—sellers’ efforts to get business by offering best deal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sz="1600" dirty="0" smtClean="0">
                <a:solidFill>
                  <a:schemeClr val="hlink"/>
                </a:solidFill>
              </a:rPr>
              <a:t>Consumer </a:t>
            </a:r>
            <a:r>
              <a:rPr lang="en-US" sz="1600" dirty="0">
                <a:solidFill>
                  <a:schemeClr val="hlink"/>
                </a:solidFill>
              </a:rPr>
              <a:t>sovereignty</a:t>
            </a:r>
            <a:r>
              <a:rPr lang="en-US" sz="1600" dirty="0"/>
              <a:t>—buyers choose products, control what is produced</a:t>
            </a:r>
          </a:p>
          <a:p>
            <a:pPr lvl="3"/>
            <a:r>
              <a:rPr lang="en-US" dirty="0"/>
              <a:t>Competition controls self-interested behavior</a:t>
            </a:r>
          </a:p>
          <a:p>
            <a:pPr lvl="2"/>
            <a:r>
              <a:rPr lang="en-US" dirty="0"/>
              <a:t>sellers offer low price or high value to please consumers, make profit</a:t>
            </a:r>
          </a:p>
          <a:p>
            <a:r>
              <a:rPr lang="en-US" dirty="0"/>
              <a:t>FEATURE 5: Specialization and Markets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Specialization</a:t>
            </a:r>
            <a:r>
              <a:rPr lang="en-US" dirty="0"/>
              <a:t>—people concentrate their efforts in the activities they do best</a:t>
            </a:r>
          </a:p>
          <a:p>
            <a:pPr lvl="2"/>
            <a:r>
              <a:rPr lang="en-US" dirty="0"/>
              <a:t>encourages efficient use of resources</a:t>
            </a:r>
          </a:p>
          <a:p>
            <a:pPr lvl="2"/>
            <a:r>
              <a:rPr lang="en-US" dirty="0"/>
              <a:t>leads to higher-quality, lower-priced products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03" y="2133600"/>
            <a:ext cx="147550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9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Market Economies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Individuals free to make economic choices, pursue own work interests</a:t>
            </a:r>
          </a:p>
          <a:p>
            <a:pPr lvl="1"/>
            <a:r>
              <a:rPr lang="en-US" dirty="0"/>
              <a:t>Less government control means political freedom, less bureaucracy</a:t>
            </a:r>
          </a:p>
          <a:p>
            <a:pPr lvl="1"/>
            <a:r>
              <a:rPr lang="en-US" dirty="0"/>
              <a:t>Locally made decisions mean better use of resources, productivity</a:t>
            </a:r>
          </a:p>
          <a:p>
            <a:pPr lvl="1"/>
            <a:r>
              <a:rPr lang="en-US" dirty="0"/>
              <a:t>Profit motive ensures resources used efficiently, rewards hard work</a:t>
            </a:r>
          </a:p>
          <a:p>
            <a:pPr lvl="2"/>
            <a:r>
              <a:rPr lang="en-US" dirty="0"/>
              <a:t>resulting competition leads to higher-quality, more diverse products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1"/>
            <a:ext cx="1981200" cy="15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1"/>
            <a:ext cx="15811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5181601"/>
            <a:ext cx="1476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7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</a:t>
            </a:r>
            <a:br>
              <a:rPr lang="en-US" dirty="0"/>
            </a:br>
            <a:r>
              <a:rPr lang="en-US" dirty="0"/>
              <a:t>Pure Market Economies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Difficulty enforcing property rights</a:t>
            </a:r>
          </a:p>
          <a:p>
            <a:r>
              <a:rPr lang="en-US" dirty="0"/>
              <a:t>Some people have few resources to </a:t>
            </a:r>
            <a:r>
              <a:rPr lang="en-US" dirty="0" smtClean="0"/>
              <a:t>sell</a:t>
            </a:r>
          </a:p>
          <a:p>
            <a:r>
              <a:rPr lang="en-US" dirty="0" smtClean="0"/>
              <a:t>Does not give security to sick or disadvantaged</a:t>
            </a:r>
            <a:endParaRPr lang="en-US" dirty="0"/>
          </a:p>
          <a:p>
            <a:r>
              <a:rPr lang="en-US" dirty="0"/>
              <a:t>Some firms try to monopolize markets</a:t>
            </a:r>
          </a:p>
          <a:p>
            <a:r>
              <a:rPr lang="en-US" dirty="0"/>
              <a:t>No public </a:t>
            </a:r>
            <a:r>
              <a:rPr lang="en-US" dirty="0" smtClean="0"/>
              <a:t>goods</a:t>
            </a:r>
          </a:p>
          <a:p>
            <a:r>
              <a:rPr lang="en-US" dirty="0" smtClean="0"/>
              <a:t>Externalities (3</a:t>
            </a:r>
            <a:r>
              <a:rPr lang="en-US" baseline="30000" dirty="0" smtClean="0"/>
              <a:t>rd</a:t>
            </a:r>
            <a:r>
              <a:rPr lang="en-US" dirty="0" smtClean="0"/>
              <a:t> parties-ex. Pollution)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2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61246"/>
            <a:ext cx="2857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06375"/>
            <a:ext cx="28575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www.youtube.com/watch?v=xSMd4BuuXB8&amp;list=PLIBtb_NuIJ1w_5qAEs5cSUJ5Bk0R8QLaY&amp;index=11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System that mixes central planning with competitive markets.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7999"/>
            <a:ext cx="2590800" cy="323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6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Mixed Economies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Mixed Economies</a:t>
            </a:r>
          </a:p>
          <a:p>
            <a:pPr lvl="1"/>
            <a:r>
              <a:rPr lang="en-US" dirty="0"/>
              <a:t>Most economies emphasize one type; U.S. basically has market system</a:t>
            </a:r>
          </a:p>
          <a:p>
            <a:pPr lvl="1"/>
            <a:r>
              <a:rPr lang="en-US" dirty="0"/>
              <a:t>Many European countries greater mix of market and command elements</a:t>
            </a:r>
          </a:p>
          <a:p>
            <a:pPr lvl="2"/>
            <a:r>
              <a:rPr lang="en-US" dirty="0"/>
              <a:t>France—government controls some industries; provides social services</a:t>
            </a:r>
          </a:p>
          <a:p>
            <a:pPr lvl="2"/>
            <a:r>
              <a:rPr lang="en-US" dirty="0"/>
              <a:t>Sweden—state owns part of all companies; lifelong benefits, high taxes</a:t>
            </a:r>
          </a:p>
          <a:p>
            <a:pPr lvl="2"/>
            <a:r>
              <a:rPr lang="en-US" dirty="0"/>
              <a:t>Namibia—traditional; state supports market, foreign investment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14573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43499"/>
            <a:ext cx="18669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4"/>
            <a:ext cx="12477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715962"/>
          </a:xfrm>
        </p:spPr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Economic </a:t>
            </a:r>
            <a:r>
              <a:rPr lang="en-US" sz="2800" b="1" u="sng" dirty="0"/>
              <a:t>system</a:t>
            </a:r>
            <a:r>
              <a:rPr lang="en-US" dirty="0"/>
              <a:t>—how society uses resources to satisfy people’s </a:t>
            </a:r>
            <a:r>
              <a:rPr lang="en-US" dirty="0" smtClean="0"/>
              <a:t>wants</a:t>
            </a:r>
          </a:p>
          <a:p>
            <a:endParaRPr lang="en-US" dirty="0"/>
          </a:p>
          <a:p>
            <a:r>
              <a:rPr lang="en-US" dirty="0"/>
              <a:t>Three basic systems: </a:t>
            </a:r>
            <a:endParaRPr lang="en-US" dirty="0" smtClean="0"/>
          </a:p>
          <a:p>
            <a:pPr lvl="1"/>
            <a:r>
              <a:rPr lang="en-US" dirty="0" smtClean="0"/>
              <a:t>Traditional</a:t>
            </a:r>
          </a:p>
          <a:p>
            <a:pPr lvl="1"/>
            <a:r>
              <a:rPr lang="en-US" dirty="0" smtClean="0"/>
              <a:t>Command</a:t>
            </a:r>
          </a:p>
          <a:p>
            <a:pPr lvl="1"/>
            <a:r>
              <a:rPr lang="en-US" dirty="0" smtClean="0"/>
              <a:t>Market economies</a:t>
            </a:r>
          </a:p>
          <a:p>
            <a:pPr lvl="1"/>
            <a:endParaRPr lang="en-US" dirty="0"/>
          </a:p>
          <a:p>
            <a:r>
              <a:rPr lang="en-US" dirty="0"/>
              <a:t>Mixed economies have features of more than one type of system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09800"/>
            <a:ext cx="17145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399"/>
            <a:ext cx="14668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619749"/>
            <a:ext cx="2350855" cy="5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3590925"/>
            <a:ext cx="305559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6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Mixed Economies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in a Mixed Economy</a:t>
            </a:r>
          </a:p>
          <a:p>
            <a:pPr lvl="1"/>
            <a:r>
              <a:rPr lang="en-US" dirty="0"/>
              <a:t>Family farming in U.S. serves as example of mixed economy</a:t>
            </a:r>
          </a:p>
          <a:p>
            <a:pPr lvl="2"/>
            <a:r>
              <a:rPr lang="en-US" dirty="0"/>
              <a:t>traditional: all members of family help bring in harvest</a:t>
            </a:r>
          </a:p>
          <a:p>
            <a:pPr lvl="2"/>
            <a:r>
              <a:rPr lang="en-US" dirty="0"/>
              <a:t>command: affected by government—public school, roads, Social Security</a:t>
            </a:r>
          </a:p>
          <a:p>
            <a:pPr lvl="2"/>
            <a:r>
              <a:rPr lang="en-US" dirty="0"/>
              <a:t>market: own land, sell their products in competitive market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5" y="3886200"/>
            <a:ext cx="392897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7" y="3915770"/>
            <a:ext cx="3859418" cy="20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6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 your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get to school?</a:t>
            </a:r>
          </a:p>
          <a:p>
            <a:r>
              <a:rPr lang="en-US" dirty="0" smtClean="0"/>
              <a:t>Been to a restaurant lately?</a:t>
            </a:r>
          </a:p>
          <a:p>
            <a:r>
              <a:rPr lang="en-US" dirty="0" smtClean="0"/>
              <a:t>Did you buy anything the last few days?</a:t>
            </a:r>
          </a:p>
          <a:p>
            <a:r>
              <a:rPr lang="en-US" dirty="0" smtClean="0"/>
              <a:t>What are other ways in which we have government in our lives?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1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Modern Economies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 1: Changes in Ownership</a:t>
            </a:r>
          </a:p>
          <a:p>
            <a:pPr lvl="1"/>
            <a:r>
              <a:rPr lang="en-US" dirty="0"/>
              <a:t>Economies in transition often go through changes in ownership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chemeClr val="hlink"/>
                </a:solidFill>
              </a:rPr>
              <a:t>nationalize</a:t>
            </a:r>
            <a:r>
              <a:rPr lang="en-US" dirty="0"/>
              <a:t> is to change from private to government ownership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solidFill>
                  <a:schemeClr val="hlink"/>
                </a:solidFill>
              </a:rPr>
              <a:t>privatize</a:t>
            </a:r>
            <a:r>
              <a:rPr lang="en-US" dirty="0"/>
              <a:t> is to change from government to private ownership </a:t>
            </a:r>
            <a:endParaRPr lang="en-US" dirty="0" smtClean="0"/>
          </a:p>
          <a:p>
            <a:r>
              <a:rPr lang="en-US" dirty="0"/>
              <a:t>TREND 2: Increasing Global Ties</a:t>
            </a:r>
          </a:p>
          <a:p>
            <a:pPr lvl="1"/>
            <a:r>
              <a:rPr lang="en-US" dirty="0"/>
              <a:t>Growth of </a:t>
            </a:r>
            <a:r>
              <a:rPr lang="en-US" dirty="0">
                <a:solidFill>
                  <a:schemeClr val="hlink"/>
                </a:solidFill>
              </a:rPr>
              <a:t>global economy</a:t>
            </a:r>
            <a:r>
              <a:rPr lang="en-US" dirty="0"/>
              <a:t>—economic actions across national boundaries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52900"/>
            <a:ext cx="325855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24742"/>
            <a:ext cx="2362200" cy="249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590800" cy="255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9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decides what goods and services will be produced?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it be the government or should it be the market?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68388"/>
            <a:ext cx="8224966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9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Draw a horizontal line.  Label the left side of the line “</a:t>
            </a:r>
            <a:r>
              <a:rPr lang="en-US" u="sng" dirty="0" smtClean="0"/>
              <a:t>Pure Market Economy</a:t>
            </a:r>
            <a:r>
              <a:rPr lang="en-US" dirty="0" smtClean="0"/>
              <a:t>” and the right side “</a:t>
            </a:r>
            <a:r>
              <a:rPr lang="en-US" u="sng" dirty="0" smtClean="0"/>
              <a:t>Pure Centrally Planned Economy</a:t>
            </a:r>
            <a:r>
              <a:rPr lang="en-US" dirty="0" smtClean="0"/>
              <a:t>.”  Place each of the following nations on your line at a place that you think accurately represents the current state of the economy.</a:t>
            </a:r>
          </a:p>
          <a:p>
            <a:r>
              <a:rPr lang="en-US" dirty="0" smtClean="0"/>
              <a:t>United States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North Korea</a:t>
            </a:r>
          </a:p>
          <a:p>
            <a:r>
              <a:rPr lang="en-US" dirty="0" smtClean="0"/>
              <a:t>Sweden</a:t>
            </a:r>
          </a:p>
          <a:p>
            <a:r>
              <a:rPr lang="en-US" dirty="0" smtClean="0"/>
              <a:t>Russia</a:t>
            </a:r>
          </a:p>
          <a:p>
            <a:r>
              <a:rPr lang="en-US" dirty="0" smtClean="0"/>
              <a:t>Mexico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14252"/>
            <a:ext cx="5633540" cy="161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5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 – with modifications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6548"/>
            <a:ext cx="8679873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6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economy</a:t>
            </a:r>
          </a:p>
          <a:p>
            <a:r>
              <a:rPr lang="en-US" dirty="0"/>
              <a:t>command economy / centrally planned economy</a:t>
            </a:r>
          </a:p>
          <a:p>
            <a:r>
              <a:rPr lang="en-US" dirty="0" smtClean="0"/>
              <a:t>market economy</a:t>
            </a:r>
          </a:p>
          <a:p>
            <a:r>
              <a:rPr lang="en-US" dirty="0" smtClean="0"/>
              <a:t>socialism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ommunism</a:t>
            </a:r>
          </a:p>
          <a:p>
            <a:r>
              <a:rPr lang="en-US" dirty="0"/>
              <a:t>laissez faire and capitalism</a:t>
            </a:r>
          </a:p>
          <a:p>
            <a:r>
              <a:rPr lang="en-US" dirty="0"/>
              <a:t>specialization and </a:t>
            </a:r>
            <a:r>
              <a:rPr lang="en-US" dirty="0" smtClean="0"/>
              <a:t>profit</a:t>
            </a:r>
          </a:p>
          <a:p>
            <a:r>
              <a:rPr lang="en-US" dirty="0"/>
              <a:t>mixed economy</a:t>
            </a:r>
          </a:p>
          <a:p>
            <a:r>
              <a:rPr lang="en-US" dirty="0" smtClean="0"/>
              <a:t>nationalize</a:t>
            </a:r>
            <a:endParaRPr lang="en-US" dirty="0"/>
          </a:p>
          <a:p>
            <a:r>
              <a:rPr lang="en-US" dirty="0" smtClean="0"/>
              <a:t>privatize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4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www.youtube.com/watch?v=nZeYaJ8xJLA&amp;list=PLlOCkpyjIlHHY3hqk6iMogeUTEzxKTd-e&amp;index=12</a:t>
            </a:r>
            <a:endParaRPr lang="en-US" dirty="0" smtClean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US" sz="3600" dirty="0" smtClean="0"/>
              <a:t>System that is shaped by custom or religion</a:t>
            </a:r>
          </a:p>
          <a:p>
            <a:pPr lvl="1"/>
            <a:r>
              <a:rPr lang="en-US" sz="2400" dirty="0" smtClean="0"/>
              <a:t>Advantages – 3 economic questions easily answer (what, how, and for whom)</a:t>
            </a:r>
          </a:p>
          <a:p>
            <a:pPr lvl="1"/>
            <a:r>
              <a:rPr lang="en-US" sz="2400" dirty="0" smtClean="0"/>
              <a:t>Disadvantages  - resistant to change, less productive, may prevent people from doing what they are best suited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8896"/>
            <a:ext cx="27642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7016"/>
            <a:ext cx="3223146" cy="241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Centrally Planned Economy / 			Command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System in which all resources are government-owned and production is coordinated by the government.</a:t>
            </a:r>
          </a:p>
          <a:p>
            <a:r>
              <a:rPr lang="en-US" sz="1800" dirty="0"/>
              <a:t>All resources government-owned</a:t>
            </a:r>
          </a:p>
          <a:p>
            <a:r>
              <a:rPr lang="en-US" sz="1800" dirty="0"/>
              <a:t>Production coordinated by the central plans of government</a:t>
            </a:r>
          </a:p>
          <a:p>
            <a:r>
              <a:rPr lang="en-US" sz="1800" dirty="0"/>
              <a:t>Sometimes called communism</a:t>
            </a:r>
          </a:p>
          <a:p>
            <a:r>
              <a:rPr lang="en-US" sz="1800" dirty="0"/>
              <a:t>Use visible central planners</a:t>
            </a:r>
          </a:p>
          <a:p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06" y="4293358"/>
            <a:ext cx="2025396" cy="229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0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final paragraph on pg. 42</a:t>
            </a:r>
          </a:p>
          <a:p>
            <a:r>
              <a:rPr lang="en-US" dirty="0" smtClean="0"/>
              <a:t>Imagine if you lived in a Centrally planned economy.</a:t>
            </a:r>
          </a:p>
          <a:p>
            <a:r>
              <a:rPr lang="en-US" dirty="0" smtClean="0"/>
              <a:t>What would everyday life be like?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0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Marx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5334000"/>
          </a:xfrm>
        </p:spPr>
        <p:txBody>
          <a:bodyPr>
            <a:normAutofit/>
          </a:bodyPr>
          <a:lstStyle/>
          <a:p>
            <a:r>
              <a:rPr lang="en-US" b="1" u="sng" dirty="0"/>
              <a:t>Karl Marx </a:t>
            </a:r>
            <a:r>
              <a:rPr lang="en-US" dirty="0"/>
              <a:t>influenced some societies to adopt command </a:t>
            </a:r>
            <a:r>
              <a:rPr lang="en-US" dirty="0" smtClean="0"/>
              <a:t>economies</a:t>
            </a:r>
          </a:p>
          <a:p>
            <a:pPr lvl="3"/>
            <a:r>
              <a:rPr lang="en-US" dirty="0"/>
              <a:t>Marx lived during Industrial Revolution</a:t>
            </a:r>
          </a:p>
          <a:p>
            <a:pPr lvl="3"/>
            <a:r>
              <a:rPr lang="en-US" dirty="0"/>
              <a:t>Argued factory owners used workers as resource</a:t>
            </a:r>
          </a:p>
          <a:p>
            <a:pPr lvl="3"/>
            <a:r>
              <a:rPr lang="en-US" dirty="0"/>
              <a:t>exploited workers by keeping wages low to increase profits</a:t>
            </a:r>
          </a:p>
          <a:p>
            <a:pPr lvl="3"/>
            <a:r>
              <a:rPr lang="en-US" dirty="0"/>
              <a:t>workers would rebel, establish classless society</a:t>
            </a:r>
          </a:p>
          <a:p>
            <a:r>
              <a:rPr lang="en-US" sz="2000" dirty="0"/>
              <a:t>Wrote </a:t>
            </a:r>
            <a:r>
              <a:rPr lang="en-US" sz="2000" i="1" dirty="0"/>
              <a:t>The Communist Manifesto </a:t>
            </a:r>
            <a:r>
              <a:rPr lang="en-US" sz="2000" dirty="0"/>
              <a:t>(with Friedrich Engels), </a:t>
            </a:r>
            <a:r>
              <a:rPr lang="en-US" sz="2000" i="1" dirty="0"/>
              <a:t>Das Kapital</a:t>
            </a:r>
          </a:p>
          <a:p>
            <a:r>
              <a:rPr lang="en-US" dirty="0" smtClean="0"/>
              <a:t> </a:t>
            </a:r>
            <a:r>
              <a:rPr lang="en-US" b="1" u="sng" dirty="0"/>
              <a:t>socialism</a:t>
            </a:r>
            <a:r>
              <a:rPr lang="en-US" dirty="0"/>
              <a:t>—government owns some of the factors of production</a:t>
            </a:r>
          </a:p>
          <a:p>
            <a:r>
              <a:rPr lang="en-US" dirty="0"/>
              <a:t> </a:t>
            </a:r>
            <a:r>
              <a:rPr lang="en-US" b="1" u="sng" dirty="0"/>
              <a:t>communism</a:t>
            </a:r>
            <a:r>
              <a:rPr lang="en-US" dirty="0"/>
              <a:t>—no private property; little political freedom</a:t>
            </a:r>
          </a:p>
          <a:p>
            <a:r>
              <a:rPr lang="en-US" dirty="0"/>
              <a:t> </a:t>
            </a:r>
            <a:r>
              <a:rPr lang="en-US" b="1" u="sng" dirty="0"/>
              <a:t>Authoritarian system </a:t>
            </a:r>
            <a:r>
              <a:rPr lang="en-US" dirty="0"/>
              <a:t>requires total obedience to government</a:t>
            </a:r>
          </a:p>
          <a:p>
            <a:r>
              <a:rPr lang="en-US" dirty="0"/>
              <a:t>communism is authoritarian socialism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784604" cy="13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1757649" cy="206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4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Controls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Government Planning</a:t>
            </a:r>
          </a:p>
          <a:p>
            <a:pPr lvl="1"/>
            <a:r>
              <a:rPr lang="en-US" dirty="0"/>
              <a:t>In all societies, government exerts some control over people’s lives</a:t>
            </a:r>
          </a:p>
          <a:p>
            <a:pPr lvl="1"/>
            <a:r>
              <a:rPr lang="en-US" dirty="0"/>
              <a:t>In centrally planned economy, government exerts great control</a:t>
            </a:r>
          </a:p>
          <a:p>
            <a:pPr lvl="2"/>
            <a:r>
              <a:rPr lang="en-US" dirty="0"/>
              <a:t>determines businesses to operate, amount produced each month</a:t>
            </a:r>
          </a:p>
          <a:p>
            <a:pPr lvl="2"/>
            <a:r>
              <a:rPr lang="en-US" dirty="0"/>
              <a:t>determines who is employed, work hours, pay scales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9563"/>
            <a:ext cx="1600200" cy="23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69959"/>
            <a:ext cx="19145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4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Centrally Planned Economies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Consumers get low priority</a:t>
            </a:r>
          </a:p>
          <a:p>
            <a:r>
              <a:rPr lang="en-US" dirty="0"/>
              <a:t>Little freedom of choice</a:t>
            </a:r>
          </a:p>
          <a:p>
            <a:r>
              <a:rPr lang="en-US" dirty="0"/>
              <a:t>Central planning can be inefficient</a:t>
            </a:r>
          </a:p>
          <a:p>
            <a:r>
              <a:rPr lang="en-US" dirty="0"/>
              <a:t>Resources owned by the state are sometimes wasted</a:t>
            </a:r>
          </a:p>
          <a:p>
            <a:r>
              <a:rPr lang="en-US" dirty="0"/>
              <a:t>Environmental damage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1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Economies Today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620000" cy="175260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/>
              <a:t>No pure command economies today</a:t>
            </a:r>
          </a:p>
          <a:p>
            <a:pPr lvl="2"/>
            <a:r>
              <a:rPr lang="en-US" dirty="0"/>
              <a:t>modern telecommunications bringing about change</a:t>
            </a:r>
          </a:p>
          <a:p>
            <a:pPr lvl="1"/>
            <a:r>
              <a:rPr lang="en-US" dirty="0"/>
              <a:t>Some economies still have mostly command elements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981200" cy="21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2857781" cy="21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13230"/>
            <a:ext cx="28098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2209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6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Fals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a79f3b1a-234e-4508-a616-49476b043fff"/>
  <p:tag name="TPFULLVERSION" val="4.3.2.1178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905</TotalTime>
  <Words>958</Words>
  <Application>Microsoft Office PowerPoint</Application>
  <PresentationFormat>On-screen Show (4:3)</PresentationFormat>
  <Paragraphs>153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Economic Systems</vt:lpstr>
      <vt:lpstr>KEY CONCEPTS</vt:lpstr>
      <vt:lpstr>Traditional Economy</vt:lpstr>
      <vt:lpstr>Centrally Planned Economy /    Command Economy</vt:lpstr>
      <vt:lpstr>Reading</vt:lpstr>
      <vt:lpstr>Marx influence</vt:lpstr>
      <vt:lpstr>Government Controls</vt:lpstr>
      <vt:lpstr>Problems with Centrally Planned Economies</vt:lpstr>
      <vt:lpstr>Command Economies Today</vt:lpstr>
      <vt:lpstr>Links</vt:lpstr>
      <vt:lpstr>Pure Market Economy</vt:lpstr>
      <vt:lpstr>Think About…</vt:lpstr>
      <vt:lpstr>Fundamentals of a Market Economy</vt:lpstr>
      <vt:lpstr>Fundamentals of a Market Economy</vt:lpstr>
      <vt:lpstr>Impact of Market Economies</vt:lpstr>
      <vt:lpstr>Problems with  Pure Market Economies</vt:lpstr>
      <vt:lpstr>PowerPoint Presentation</vt:lpstr>
      <vt:lpstr>Mixed Economy</vt:lpstr>
      <vt:lpstr>Today’s Mixed Economies</vt:lpstr>
      <vt:lpstr>Today’s Mixed Economies</vt:lpstr>
      <vt:lpstr>Government in your lives</vt:lpstr>
      <vt:lpstr>Trends in Modern Economies</vt:lpstr>
      <vt:lpstr>Who decides what goods and services will be produced?</vt:lpstr>
      <vt:lpstr>PowerPoint Presentation</vt:lpstr>
      <vt:lpstr>One example – with modifications</vt:lpstr>
      <vt:lpstr>Key Concepts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42</cp:revision>
  <dcterms:created xsi:type="dcterms:W3CDTF">2012-10-25T15:10:47Z</dcterms:created>
  <dcterms:modified xsi:type="dcterms:W3CDTF">2015-10-22T13:12:18Z</dcterms:modified>
</cp:coreProperties>
</file>