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7" r:id="rId2"/>
    <p:sldId id="257" r:id="rId3"/>
    <p:sldId id="393" r:id="rId4"/>
    <p:sldId id="312" r:id="rId5"/>
    <p:sldId id="394" r:id="rId6"/>
    <p:sldId id="395" r:id="rId7"/>
    <p:sldId id="388" r:id="rId8"/>
    <p:sldId id="396" r:id="rId9"/>
    <p:sldId id="389" r:id="rId10"/>
    <p:sldId id="390" r:id="rId11"/>
    <p:sldId id="398" r:id="rId12"/>
    <p:sldId id="399" r:id="rId13"/>
    <p:sldId id="391" r:id="rId14"/>
    <p:sldId id="400" r:id="rId15"/>
    <p:sldId id="397" r:id="rId16"/>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60"/>
  </p:normalViewPr>
  <p:slideViewPr>
    <p:cSldViewPr>
      <p:cViewPr varScale="1">
        <p:scale>
          <a:sx n="69" d="100"/>
          <a:sy n="69" d="100"/>
        </p:scale>
        <p:origin x="-53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27C423-7F47-4953-91C8-F779F690CD96}"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251621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7C423-7F47-4953-91C8-F779F690CD96}"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16650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7C423-7F47-4953-91C8-F779F690CD96}"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370033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7C423-7F47-4953-91C8-F779F690CD96}"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248380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27C423-7F47-4953-91C8-F779F690CD96}"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25661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27C423-7F47-4953-91C8-F779F690CD96}"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2920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27C423-7F47-4953-91C8-F779F690CD96}" type="datetimeFigureOut">
              <a:rPr lang="en-US" smtClean="0"/>
              <a:t>3/20/2014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264753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27C423-7F47-4953-91C8-F779F690CD96}" type="datetimeFigureOut">
              <a:rPr lang="en-US" smtClean="0"/>
              <a:t>3/20/2014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14509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7C423-7F47-4953-91C8-F779F690CD96}" type="datetimeFigureOut">
              <a:rPr lang="en-US" smtClean="0"/>
              <a:t>3/20/2014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413284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7C423-7F47-4953-91C8-F779F690CD96}"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391388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7C423-7F47-4953-91C8-F779F690CD96}"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03598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7C423-7F47-4953-91C8-F779F690CD96}" type="datetimeFigureOut">
              <a:rPr lang="en-US" smtClean="0"/>
              <a:t>3/20/2014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9C6B3-5727-4AB2-91BA-98907F5AD547}" type="slidenum">
              <a:rPr lang="en-US" smtClean="0"/>
              <a:t>‹#›</a:t>
            </a:fld>
            <a:endParaRPr lang="en-US"/>
          </a:p>
        </p:txBody>
      </p:sp>
    </p:spTree>
    <p:extLst>
      <p:ext uri="{BB962C8B-B14F-4D97-AF65-F5344CB8AC3E}">
        <p14:creationId xmlns:p14="http://schemas.microsoft.com/office/powerpoint/2010/main" val="3258579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upload.wikimedia.org/wikipedia/commons/7/79/Mesoamerica_english.P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Preview</a:t>
            </a:r>
            <a:endParaRPr lang="en-US" dirty="0"/>
          </a:p>
        </p:txBody>
      </p:sp>
      <p:sp>
        <p:nvSpPr>
          <p:cNvPr id="3" name="Content Placeholder 2"/>
          <p:cNvSpPr>
            <a:spLocks noGrp="1"/>
          </p:cNvSpPr>
          <p:nvPr>
            <p:ph idx="1"/>
          </p:nvPr>
        </p:nvSpPr>
        <p:spPr>
          <a:xfrm>
            <a:off x="533400" y="1143000"/>
            <a:ext cx="8229600" cy="2667000"/>
          </a:xfrm>
        </p:spPr>
        <p:txBody>
          <a:bodyPr>
            <a:normAutofit/>
          </a:bodyPr>
          <a:lstStyle/>
          <a:p>
            <a:r>
              <a:rPr lang="en-US" dirty="0" smtClean="0"/>
              <a:t>What culture, religion, or philosophy does these symbols represent?  </a:t>
            </a:r>
            <a:endParaRPr lang="en-US" dirty="0"/>
          </a:p>
        </p:txBody>
      </p:sp>
      <p:pic>
        <p:nvPicPr>
          <p:cNvPr id="5" name="Picture 2" descr="http://ts2.mm.bing.net/th?id=HN.608047384982718974&amp;w=175&amp;h=173&amp;c=7&amp;rs=1&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124200"/>
            <a:ext cx="2209800" cy="21845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ts1.mm.bing.net/th?id=HN.608054999962420035&amp;w=242&amp;h=188&amp;c=7&amp;rs=1&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425771"/>
            <a:ext cx="2762697" cy="21462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reluctant-messenger.com/images/noble200x314.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721047"/>
            <a:ext cx="1905000" cy="29908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6766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305342"/>
            <a:ext cx="8610600" cy="5078313"/>
          </a:xfrm>
          <a:prstGeom prst="rect">
            <a:avLst/>
          </a:prstGeom>
        </p:spPr>
        <p:txBody>
          <a:bodyPr wrap="square">
            <a:spAutoFit/>
          </a:bodyPr>
          <a:lstStyle/>
          <a:p>
            <a:pPr marL="285750" indent="-285750">
              <a:buFont typeface="Arial" pitchFamily="34" charset="0"/>
              <a:buChar char="•"/>
            </a:pPr>
            <a:r>
              <a:rPr lang="en-US" sz="2700" dirty="0" smtClean="0"/>
              <a:t>In </a:t>
            </a:r>
            <a:r>
              <a:rPr lang="en-US" sz="2700" dirty="0"/>
              <a:t>South America the dominant society was the Inca. </a:t>
            </a:r>
            <a:endParaRPr lang="en-US" sz="2700" dirty="0" smtClean="0"/>
          </a:p>
          <a:p>
            <a:pPr marL="285750" indent="-285750">
              <a:buFont typeface="Arial" pitchFamily="34" charset="0"/>
              <a:buChar char="•"/>
            </a:pPr>
            <a:r>
              <a:rPr lang="en-US" sz="2700" dirty="0" smtClean="0"/>
              <a:t>In </a:t>
            </a:r>
            <a:r>
              <a:rPr lang="en-US" sz="2700" dirty="0"/>
              <a:t>1438, after the Inca settled around Lake Titicaca, they launched military campaigns against their neighbors and soon had an empire running 4,000 kilometers from north to south. Their capital at Cuzco had as many as 300,000 people living there and was ruled by military elite. </a:t>
            </a:r>
            <a:endParaRPr lang="en-US" sz="2700" dirty="0" smtClean="0"/>
          </a:p>
          <a:p>
            <a:pPr marL="285750" indent="-285750">
              <a:buFont typeface="Arial" pitchFamily="34" charset="0"/>
              <a:buChar char="•"/>
            </a:pPr>
            <a:r>
              <a:rPr lang="en-US" sz="2700" dirty="0" smtClean="0"/>
              <a:t>Inca </a:t>
            </a:r>
            <a:r>
              <a:rPr lang="en-US" sz="2700" dirty="0"/>
              <a:t>society had a hereditary aristocracy with a chief ruler, the Inca, who was said to be descended from the sun, owning everything on Earth. </a:t>
            </a:r>
            <a:endParaRPr lang="en-US" sz="2700" dirty="0" smtClean="0"/>
          </a:p>
          <a:p>
            <a:pPr marL="285750" indent="-285750">
              <a:buFont typeface="Arial" pitchFamily="34" charset="0"/>
              <a:buChar char="•"/>
            </a:pPr>
            <a:r>
              <a:rPr lang="en-US" sz="2700" dirty="0" smtClean="0"/>
              <a:t>They </a:t>
            </a:r>
            <a:r>
              <a:rPr lang="en-US" sz="2700" dirty="0"/>
              <a:t>also </a:t>
            </a:r>
            <a:r>
              <a:rPr lang="en-US" sz="2700" dirty="0" smtClean="0"/>
              <a:t>had </a:t>
            </a:r>
            <a:r>
              <a:rPr lang="en-US" sz="2700" dirty="0"/>
              <a:t>a priest class, but the majority of the Inca were peasants who farmed and provided the labor for public works. </a:t>
            </a:r>
          </a:p>
        </p:txBody>
      </p:sp>
      <p:sp>
        <p:nvSpPr>
          <p:cNvPr id="2" name="TextBox 1"/>
          <p:cNvSpPr txBox="1"/>
          <p:nvPr/>
        </p:nvSpPr>
        <p:spPr>
          <a:xfrm>
            <a:off x="381000" y="457200"/>
            <a:ext cx="8686800" cy="738664"/>
          </a:xfrm>
          <a:prstGeom prst="rect">
            <a:avLst/>
          </a:prstGeom>
          <a:noFill/>
        </p:spPr>
        <p:txBody>
          <a:bodyPr wrap="square" rtlCol="0">
            <a:spAutoFit/>
          </a:bodyPr>
          <a:lstStyle/>
          <a:p>
            <a:pPr algn="ctr"/>
            <a:r>
              <a:rPr lang="en-US" sz="4200" dirty="0" smtClean="0"/>
              <a:t>South America</a:t>
            </a:r>
            <a:endParaRPr lang="en-US" sz="4200" dirty="0"/>
          </a:p>
        </p:txBody>
      </p:sp>
    </p:spTree>
    <p:extLst>
      <p:ext uri="{BB962C8B-B14F-4D97-AF65-F5344CB8AC3E}">
        <p14:creationId xmlns:p14="http://schemas.microsoft.com/office/powerpoint/2010/main" val="52843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images.fineartamerica.com/images-medium-large/inca-ruins-machu-picchu-cuzco-peru-mattias-kl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5725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320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www.uncp.edu/home/rwb/inca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
            <a:ext cx="7202487" cy="643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599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447800"/>
            <a:ext cx="8077200" cy="4247317"/>
          </a:xfrm>
          <a:prstGeom prst="rect">
            <a:avLst/>
          </a:prstGeom>
        </p:spPr>
        <p:txBody>
          <a:bodyPr wrap="square">
            <a:spAutoFit/>
          </a:bodyPr>
          <a:lstStyle/>
          <a:p>
            <a:pPr marL="457200" indent="-457200">
              <a:buFont typeface="Arial" pitchFamily="34" charset="0"/>
              <a:buChar char="•"/>
            </a:pPr>
            <a:r>
              <a:rPr lang="en-US" sz="3000" dirty="0" smtClean="0"/>
              <a:t>Also </a:t>
            </a:r>
            <a:r>
              <a:rPr lang="en-US" sz="3000" dirty="0"/>
              <a:t>separated for thousands of years from other cultures were the many different peoples of Oceania. </a:t>
            </a:r>
            <a:endParaRPr lang="en-US" sz="3000" dirty="0" smtClean="0"/>
          </a:p>
          <a:p>
            <a:pPr marL="457200" indent="-457200">
              <a:buFont typeface="Arial" pitchFamily="34" charset="0"/>
              <a:buChar char="•"/>
            </a:pPr>
            <a:r>
              <a:rPr lang="en-US" sz="3000" dirty="0" smtClean="0"/>
              <a:t>In </a:t>
            </a:r>
            <a:r>
              <a:rPr lang="en-US" sz="3000" dirty="0"/>
              <a:t>Australia the people were nomadic foragers who traded with each other and had limited contact with peoples of New Guinea. They practiced a religion tied very closely to nature and the environment, with many stories and myths related to geographical features. </a:t>
            </a:r>
          </a:p>
        </p:txBody>
      </p:sp>
      <p:sp>
        <p:nvSpPr>
          <p:cNvPr id="2" name="TextBox 1"/>
          <p:cNvSpPr txBox="1"/>
          <p:nvPr/>
        </p:nvSpPr>
        <p:spPr>
          <a:xfrm>
            <a:off x="533400" y="381000"/>
            <a:ext cx="8077200" cy="738664"/>
          </a:xfrm>
          <a:prstGeom prst="rect">
            <a:avLst/>
          </a:prstGeom>
          <a:noFill/>
        </p:spPr>
        <p:txBody>
          <a:bodyPr wrap="square" rtlCol="0">
            <a:spAutoFit/>
          </a:bodyPr>
          <a:lstStyle/>
          <a:p>
            <a:pPr algn="ctr"/>
            <a:r>
              <a:rPr lang="en-US" sz="4200" dirty="0" smtClean="0"/>
              <a:t>Oceania</a:t>
            </a:r>
            <a:endParaRPr lang="en-US" sz="4200" dirty="0"/>
          </a:p>
        </p:txBody>
      </p:sp>
    </p:spTree>
    <p:extLst>
      <p:ext uri="{BB962C8B-B14F-4D97-AF65-F5344CB8AC3E}">
        <p14:creationId xmlns:p14="http://schemas.microsoft.com/office/powerpoint/2010/main" val="307394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2/2d/Oceania_laea_relief_location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599"/>
            <a:ext cx="7391400" cy="6339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500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Oceania</a:t>
            </a:r>
            <a:endParaRPr lang="en-US" dirty="0"/>
          </a:p>
        </p:txBody>
      </p:sp>
      <p:sp>
        <p:nvSpPr>
          <p:cNvPr id="3" name="Content Placeholder 2"/>
          <p:cNvSpPr>
            <a:spLocks noGrp="1"/>
          </p:cNvSpPr>
          <p:nvPr>
            <p:ph idx="1"/>
          </p:nvPr>
        </p:nvSpPr>
        <p:spPr/>
        <p:txBody>
          <a:bodyPr/>
          <a:lstStyle/>
          <a:p>
            <a:pPr marL="457200" indent="-457200"/>
            <a:r>
              <a:rPr lang="en-US" dirty="0" smtClean="0"/>
              <a:t>The </a:t>
            </a:r>
            <a:r>
              <a:rPr lang="en-US" dirty="0"/>
              <a:t>Pacific Islands were involved in extensive maritime trade. The Polynesian mariners not only reached Easter Island, but sweet potatoes may well have come from their contact with South America. They also settled Hawai’i in the early centuries C.E. </a:t>
            </a:r>
          </a:p>
          <a:p>
            <a:endParaRPr lang="en-US" dirty="0"/>
          </a:p>
        </p:txBody>
      </p:sp>
    </p:spTree>
    <p:extLst>
      <p:ext uri="{BB962C8B-B14F-4D97-AF65-F5344CB8AC3E}">
        <p14:creationId xmlns:p14="http://schemas.microsoft.com/office/powerpoint/2010/main" val="2360923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81000" y="1295400"/>
            <a:ext cx="8153400" cy="4800601"/>
          </a:xfrm>
        </p:spPr>
        <p:txBody>
          <a:bodyPr>
            <a:normAutofit/>
          </a:bodyPr>
          <a:lstStyle/>
          <a:p>
            <a:r>
              <a:rPr lang="en-US" sz="4000" b="1" dirty="0" smtClean="0"/>
              <a:t>CHAPTER 20 </a:t>
            </a:r>
            <a:br>
              <a:rPr lang="en-US" sz="4000" b="1" dirty="0" smtClean="0"/>
            </a:br>
            <a:r>
              <a:rPr lang="en-US" sz="4000" b="1" dirty="0" smtClean="0"/>
              <a:t>WORLDS </a:t>
            </a:r>
            <a:r>
              <a:rPr lang="en-US" sz="4000" b="1" dirty="0"/>
              <a:t>APART: </a:t>
            </a:r>
            <a:r>
              <a:rPr lang="en-US" sz="4000" b="1" dirty="0" smtClean="0"/>
              <a:t/>
            </a:r>
            <a:br>
              <a:rPr lang="en-US" sz="4000" b="1" dirty="0" smtClean="0"/>
            </a:br>
            <a:r>
              <a:rPr lang="en-US" sz="4000" b="1" dirty="0" smtClean="0"/>
              <a:t>THE AMERICAS </a:t>
            </a:r>
            <a:r>
              <a:rPr lang="en-US" sz="4000" b="1" dirty="0"/>
              <a:t>AND </a:t>
            </a:r>
            <a:r>
              <a:rPr lang="en-US" sz="4000" b="1" dirty="0" smtClean="0"/>
              <a:t>OCEANIA</a:t>
            </a:r>
            <a:br>
              <a:rPr lang="en-US" sz="4000" b="1" dirty="0" smtClean="0"/>
            </a:br>
            <a:r>
              <a:rPr lang="en-US" sz="4000" b="1" dirty="0"/>
              <a:t/>
            </a:r>
            <a:br>
              <a:rPr lang="en-US" sz="4000" b="1" dirty="0"/>
            </a:br>
            <a:r>
              <a:rPr lang="en-US" sz="3300" b="1" dirty="0" smtClean="0">
                <a:solidFill>
                  <a:srgbClr val="FF0000"/>
                </a:solidFill>
              </a:rPr>
              <a:t>In a Nutshell</a:t>
            </a:r>
            <a:br>
              <a:rPr lang="en-US" sz="3300" b="1" dirty="0" smtClean="0">
                <a:solidFill>
                  <a:srgbClr val="FF0000"/>
                </a:solidFill>
              </a:rPr>
            </a:br>
            <a:r>
              <a:rPr lang="en-US" sz="4000" b="1" dirty="0" smtClean="0"/>
              <a:t> </a:t>
            </a:r>
            <a:r>
              <a:rPr lang="en-US" sz="3900" dirty="0">
                <a:effectLst>
                  <a:outerShdw blurRad="38100" dist="38100" dir="2700000" algn="tl">
                    <a:srgbClr val="000000">
                      <a:alpha val="43137"/>
                    </a:srgbClr>
                  </a:outerShdw>
                </a:effectLst>
              </a:rPr>
              <a:t/>
            </a:r>
            <a:br>
              <a:rPr lang="en-US" sz="3900" dirty="0">
                <a:effectLst>
                  <a:outerShdw blurRad="38100" dist="38100" dir="2700000" algn="tl">
                    <a:srgbClr val="000000">
                      <a:alpha val="43137"/>
                    </a:srgbClr>
                  </a:outerShdw>
                </a:effectLst>
              </a:rPr>
            </a:br>
            <a:r>
              <a:rPr lang="en-US" sz="3900" dirty="0" err="1" smtClean="0">
                <a:effectLst>
                  <a:outerShdw blurRad="38100" dist="38100" dir="2700000" algn="tl">
                    <a:srgbClr val="000000">
                      <a:alpha val="43137"/>
                    </a:srgbClr>
                  </a:outerShdw>
                </a:effectLst>
              </a:rPr>
              <a:t>Ch</a:t>
            </a:r>
            <a:r>
              <a:rPr lang="en-US" sz="3900" dirty="0" smtClean="0">
                <a:effectLst>
                  <a:outerShdw blurRad="38100" dist="38100" dir="2700000" algn="tl">
                    <a:srgbClr val="000000">
                      <a:alpha val="43137"/>
                    </a:srgbClr>
                  </a:outerShdw>
                </a:effectLst>
              </a:rPr>
              <a:t> 20 Bentley</a:t>
            </a:r>
            <a:endParaRPr lang="en-US" sz="2600" dirty="0" smtClean="0">
              <a:solidFill>
                <a:srgbClr val="002060"/>
              </a:solidFill>
            </a:endParaRPr>
          </a:p>
        </p:txBody>
      </p:sp>
      <p:sp>
        <p:nvSpPr>
          <p:cNvPr id="2051" name="Subtitle 2"/>
          <p:cNvSpPr>
            <a:spLocks noGrp="1"/>
          </p:cNvSpPr>
          <p:nvPr>
            <p:ph type="subTitle" idx="1"/>
          </p:nvPr>
        </p:nvSpPr>
        <p:spPr>
          <a:xfrm>
            <a:off x="533400" y="304800"/>
            <a:ext cx="8077200" cy="685800"/>
          </a:xfrm>
          <a:noFill/>
          <a:ln>
            <a:noFill/>
          </a:ln>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Mr. Wyka – AP World History Honors</a:t>
            </a:r>
          </a:p>
        </p:txBody>
      </p:sp>
    </p:spTree>
    <p:custDataLst>
      <p:tags r:id="rId1"/>
    </p:custDataLst>
    <p:extLst>
      <p:ext uri="{BB962C8B-B14F-4D97-AF65-F5344CB8AC3E}">
        <p14:creationId xmlns:p14="http://schemas.microsoft.com/office/powerpoint/2010/main" val="3801624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Mesoamerica?</a:t>
            </a:r>
            <a:endParaRPr lang="en-US" dirty="0"/>
          </a:p>
        </p:txBody>
      </p:sp>
      <p:sp>
        <p:nvSpPr>
          <p:cNvPr id="3" name="Content Placeholder 2"/>
          <p:cNvSpPr>
            <a:spLocks noGrp="1"/>
          </p:cNvSpPr>
          <p:nvPr>
            <p:ph idx="1"/>
          </p:nvPr>
        </p:nvSpPr>
        <p:spPr>
          <a:xfrm>
            <a:off x="228600" y="1600200"/>
            <a:ext cx="3124200" cy="4525963"/>
          </a:xfrm>
        </p:spPr>
        <p:txBody>
          <a:bodyPr>
            <a:normAutofit fontScale="85000" lnSpcReduction="10000"/>
          </a:bodyPr>
          <a:lstStyle/>
          <a:p>
            <a:pPr marL="0" indent="0" algn="ctr">
              <a:buNone/>
            </a:pPr>
            <a:r>
              <a:rPr lang="en-US" b="1" dirty="0"/>
              <a:t>Mesoamerica</a:t>
            </a:r>
            <a:r>
              <a:rPr lang="en-US" dirty="0"/>
              <a:t> is </a:t>
            </a:r>
            <a:r>
              <a:rPr lang="en-US" dirty="0" smtClean="0"/>
              <a:t>a region and cultural area in the Americas within which a number of pre-Columbian societies flourished before the Spanish colonization of the Americas in the 15</a:t>
            </a:r>
            <a:r>
              <a:rPr lang="en-US" baseline="30000" dirty="0" smtClean="0"/>
              <a:t>th</a:t>
            </a:r>
            <a:r>
              <a:rPr lang="en-US" dirty="0" smtClean="0"/>
              <a:t> and 16</a:t>
            </a:r>
            <a:r>
              <a:rPr lang="en-US" baseline="30000" dirty="0" smtClean="0"/>
              <a:t>th</a:t>
            </a:r>
            <a:r>
              <a:rPr lang="en-US" dirty="0" smtClean="0"/>
              <a:t> centuries.  </a:t>
            </a:r>
            <a:endParaRPr lang="en-US" dirty="0"/>
          </a:p>
        </p:txBody>
      </p:sp>
      <p:pic>
        <p:nvPicPr>
          <p:cNvPr id="1026" name="Picture 2" descr="File:Mesoamerica english.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828800"/>
            <a:ext cx="5443483" cy="394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654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t> </a:t>
            </a:r>
            <a:r>
              <a:rPr lang="en-US" dirty="0"/>
              <a:t>Beginning in the ninth century, two major societies appeared in Mesoamerica and North America: the </a:t>
            </a:r>
            <a:r>
              <a:rPr lang="en-US" b="1" dirty="0">
                <a:solidFill>
                  <a:srgbClr val="FF0000"/>
                </a:solidFill>
              </a:rPr>
              <a:t>Toltec</a:t>
            </a:r>
            <a:r>
              <a:rPr lang="en-US" dirty="0"/>
              <a:t> and the </a:t>
            </a:r>
            <a:r>
              <a:rPr lang="en-US" dirty="0" err="1"/>
              <a:t>Mexica</a:t>
            </a:r>
            <a:r>
              <a:rPr lang="en-US" dirty="0"/>
              <a:t> (or </a:t>
            </a:r>
            <a:r>
              <a:rPr lang="en-US" b="1" dirty="0">
                <a:solidFill>
                  <a:srgbClr val="FF0000"/>
                </a:solidFill>
              </a:rPr>
              <a:t>Aztecs</a:t>
            </a:r>
            <a:r>
              <a:rPr lang="en-US" dirty="0" smtClean="0"/>
              <a:t>.)</a:t>
            </a:r>
            <a:endParaRPr lang="en-US" dirty="0"/>
          </a:p>
        </p:txBody>
      </p:sp>
      <p:sp>
        <p:nvSpPr>
          <p:cNvPr id="5" name="Title 4"/>
          <p:cNvSpPr>
            <a:spLocks noGrp="1"/>
          </p:cNvSpPr>
          <p:nvPr>
            <p:ph type="title"/>
          </p:nvPr>
        </p:nvSpPr>
        <p:spPr/>
        <p:txBody>
          <a:bodyPr/>
          <a:lstStyle/>
          <a:p>
            <a:r>
              <a:rPr lang="en-US" dirty="0" err="1" smtClean="0"/>
              <a:t>Toltecs</a:t>
            </a:r>
            <a:r>
              <a:rPr lang="en-US" dirty="0" smtClean="0"/>
              <a:t> and Aztecs</a:t>
            </a:r>
            <a:endParaRPr lang="en-US" dirty="0"/>
          </a:p>
        </p:txBody>
      </p:sp>
      <p:pic>
        <p:nvPicPr>
          <p:cNvPr id="2050" name="Picture 2" descr="http://ts3.mm.bing.net/th?id=HN.608047758642971759&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352800"/>
            <a:ext cx="4143375" cy="33000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44677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Toltecs</a:t>
            </a:r>
            <a:endParaRPr lang="en-US" dirty="0"/>
          </a:p>
        </p:txBody>
      </p:sp>
      <p:sp>
        <p:nvSpPr>
          <p:cNvPr id="3" name="Content Placeholder 2"/>
          <p:cNvSpPr>
            <a:spLocks noGrp="1"/>
          </p:cNvSpPr>
          <p:nvPr>
            <p:ph idx="1"/>
          </p:nvPr>
        </p:nvSpPr>
        <p:spPr/>
        <p:txBody>
          <a:bodyPr>
            <a:normAutofit fontScale="92500"/>
          </a:bodyPr>
          <a:lstStyle/>
          <a:p>
            <a:r>
              <a:rPr lang="en-US" dirty="0"/>
              <a:t>The Toltec emerge in the 800s after the collapse of Teotihuacan, and between the mid‐tenth and mid‐twelfth centuries establish a large state with a powerful army. The capital city of Tula was a center of trade and the Toltec had close relations with Gulf coast societies and the Maya.  </a:t>
            </a:r>
          </a:p>
          <a:p>
            <a:r>
              <a:rPr lang="en-US" dirty="0"/>
              <a:t>In 1125 civil strife hit the capital and after 1175 nomadic invaders led to the decline of the Toltec. </a:t>
            </a:r>
          </a:p>
          <a:p>
            <a:endParaRPr lang="en-US" dirty="0"/>
          </a:p>
        </p:txBody>
      </p:sp>
    </p:spTree>
    <p:extLst>
      <p:ext uri="{BB962C8B-B14F-4D97-AF65-F5344CB8AC3E}">
        <p14:creationId xmlns:p14="http://schemas.microsoft.com/office/powerpoint/2010/main" val="3879986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nhcs.wikispaces.com/file/view/crystal_map.jpg/30271419/crystal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8805"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5855" y="5867400"/>
            <a:ext cx="7620000" cy="769441"/>
          </a:xfrm>
          <a:prstGeom prst="rect">
            <a:avLst/>
          </a:prstGeom>
          <a:noFill/>
        </p:spPr>
        <p:txBody>
          <a:bodyPr wrap="square" rtlCol="0">
            <a:spAutoFit/>
          </a:bodyPr>
          <a:lstStyle/>
          <a:p>
            <a:pPr algn="ctr"/>
            <a:r>
              <a:rPr lang="en-US" sz="2200" b="1" dirty="0" smtClean="0"/>
              <a:t>Tula, the capital city of the </a:t>
            </a:r>
            <a:r>
              <a:rPr lang="en-US" sz="2200" b="1" dirty="0" err="1" smtClean="0"/>
              <a:t>Toltecs</a:t>
            </a:r>
            <a:r>
              <a:rPr lang="en-US" sz="2200" b="1" dirty="0" smtClean="0"/>
              <a:t>.</a:t>
            </a:r>
          </a:p>
          <a:p>
            <a:pPr algn="ctr"/>
            <a:r>
              <a:rPr lang="en-US" sz="2200" b="1" dirty="0" err="1" smtClean="0"/>
              <a:t>Tenochtitlian</a:t>
            </a:r>
            <a:r>
              <a:rPr lang="en-US" sz="2200" b="1" dirty="0" smtClean="0"/>
              <a:t>, capital city of the Aztecs.</a:t>
            </a:r>
            <a:endParaRPr lang="en-US" sz="2200" b="1" dirty="0"/>
          </a:p>
        </p:txBody>
      </p:sp>
    </p:spTree>
    <p:extLst>
      <p:ext uri="{BB962C8B-B14F-4D97-AF65-F5344CB8AC3E}">
        <p14:creationId xmlns:p14="http://schemas.microsoft.com/office/powerpoint/2010/main" val="2294567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92500" lnSpcReduction="10000"/>
          </a:bodyPr>
          <a:lstStyle/>
          <a:p>
            <a:pPr marL="0" indent="0" algn="ctr">
              <a:buNone/>
            </a:pPr>
            <a:r>
              <a:rPr lang="en-US" sz="6100" dirty="0" smtClean="0"/>
              <a:t>The </a:t>
            </a:r>
            <a:r>
              <a:rPr lang="en-US" sz="6100" dirty="0" err="1" smtClean="0"/>
              <a:t>Mexica</a:t>
            </a:r>
            <a:r>
              <a:rPr lang="en-US" sz="6100" dirty="0" smtClean="0"/>
              <a:t> (Aztecs)</a:t>
            </a:r>
          </a:p>
          <a:p>
            <a:r>
              <a:rPr lang="en-US" dirty="0" smtClean="0"/>
              <a:t>The </a:t>
            </a:r>
            <a:r>
              <a:rPr lang="en-US" dirty="0" err="1"/>
              <a:t>Mexica</a:t>
            </a:r>
            <a:r>
              <a:rPr lang="en-US" dirty="0"/>
              <a:t> arrive in central Mexico in the mid‐thirteenth century and this warrior society established their capital at Tenochtitlan (modern Mexico City). </a:t>
            </a:r>
            <a:endParaRPr lang="en-US" dirty="0" smtClean="0"/>
          </a:p>
          <a:p>
            <a:r>
              <a:rPr lang="en-US" dirty="0" smtClean="0"/>
              <a:t>The </a:t>
            </a:r>
            <a:r>
              <a:rPr lang="en-US" dirty="0" err="1"/>
              <a:t>Mexica</a:t>
            </a:r>
            <a:r>
              <a:rPr lang="en-US" dirty="0"/>
              <a:t> developed a unique style of agriculture called the </a:t>
            </a:r>
            <a:r>
              <a:rPr lang="en-US" i="1" dirty="0" err="1"/>
              <a:t>chinampas</a:t>
            </a:r>
            <a:r>
              <a:rPr lang="en-US" i="1" dirty="0"/>
              <a:t> </a:t>
            </a:r>
            <a:r>
              <a:rPr lang="en-US" dirty="0"/>
              <a:t>that produced large amounts of food. </a:t>
            </a:r>
            <a:endParaRPr lang="en-US" dirty="0" smtClean="0"/>
          </a:p>
          <a:p>
            <a:r>
              <a:rPr lang="en-US" dirty="0" smtClean="0"/>
              <a:t>They </a:t>
            </a:r>
            <a:r>
              <a:rPr lang="en-US" dirty="0"/>
              <a:t>soon </a:t>
            </a:r>
            <a:r>
              <a:rPr lang="en-US" dirty="0" smtClean="0"/>
              <a:t>launched </a:t>
            </a:r>
            <a:r>
              <a:rPr lang="en-US" dirty="0"/>
              <a:t>military campaigns against their neighbors and by the 1400s had built an empire of some 12 million people encompassing most of Mesoamerica. </a:t>
            </a:r>
          </a:p>
        </p:txBody>
      </p:sp>
    </p:spTree>
    <p:extLst>
      <p:ext uri="{BB962C8B-B14F-4D97-AF65-F5344CB8AC3E}">
        <p14:creationId xmlns:p14="http://schemas.microsoft.com/office/powerpoint/2010/main" val="188489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err="1" smtClean="0"/>
              <a:t>Mexica</a:t>
            </a:r>
            <a:r>
              <a:rPr lang="en-US" dirty="0" smtClean="0"/>
              <a:t> – Aztec Society</a:t>
            </a:r>
            <a:endParaRPr lang="en-US" dirty="0"/>
          </a:p>
        </p:txBody>
      </p:sp>
      <p:sp>
        <p:nvSpPr>
          <p:cNvPr id="3" name="Content Placeholder 2"/>
          <p:cNvSpPr>
            <a:spLocks noGrp="1"/>
          </p:cNvSpPr>
          <p:nvPr>
            <p:ph idx="1"/>
          </p:nvPr>
        </p:nvSpPr>
        <p:spPr>
          <a:xfrm>
            <a:off x="457200" y="1219200"/>
            <a:ext cx="8229600" cy="5257800"/>
          </a:xfrm>
        </p:spPr>
        <p:txBody>
          <a:bodyPr>
            <a:normAutofit fontScale="77500" lnSpcReduction="20000"/>
          </a:bodyPr>
          <a:lstStyle/>
          <a:p>
            <a:r>
              <a:rPr lang="en-US" dirty="0" err="1"/>
              <a:t>Mexica</a:t>
            </a:r>
            <a:r>
              <a:rPr lang="en-US" dirty="0"/>
              <a:t> society was a rigid society drawn from the aristocracy with a warrior elite at the top. This group enjoyed great wealth and privileges. </a:t>
            </a:r>
            <a:endParaRPr lang="en-US" dirty="0" smtClean="0"/>
          </a:p>
          <a:p>
            <a:r>
              <a:rPr lang="en-US" dirty="0" smtClean="0"/>
              <a:t>Women </a:t>
            </a:r>
            <a:r>
              <a:rPr lang="en-US" dirty="0"/>
              <a:t>had no public roles but were honored for being the mothers of the warriors and had a role in commerce. </a:t>
            </a:r>
            <a:endParaRPr lang="en-US" dirty="0" smtClean="0"/>
          </a:p>
          <a:p>
            <a:r>
              <a:rPr lang="en-US" dirty="0" smtClean="0"/>
              <a:t>Some </a:t>
            </a:r>
            <a:r>
              <a:rPr lang="en-US" dirty="0" err="1"/>
              <a:t>Mexica</a:t>
            </a:r>
            <a:r>
              <a:rPr lang="en-US" dirty="0"/>
              <a:t> elite were priests who not only acted in a religious capacity, but also advised the rulers. </a:t>
            </a:r>
            <a:endParaRPr lang="en-US" dirty="0" smtClean="0"/>
          </a:p>
          <a:p>
            <a:r>
              <a:rPr lang="en-US" dirty="0" smtClean="0"/>
              <a:t>Another </a:t>
            </a:r>
            <a:r>
              <a:rPr lang="en-US" dirty="0"/>
              <a:t>group that enjoyed a certain prestige were the artisans, especially those who produced luxury goods. </a:t>
            </a:r>
            <a:endParaRPr lang="en-US" dirty="0" smtClean="0"/>
          </a:p>
          <a:p>
            <a:r>
              <a:rPr lang="en-US" dirty="0" smtClean="0">
                <a:solidFill>
                  <a:srgbClr val="7030A0"/>
                </a:solidFill>
              </a:rPr>
              <a:t>Most </a:t>
            </a:r>
            <a:r>
              <a:rPr lang="en-US" dirty="0">
                <a:solidFill>
                  <a:srgbClr val="7030A0"/>
                </a:solidFill>
              </a:rPr>
              <a:t>of the </a:t>
            </a:r>
            <a:r>
              <a:rPr lang="en-US" dirty="0" err="1">
                <a:solidFill>
                  <a:srgbClr val="7030A0"/>
                </a:solidFill>
              </a:rPr>
              <a:t>Mexica</a:t>
            </a:r>
            <a:r>
              <a:rPr lang="en-US" dirty="0">
                <a:solidFill>
                  <a:srgbClr val="7030A0"/>
                </a:solidFill>
              </a:rPr>
              <a:t> were farmers, working the </a:t>
            </a:r>
            <a:r>
              <a:rPr lang="en-US" i="1" dirty="0" err="1">
                <a:solidFill>
                  <a:srgbClr val="7030A0"/>
                </a:solidFill>
              </a:rPr>
              <a:t>chinampas</a:t>
            </a:r>
            <a:r>
              <a:rPr lang="en-US" dirty="0">
                <a:solidFill>
                  <a:srgbClr val="7030A0"/>
                </a:solidFill>
              </a:rPr>
              <a:t>, or the lands of the wealthy. </a:t>
            </a:r>
            <a:endParaRPr lang="en-US" dirty="0" smtClean="0">
              <a:solidFill>
                <a:srgbClr val="7030A0"/>
              </a:solidFill>
            </a:endParaRPr>
          </a:p>
          <a:p>
            <a:r>
              <a:rPr lang="en-US" dirty="0" smtClean="0"/>
              <a:t>Others provided </a:t>
            </a:r>
            <a:r>
              <a:rPr lang="en-US" dirty="0"/>
              <a:t>public labor or were slaves, working as domestic servants. </a:t>
            </a:r>
            <a:endParaRPr lang="en-US" dirty="0" smtClean="0"/>
          </a:p>
          <a:p>
            <a:r>
              <a:rPr lang="en-US" dirty="0" err="1" smtClean="0"/>
              <a:t>Mexica</a:t>
            </a:r>
            <a:r>
              <a:rPr lang="en-US" dirty="0" smtClean="0"/>
              <a:t> </a:t>
            </a:r>
            <a:r>
              <a:rPr lang="en-US" dirty="0"/>
              <a:t>religion adopted deities from the earlier cultures and engaged in human sacrifice. </a:t>
            </a:r>
          </a:p>
          <a:p>
            <a:endParaRPr lang="en-US" dirty="0"/>
          </a:p>
        </p:txBody>
      </p:sp>
    </p:spTree>
    <p:extLst>
      <p:ext uri="{BB962C8B-B14F-4D97-AF65-F5344CB8AC3E}">
        <p14:creationId xmlns:p14="http://schemas.microsoft.com/office/powerpoint/2010/main" val="373196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997839"/>
            <a:ext cx="8077200" cy="4385816"/>
          </a:xfrm>
          <a:prstGeom prst="rect">
            <a:avLst/>
          </a:prstGeom>
        </p:spPr>
        <p:txBody>
          <a:bodyPr wrap="square">
            <a:spAutoFit/>
          </a:bodyPr>
          <a:lstStyle/>
          <a:p>
            <a:pPr marL="285750" indent="-285750">
              <a:buFont typeface="Arial" pitchFamily="34" charset="0"/>
              <a:buChar char="•"/>
            </a:pPr>
            <a:r>
              <a:rPr lang="en-US" sz="3100" dirty="0" smtClean="0"/>
              <a:t>In </a:t>
            </a:r>
            <a:r>
              <a:rPr lang="en-US" sz="3100" dirty="0"/>
              <a:t>North America there were numerous tribes in vastly different climates and conditions. </a:t>
            </a:r>
            <a:endParaRPr lang="en-US" sz="3100" dirty="0" smtClean="0"/>
          </a:p>
          <a:p>
            <a:pPr marL="285750" indent="-285750">
              <a:buFont typeface="Arial" pitchFamily="34" charset="0"/>
              <a:buChar char="•"/>
            </a:pPr>
            <a:r>
              <a:rPr lang="en-US" sz="3100" dirty="0" smtClean="0"/>
              <a:t>The </a:t>
            </a:r>
            <a:r>
              <a:rPr lang="en-US" sz="3100" dirty="0"/>
              <a:t>Pueblo and Navajo in the southwest were primarily agricultural peoples who erected some stone and adobe buildings. </a:t>
            </a:r>
            <a:endParaRPr lang="en-US" sz="3100" dirty="0" smtClean="0"/>
          </a:p>
          <a:p>
            <a:pPr marL="285750" indent="-285750">
              <a:buFont typeface="Arial" pitchFamily="34" charset="0"/>
              <a:buChar char="•"/>
            </a:pPr>
            <a:r>
              <a:rPr lang="en-US" sz="3100" dirty="0" smtClean="0"/>
              <a:t>In </a:t>
            </a:r>
            <a:r>
              <a:rPr lang="en-US" sz="3100" dirty="0"/>
              <a:t>the east, there were the Five </a:t>
            </a:r>
            <a:r>
              <a:rPr lang="en-US" sz="3100" dirty="0" smtClean="0"/>
              <a:t>Iroquois </a:t>
            </a:r>
            <a:r>
              <a:rPr lang="en-US" sz="3100" dirty="0"/>
              <a:t>Nations, a woodland society, as well as the mound‐building peoples from the area around what is now Illinois and Ohio. </a:t>
            </a:r>
          </a:p>
        </p:txBody>
      </p:sp>
      <p:sp>
        <p:nvSpPr>
          <p:cNvPr id="2" name="TextBox 1"/>
          <p:cNvSpPr txBox="1"/>
          <p:nvPr/>
        </p:nvSpPr>
        <p:spPr>
          <a:xfrm>
            <a:off x="457200" y="381000"/>
            <a:ext cx="8077200" cy="723275"/>
          </a:xfrm>
          <a:prstGeom prst="rect">
            <a:avLst/>
          </a:prstGeom>
          <a:noFill/>
        </p:spPr>
        <p:txBody>
          <a:bodyPr wrap="square" rtlCol="0">
            <a:spAutoFit/>
          </a:bodyPr>
          <a:lstStyle/>
          <a:p>
            <a:pPr algn="ctr"/>
            <a:r>
              <a:rPr lang="en-US" sz="4100" dirty="0" smtClean="0"/>
              <a:t>North America</a:t>
            </a:r>
            <a:endParaRPr lang="en-US" sz="4100" dirty="0"/>
          </a:p>
        </p:txBody>
      </p:sp>
    </p:spTree>
    <p:extLst>
      <p:ext uri="{BB962C8B-B14F-4D97-AF65-F5344CB8AC3E}">
        <p14:creationId xmlns:p14="http://schemas.microsoft.com/office/powerpoint/2010/main" val="78993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Fals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Tru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479fd3ad-3563-4641-946f-9c0798ebe0f0"/>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1940</TotalTime>
  <Words>676</Words>
  <Application>Microsoft Office PowerPoint</Application>
  <PresentationFormat>On-screen Show (4:3)</PresentationFormat>
  <Paragraphs>39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Preview</vt:lpstr>
      <vt:lpstr>CHAPTER 20  WORLDS APART:  THE AMERICAS AND OCEANIA  In a Nutshell   Ch 20 Bentley</vt:lpstr>
      <vt:lpstr>What is Mesoamerica?</vt:lpstr>
      <vt:lpstr>Toltecs and Aztecs</vt:lpstr>
      <vt:lpstr>Toltecs</vt:lpstr>
      <vt:lpstr>PowerPoint Presentation</vt:lpstr>
      <vt:lpstr>PowerPoint Presentation</vt:lpstr>
      <vt:lpstr>Mexica – Aztec Society</vt:lpstr>
      <vt:lpstr>PowerPoint Presentation</vt:lpstr>
      <vt:lpstr>PowerPoint Presentation</vt:lpstr>
      <vt:lpstr>PowerPoint Presentation</vt:lpstr>
      <vt:lpstr>PowerPoint Presentation</vt:lpstr>
      <vt:lpstr>PowerPoint Presentation</vt:lpstr>
      <vt:lpstr>PowerPoint Presentation</vt:lpstr>
      <vt:lpstr>Oceania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Two Review  (review – noun - a looking at or looking over again)</dc:title>
  <dc:creator>cit-sysop</dc:creator>
  <cp:lastModifiedBy>cit-sysop</cp:lastModifiedBy>
  <cp:revision>150</cp:revision>
  <dcterms:created xsi:type="dcterms:W3CDTF">2011-09-07T19:17:10Z</dcterms:created>
  <dcterms:modified xsi:type="dcterms:W3CDTF">2014-03-20T16:14:02Z</dcterms:modified>
</cp:coreProperties>
</file>