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76" r:id="rId2"/>
    <p:sldId id="257" r:id="rId3"/>
    <p:sldId id="312" r:id="rId4"/>
    <p:sldId id="315" r:id="rId5"/>
    <p:sldId id="379" r:id="rId6"/>
    <p:sldId id="381" r:id="rId7"/>
    <p:sldId id="382" r:id="rId8"/>
    <p:sldId id="384" r:id="rId9"/>
    <p:sldId id="380" r:id="rId10"/>
    <p:sldId id="385" r:id="rId11"/>
    <p:sldId id="375" r:id="rId12"/>
    <p:sldId id="318" r:id="rId13"/>
    <p:sldId id="292" r:id="rId14"/>
    <p:sldId id="339" r:id="rId15"/>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75" autoAdjust="0"/>
    <p:restoredTop sz="94671" autoAdjust="0"/>
  </p:normalViewPr>
  <p:slideViewPr>
    <p:cSldViewPr>
      <p:cViewPr varScale="1">
        <p:scale>
          <a:sx n="82" d="100"/>
          <a:sy n="82" d="100"/>
        </p:scale>
        <p:origin x="1454"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EA3E0D-EBAA-455F-9D13-B51B4BC2C283}" type="datetimeFigureOut">
              <a:rPr lang="en-US" smtClean="0"/>
              <a:t>4/9/2018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81E410-AF4C-4D1D-8004-6C826B738750}" type="slidenum">
              <a:rPr lang="en-US" smtClean="0"/>
              <a:t>‹#›</a:t>
            </a:fld>
            <a:endParaRPr lang="en-US"/>
          </a:p>
        </p:txBody>
      </p:sp>
    </p:spTree>
    <p:extLst>
      <p:ext uri="{BB962C8B-B14F-4D97-AF65-F5344CB8AC3E}">
        <p14:creationId xmlns:p14="http://schemas.microsoft.com/office/powerpoint/2010/main" val="4857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627C423-7F47-4953-91C8-F779F690CD96}"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2516212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27C423-7F47-4953-91C8-F779F690CD96}"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1166508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27C423-7F47-4953-91C8-F779F690CD96}"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3700331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27C423-7F47-4953-91C8-F779F690CD96}"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2483805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27C423-7F47-4953-91C8-F779F690CD96}"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1256618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27C423-7F47-4953-91C8-F779F690CD96}" type="datetimeFigureOut">
              <a:rPr lang="en-US" smtClean="0"/>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12920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627C423-7F47-4953-91C8-F779F690CD96}" type="datetimeFigureOut">
              <a:rPr lang="en-US" smtClean="0"/>
              <a:t>4/9/2018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2647533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627C423-7F47-4953-91C8-F779F690CD96}" type="datetimeFigureOut">
              <a:rPr lang="en-US" smtClean="0"/>
              <a:t>4/9/2018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1145095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27C423-7F47-4953-91C8-F779F690CD96}" type="datetimeFigureOut">
              <a:rPr lang="en-US" smtClean="0"/>
              <a:t>4/9/2018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4132848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27C423-7F47-4953-91C8-F779F690CD96}" type="datetimeFigureOut">
              <a:rPr lang="en-US" smtClean="0"/>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3913886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27C423-7F47-4953-91C8-F779F690CD96}" type="datetimeFigureOut">
              <a:rPr lang="en-US" smtClean="0"/>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1035982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27C423-7F47-4953-91C8-F779F690CD96}" type="datetimeFigureOut">
              <a:rPr lang="en-US" smtClean="0"/>
              <a:t>4/9/2018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99C6B3-5727-4AB2-91BA-98907F5AD547}" type="slidenum">
              <a:rPr lang="en-US" smtClean="0"/>
              <a:t>‹#›</a:t>
            </a:fld>
            <a:endParaRPr lang="en-US"/>
          </a:p>
        </p:txBody>
      </p:sp>
    </p:spTree>
    <p:extLst>
      <p:ext uri="{BB962C8B-B14F-4D97-AF65-F5344CB8AC3E}">
        <p14:creationId xmlns:p14="http://schemas.microsoft.com/office/powerpoint/2010/main" val="3258579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7190AA77-68BD-4C71-9715-AC4B443C9133}"/>
              </a:ext>
            </a:extLst>
          </p:cNvPr>
          <p:cNvSpPr/>
          <p:nvPr/>
        </p:nvSpPr>
        <p:spPr>
          <a:xfrm>
            <a:off x="304800" y="228600"/>
            <a:ext cx="4419600" cy="63246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CF571468-EB99-49D2-80A6-71BFA1E4137F}"/>
              </a:ext>
            </a:extLst>
          </p:cNvPr>
          <p:cNvSpPr/>
          <p:nvPr/>
        </p:nvSpPr>
        <p:spPr>
          <a:xfrm>
            <a:off x="4786604" y="244151"/>
            <a:ext cx="4038600" cy="63246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Subtitle 5">
            <a:extLst>
              <a:ext uri="{FF2B5EF4-FFF2-40B4-BE49-F238E27FC236}">
                <a16:creationId xmlns:a16="http://schemas.microsoft.com/office/drawing/2014/main" id="{9FC9F18C-BFE0-4FFA-8D58-D073F280ADB3}"/>
              </a:ext>
            </a:extLst>
          </p:cNvPr>
          <p:cNvSpPr>
            <a:spLocks noGrp="1"/>
          </p:cNvSpPr>
          <p:nvPr>
            <p:ph type="subTitle" idx="1"/>
          </p:nvPr>
        </p:nvSpPr>
        <p:spPr>
          <a:xfrm>
            <a:off x="533400" y="609600"/>
            <a:ext cx="3962400" cy="5486400"/>
          </a:xfrm>
        </p:spPr>
        <p:txBody>
          <a:bodyPr>
            <a:normAutofit fontScale="85000" lnSpcReduction="20000"/>
          </a:bodyPr>
          <a:lstStyle/>
          <a:p>
            <a:r>
              <a:rPr lang="en-US" dirty="0">
                <a:solidFill>
                  <a:schemeClr val="tx1"/>
                </a:solidFill>
              </a:rPr>
              <a:t>One reason that Russia evolved into a nation-state while the Islamic Gunpowder empires declines is that between 1450-1740, only Russia</a:t>
            </a:r>
          </a:p>
          <a:p>
            <a:pPr marL="514350" indent="-514350" algn="l">
              <a:buAutoNum type="alphaLcPeriod"/>
            </a:pPr>
            <a:r>
              <a:rPr lang="en-US" dirty="0">
                <a:solidFill>
                  <a:schemeClr val="tx1"/>
                </a:solidFill>
              </a:rPr>
              <a:t>Modernized its army</a:t>
            </a:r>
          </a:p>
          <a:p>
            <a:pPr marL="514350" indent="-514350" algn="l">
              <a:buAutoNum type="alphaLcPeriod"/>
            </a:pPr>
            <a:r>
              <a:rPr lang="en-US" dirty="0">
                <a:solidFill>
                  <a:schemeClr val="tx1"/>
                </a:solidFill>
              </a:rPr>
              <a:t>Focused on becoming a sea power</a:t>
            </a:r>
          </a:p>
          <a:p>
            <a:pPr marL="514350" indent="-514350" algn="l">
              <a:buAutoNum type="alphaLcPeriod"/>
            </a:pPr>
            <a:r>
              <a:rPr lang="en-US" dirty="0">
                <a:solidFill>
                  <a:schemeClr val="tx1"/>
                </a:solidFill>
              </a:rPr>
              <a:t>Showed tolerance toward ethnic minorities</a:t>
            </a:r>
          </a:p>
          <a:p>
            <a:pPr marL="514350" indent="-514350" algn="l">
              <a:buAutoNum type="alphaLcPeriod"/>
            </a:pPr>
            <a:r>
              <a:rPr lang="en-US" dirty="0">
                <a:solidFill>
                  <a:schemeClr val="tx1"/>
                </a:solidFill>
              </a:rPr>
              <a:t>Had absolutist, charismatic leaders</a:t>
            </a:r>
          </a:p>
          <a:p>
            <a:endParaRPr lang="en-US" dirty="0">
              <a:solidFill>
                <a:schemeClr val="tx1"/>
              </a:solidFill>
            </a:endParaRPr>
          </a:p>
        </p:txBody>
      </p:sp>
      <p:sp>
        <p:nvSpPr>
          <p:cNvPr id="7" name="TextBox 6">
            <a:extLst>
              <a:ext uri="{FF2B5EF4-FFF2-40B4-BE49-F238E27FC236}">
                <a16:creationId xmlns:a16="http://schemas.microsoft.com/office/drawing/2014/main" id="{FC6B36C0-5A43-4BA1-BCF1-7D51F9BCD4EA}"/>
              </a:ext>
            </a:extLst>
          </p:cNvPr>
          <p:cNvSpPr txBox="1"/>
          <p:nvPr/>
        </p:nvSpPr>
        <p:spPr>
          <a:xfrm>
            <a:off x="5105400" y="609600"/>
            <a:ext cx="3505200" cy="5539978"/>
          </a:xfrm>
          <a:prstGeom prst="rect">
            <a:avLst/>
          </a:prstGeom>
          <a:noFill/>
        </p:spPr>
        <p:txBody>
          <a:bodyPr wrap="square" rtlCol="0">
            <a:spAutoFit/>
          </a:bodyPr>
          <a:lstStyle/>
          <a:p>
            <a:r>
              <a:rPr lang="en-US" sz="2000" dirty="0"/>
              <a:t>Which of the following was most directly a result of these 3 causes?</a:t>
            </a:r>
          </a:p>
          <a:p>
            <a:pPr marL="285750" indent="-285750">
              <a:buFont typeface="Arial" panose="020B0604020202020204" pitchFamily="34" charset="0"/>
              <a:buChar char="•"/>
            </a:pPr>
            <a:r>
              <a:rPr lang="en-US" sz="1900" dirty="0"/>
              <a:t>European nations fighting among themselves</a:t>
            </a:r>
          </a:p>
          <a:p>
            <a:pPr marL="285750" indent="-285750">
              <a:buFont typeface="Arial" panose="020B0604020202020204" pitchFamily="34" charset="0"/>
              <a:buChar char="•"/>
            </a:pPr>
            <a:r>
              <a:rPr lang="en-US" sz="1900" dirty="0"/>
              <a:t>The breakup of the Mongol khanates</a:t>
            </a:r>
          </a:p>
          <a:p>
            <a:pPr marL="285750" indent="-285750">
              <a:buFont typeface="Arial" panose="020B0604020202020204" pitchFamily="34" charset="0"/>
              <a:buChar char="•"/>
            </a:pPr>
            <a:r>
              <a:rPr lang="en-US" sz="1900" dirty="0"/>
              <a:t>Tamerlane’s conquests in Central Asia &amp; the Middle East</a:t>
            </a:r>
          </a:p>
          <a:p>
            <a:pPr marL="342900" indent="-342900">
              <a:buAutoNum type="alphaLcPeriod"/>
            </a:pPr>
            <a:r>
              <a:rPr lang="en-US" sz="2000" dirty="0"/>
              <a:t>The rise of gunpowder as an important trade commodity</a:t>
            </a:r>
          </a:p>
          <a:p>
            <a:pPr marL="342900" indent="-342900">
              <a:buAutoNum type="alphaLcPeriod"/>
            </a:pPr>
            <a:r>
              <a:rPr lang="en-US" sz="2000" dirty="0"/>
              <a:t>The rise of religious disputes between Jews, Christians, and Muslims</a:t>
            </a:r>
          </a:p>
          <a:p>
            <a:pPr marL="342900" indent="-342900">
              <a:buAutoNum type="alphaLcPeriod"/>
            </a:pPr>
            <a:r>
              <a:rPr lang="en-US" sz="2000" dirty="0"/>
              <a:t>The decline of the Islamic Gunpowder Empires</a:t>
            </a:r>
          </a:p>
          <a:p>
            <a:pPr marL="342900" indent="-342900">
              <a:buAutoNum type="alphaLcPeriod"/>
            </a:pPr>
            <a:r>
              <a:rPr lang="en-US" sz="2000" dirty="0"/>
              <a:t>The rise of the Islamic Gunpowder Empires</a:t>
            </a:r>
            <a:endParaRPr lang="en-US" dirty="0"/>
          </a:p>
        </p:txBody>
      </p:sp>
    </p:spTree>
    <p:extLst>
      <p:ext uri="{BB962C8B-B14F-4D97-AF65-F5344CB8AC3E}">
        <p14:creationId xmlns:p14="http://schemas.microsoft.com/office/powerpoint/2010/main" val="3080881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6">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7">
                                            <p:txEl>
                                              <p:pRg st="7" end="7"/>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294D7-AE8F-4E8F-B096-87C821C75B75}"/>
              </a:ext>
            </a:extLst>
          </p:cNvPr>
          <p:cNvSpPr>
            <a:spLocks noGrp="1"/>
          </p:cNvSpPr>
          <p:nvPr>
            <p:ph type="title"/>
          </p:nvPr>
        </p:nvSpPr>
        <p:spPr/>
        <p:txBody>
          <a:bodyPr/>
          <a:lstStyle/>
          <a:p>
            <a:r>
              <a:rPr lang="en-US" dirty="0"/>
              <a:t>Korea</a:t>
            </a:r>
          </a:p>
        </p:txBody>
      </p:sp>
      <p:sp>
        <p:nvSpPr>
          <p:cNvPr id="3" name="Content Placeholder 2">
            <a:extLst>
              <a:ext uri="{FF2B5EF4-FFF2-40B4-BE49-F238E27FC236}">
                <a16:creationId xmlns:a16="http://schemas.microsoft.com/office/drawing/2014/main" id="{ACAA66E2-AEE2-44D3-80E5-80D8C24E2B39}"/>
              </a:ext>
            </a:extLst>
          </p:cNvPr>
          <p:cNvSpPr>
            <a:spLocks noGrp="1"/>
          </p:cNvSpPr>
          <p:nvPr>
            <p:ph idx="1"/>
          </p:nvPr>
        </p:nvSpPr>
        <p:spPr/>
        <p:txBody>
          <a:bodyPr/>
          <a:lstStyle/>
          <a:p>
            <a:r>
              <a:rPr lang="en-US" dirty="0"/>
              <a:t>Korean culture continued to be strongly influenced by China.</a:t>
            </a:r>
          </a:p>
          <a:p>
            <a:r>
              <a:rPr lang="en-US" dirty="0"/>
              <a:t>Tributary status with China gave Korea trade privileges and China’s military protection. </a:t>
            </a:r>
          </a:p>
          <a:p>
            <a:r>
              <a:rPr lang="en-US" dirty="0"/>
              <a:t>Military conquered by the Qing dynasty of China.     </a:t>
            </a:r>
          </a:p>
        </p:txBody>
      </p:sp>
    </p:spTree>
    <p:extLst>
      <p:ext uri="{BB962C8B-B14F-4D97-AF65-F5344CB8AC3E}">
        <p14:creationId xmlns:p14="http://schemas.microsoft.com/office/powerpoint/2010/main" val="37017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83162"/>
          </a:xfrm>
        </p:spPr>
        <p:txBody>
          <a:bodyPr>
            <a:normAutofit/>
          </a:bodyPr>
          <a:lstStyle/>
          <a:p>
            <a:r>
              <a:rPr lang="en-US" dirty="0"/>
              <a:t>Be nice today to someone you ordinarily wouldn’t even notice…. Just because.  </a:t>
            </a:r>
          </a:p>
        </p:txBody>
      </p:sp>
    </p:spTree>
    <p:extLst>
      <p:ext uri="{BB962C8B-B14F-4D97-AF65-F5344CB8AC3E}">
        <p14:creationId xmlns:p14="http://schemas.microsoft.com/office/powerpoint/2010/main" val="1868031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Looking back…</a:t>
            </a:r>
          </a:p>
        </p:txBody>
      </p:sp>
      <p:pic>
        <p:nvPicPr>
          <p:cNvPr id="5122" name="Picture 2" descr="http://farm5.staticflickr.com/4053/4546609892_c954887e7b_z.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524000"/>
            <a:ext cx="4648200" cy="4531996"/>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788181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arn(inVertical)">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04850"/>
            <a:ext cx="8229600" cy="2266950"/>
          </a:xfrm>
        </p:spPr>
        <p:txBody>
          <a:bodyPr>
            <a:normAutofit/>
          </a:bodyPr>
          <a:lstStyle/>
          <a:p>
            <a:pPr marL="0" indent="0">
              <a:buNone/>
            </a:pPr>
            <a:r>
              <a:rPr lang="en-US" sz="4400" dirty="0">
                <a:latin typeface="Aparajita" pitchFamily="34" charset="0"/>
                <a:cs typeface="Aparajita" pitchFamily="34" charset="0"/>
              </a:rPr>
              <a:t>The Frankish king who was crowned emperor by the pope on Christmas day, 800.  </a:t>
            </a:r>
            <a:endParaRPr lang="en-US" sz="4400" dirty="0"/>
          </a:p>
        </p:txBody>
      </p:sp>
      <p:sp>
        <p:nvSpPr>
          <p:cNvPr id="4" name="TextBox 3"/>
          <p:cNvSpPr txBox="1"/>
          <p:nvPr/>
        </p:nvSpPr>
        <p:spPr>
          <a:xfrm>
            <a:off x="609600" y="2971800"/>
            <a:ext cx="3733800" cy="677108"/>
          </a:xfrm>
          <a:prstGeom prst="rect">
            <a:avLst/>
          </a:prstGeom>
          <a:noFill/>
        </p:spPr>
        <p:txBody>
          <a:bodyPr wrap="square" rtlCol="0">
            <a:spAutoFit/>
          </a:bodyPr>
          <a:lstStyle/>
          <a:p>
            <a:pPr algn="ctr"/>
            <a:r>
              <a:rPr lang="en-US" sz="3800" i="1" dirty="0"/>
              <a:t>Charlemagne</a:t>
            </a:r>
          </a:p>
        </p:txBody>
      </p:sp>
      <p:pic>
        <p:nvPicPr>
          <p:cNvPr id="10242" name="Picture 2" descr="http://3.bp.blogspot.com/-kFXKDWIRS9s/TYPFU_VyytI/AAAAAAAAAWc/GiuJupnwOu0/s1600/reliquary_charlemagne_742_814_h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2209800"/>
            <a:ext cx="2685065" cy="4152901"/>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235113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242"/>
                                        </p:tgtEl>
                                        <p:attrNameLst>
                                          <p:attrName>style.visibility</p:attrName>
                                        </p:attrNameLst>
                                      </p:cBhvr>
                                      <p:to>
                                        <p:strVal val="visible"/>
                                      </p:to>
                                    </p:set>
                                    <p:anim calcmode="lin" valueType="num">
                                      <p:cBhvr additive="base">
                                        <p:cTn id="12" dur="500" fill="hold"/>
                                        <p:tgtEl>
                                          <p:spTgt spid="10242"/>
                                        </p:tgtEl>
                                        <p:attrNameLst>
                                          <p:attrName>ppt_x</p:attrName>
                                        </p:attrNameLst>
                                      </p:cBhvr>
                                      <p:tavLst>
                                        <p:tav tm="0">
                                          <p:val>
                                            <p:strVal val="#ppt_x"/>
                                          </p:val>
                                        </p:tav>
                                        <p:tav tm="100000">
                                          <p:val>
                                            <p:strVal val="#ppt_x"/>
                                          </p:val>
                                        </p:tav>
                                      </p:tavLst>
                                    </p:anim>
                                    <p:anim calcmode="lin" valueType="num">
                                      <p:cBhvr additive="base">
                                        <p:cTn id="13" dur="500" fill="hold"/>
                                        <p:tgtEl>
                                          <p:spTgt spid="102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anshuchristajacobson.files.wordpress.com/2011/11/try-no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14350"/>
            <a:ext cx="4343400" cy="3257551"/>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5181600" y="274638"/>
            <a:ext cx="3505200" cy="5821362"/>
          </a:xfrm>
        </p:spPr>
        <p:txBody>
          <a:bodyPr/>
          <a:lstStyle/>
          <a:p>
            <a:r>
              <a:rPr lang="en-US" u="sng" dirty="0"/>
              <a:t>Quiz Time</a:t>
            </a:r>
            <a:br>
              <a:rPr lang="en-US" u="sng" dirty="0"/>
            </a:br>
            <a:r>
              <a:rPr lang="en-US" dirty="0"/>
              <a:t>Open Book, Chapter 20 </a:t>
            </a:r>
            <a:r>
              <a:rPr lang="en-US" dirty="0" err="1"/>
              <a:t>Amsco</a:t>
            </a:r>
            <a:r>
              <a:rPr lang="en-US" dirty="0"/>
              <a:t>.  </a:t>
            </a:r>
          </a:p>
        </p:txBody>
      </p:sp>
    </p:spTree>
    <p:custDataLst>
      <p:tags r:id="rId1"/>
    </p:custDataLst>
    <p:extLst>
      <p:ext uri="{BB962C8B-B14F-4D97-AF65-F5344CB8AC3E}">
        <p14:creationId xmlns:p14="http://schemas.microsoft.com/office/powerpoint/2010/main" val="964914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4305300" y="1297453"/>
            <a:ext cx="4953000" cy="3579347"/>
          </a:xfrm>
        </p:spPr>
        <p:txBody>
          <a:bodyPr>
            <a:normAutofit/>
          </a:bodyPr>
          <a:lstStyle/>
          <a:p>
            <a:r>
              <a:rPr lang="en-US" sz="3900" b="1" dirty="0">
                <a:effectLst>
                  <a:outerShdw blurRad="38100" dist="38100" dir="2700000" algn="tl">
                    <a:srgbClr val="000000">
                      <a:alpha val="43137"/>
                    </a:srgbClr>
                  </a:outerShdw>
                </a:effectLst>
              </a:rPr>
              <a:t>Chapter 20 </a:t>
            </a:r>
            <a:r>
              <a:rPr lang="en-US" sz="3900" b="1" dirty="0" err="1">
                <a:effectLst>
                  <a:outerShdw blurRad="38100" dist="38100" dir="2700000" algn="tl">
                    <a:srgbClr val="000000">
                      <a:alpha val="43137"/>
                    </a:srgbClr>
                  </a:outerShdw>
                </a:effectLst>
              </a:rPr>
              <a:t>Amsco</a:t>
            </a:r>
            <a:br>
              <a:rPr lang="en-US" sz="3900" b="1" dirty="0">
                <a:effectLst>
                  <a:outerShdw blurRad="38100" dist="38100" dir="2700000" algn="tl">
                    <a:srgbClr val="000000">
                      <a:alpha val="43137"/>
                    </a:srgbClr>
                  </a:outerShdw>
                </a:effectLst>
              </a:rPr>
            </a:br>
            <a:r>
              <a:rPr lang="en-US" sz="3900" dirty="0">
                <a:effectLst>
                  <a:outerShdw blurRad="38100" dist="38100" dir="2700000" algn="tl">
                    <a:srgbClr val="000000">
                      <a:alpha val="43137"/>
                    </a:srgbClr>
                  </a:outerShdw>
                </a:effectLst>
              </a:rPr>
              <a:t>East Asia meets Western Traders</a:t>
            </a:r>
            <a:br>
              <a:rPr lang="en-US" sz="3900" dirty="0">
                <a:effectLst>
                  <a:outerShdw blurRad="38100" dist="38100" dir="2700000" algn="tl">
                    <a:srgbClr val="000000">
                      <a:alpha val="43137"/>
                    </a:srgbClr>
                  </a:outerShdw>
                </a:effectLst>
              </a:rPr>
            </a:br>
            <a:r>
              <a:rPr lang="en-US" sz="3200" i="1" dirty="0">
                <a:effectLst>
                  <a:outerShdw blurRad="38100" dist="38100" dir="2700000" algn="tl">
                    <a:srgbClr val="000000">
                      <a:alpha val="43137"/>
                    </a:srgbClr>
                  </a:outerShdw>
                </a:effectLst>
              </a:rPr>
              <a:t>1450-1911</a:t>
            </a:r>
            <a:endParaRPr lang="en-US" sz="3200" i="1" dirty="0">
              <a:solidFill>
                <a:srgbClr val="002060"/>
              </a:solidFill>
            </a:endParaRPr>
          </a:p>
        </p:txBody>
      </p:sp>
      <p:sp>
        <p:nvSpPr>
          <p:cNvPr id="2051" name="Subtitle 2"/>
          <p:cNvSpPr>
            <a:spLocks noGrp="1"/>
          </p:cNvSpPr>
          <p:nvPr>
            <p:ph type="subTitle" idx="1"/>
          </p:nvPr>
        </p:nvSpPr>
        <p:spPr>
          <a:xfrm>
            <a:off x="533400" y="304800"/>
            <a:ext cx="8077200" cy="685800"/>
          </a:xfrm>
          <a:noFill/>
          <a:ln>
            <a:noFill/>
          </a:ln>
        </p:spPr>
        <p:txBody>
          <a:bodyPr>
            <a:scene3d>
              <a:camera prst="orthographicFront"/>
              <a:lightRig rig="glow" dir="tl">
                <a:rot lat="0" lon="0" rev="5400000"/>
              </a:lightRig>
            </a:scene3d>
            <a:sp3d contourW="12700">
              <a:bevelT w="25400" h="25400"/>
              <a:contourClr>
                <a:schemeClr val="accent6">
                  <a:shade val="73000"/>
                </a:schemeClr>
              </a:contourClr>
            </a:sp3d>
          </a:bodyPr>
          <a:lstStyle/>
          <a:p>
            <a:pPr eaLnBrk="1" hangingPunct="1"/>
            <a:r>
              <a:rPr lang="en-U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Mr. </a:t>
            </a:r>
            <a:r>
              <a:rPr lang="en-US" sz="3600"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Wyka</a:t>
            </a:r>
            <a:r>
              <a:rPr lang="en-U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 AP World History</a:t>
            </a:r>
          </a:p>
        </p:txBody>
      </p:sp>
      <p:pic>
        <p:nvPicPr>
          <p:cNvPr id="2" name="Picture 2" descr="The Ming Dynasty was occupied by concerns with the  Manchu, who would eventually displace the Ming and become the Qing dynasty.  The Ming tried to continue raising taxes for defense, but this only made the peasant revolts worse.  Local authorities could not depend on the Ming government and so raised their own militias.  Ultimately this led to Civil War, and the rise of the Qing.">
            <a:extLst>
              <a:ext uri="{FF2B5EF4-FFF2-40B4-BE49-F238E27FC236}">
                <a16:creationId xmlns:a16="http://schemas.microsoft.com/office/drawing/2014/main" id="{439008C2-26CB-4426-AA2B-2D5DA404E7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599532"/>
            <a:ext cx="4610100" cy="35623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801624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far have we gone thus far?</a:t>
            </a:r>
          </a:p>
        </p:txBody>
      </p:sp>
      <p:sp>
        <p:nvSpPr>
          <p:cNvPr id="3" name="Content Placeholder 2"/>
          <p:cNvSpPr>
            <a:spLocks noGrp="1"/>
          </p:cNvSpPr>
          <p:nvPr>
            <p:ph idx="1"/>
          </p:nvPr>
        </p:nvSpPr>
        <p:spPr>
          <a:xfrm>
            <a:off x="533400" y="1447800"/>
            <a:ext cx="1752600" cy="4648200"/>
          </a:xfrm>
        </p:spPr>
        <p:txBody>
          <a:bodyPr>
            <a:normAutofit lnSpcReduction="10000"/>
          </a:bodyPr>
          <a:lstStyle/>
          <a:p>
            <a:r>
              <a:rPr lang="en-US" dirty="0"/>
              <a:t>Shang</a:t>
            </a:r>
          </a:p>
          <a:p>
            <a:r>
              <a:rPr lang="en-US" dirty="0"/>
              <a:t>Zhou </a:t>
            </a:r>
          </a:p>
          <a:p>
            <a:r>
              <a:rPr lang="en-US" dirty="0"/>
              <a:t>Qin </a:t>
            </a:r>
          </a:p>
          <a:p>
            <a:r>
              <a:rPr lang="en-US" dirty="0"/>
              <a:t>Han </a:t>
            </a:r>
          </a:p>
          <a:p>
            <a:r>
              <a:rPr lang="en-US" dirty="0"/>
              <a:t>Sui </a:t>
            </a:r>
          </a:p>
          <a:p>
            <a:r>
              <a:rPr lang="en-US" dirty="0"/>
              <a:t>Tang </a:t>
            </a:r>
          </a:p>
          <a:p>
            <a:r>
              <a:rPr lang="en-US" dirty="0"/>
              <a:t>Song </a:t>
            </a:r>
          </a:p>
          <a:p>
            <a:r>
              <a:rPr lang="en-US" dirty="0"/>
              <a:t>Yuan*</a:t>
            </a:r>
          </a:p>
        </p:txBody>
      </p:sp>
      <p:sp>
        <p:nvSpPr>
          <p:cNvPr id="4" name="TextBox 3">
            <a:extLst>
              <a:ext uri="{FF2B5EF4-FFF2-40B4-BE49-F238E27FC236}">
                <a16:creationId xmlns:a16="http://schemas.microsoft.com/office/drawing/2014/main" id="{D6A1BB23-F724-46AC-B398-5EAE0D895EBA}"/>
              </a:ext>
            </a:extLst>
          </p:cNvPr>
          <p:cNvSpPr txBox="1"/>
          <p:nvPr/>
        </p:nvSpPr>
        <p:spPr>
          <a:xfrm>
            <a:off x="2438400" y="1524000"/>
            <a:ext cx="6019800" cy="5047536"/>
          </a:xfrm>
          <a:prstGeom prst="rect">
            <a:avLst/>
          </a:prstGeom>
          <a:noFill/>
        </p:spPr>
        <p:txBody>
          <a:bodyPr wrap="square" rtlCol="0">
            <a:spAutoFit/>
          </a:bodyPr>
          <a:lstStyle/>
          <a:p>
            <a:r>
              <a:rPr lang="en-US" sz="2300" dirty="0"/>
              <a:t>Ancestor Worship 	Mandate of Heaven</a:t>
            </a:r>
          </a:p>
          <a:p>
            <a:endParaRPr lang="en-US" sz="2300" dirty="0"/>
          </a:p>
          <a:p>
            <a:r>
              <a:rPr lang="en-US" sz="2300" dirty="0"/>
              <a:t>Qin – brutal, short lived, ruled by Legalist principles</a:t>
            </a:r>
          </a:p>
          <a:p>
            <a:endParaRPr lang="en-US" sz="2300" dirty="0"/>
          </a:p>
          <a:p>
            <a:r>
              <a:rPr lang="en-US" sz="2300" dirty="0"/>
              <a:t>Han through Song ruled by Confucian Principles</a:t>
            </a:r>
          </a:p>
          <a:p>
            <a:r>
              <a:rPr lang="en-US" sz="2300" dirty="0"/>
              <a:t>	- Bureaucracy of Merit</a:t>
            </a:r>
          </a:p>
          <a:p>
            <a:r>
              <a:rPr lang="en-US" sz="2300" dirty="0"/>
              <a:t>	- Civil Service Exams</a:t>
            </a:r>
          </a:p>
          <a:p>
            <a:r>
              <a:rPr lang="en-US" sz="2300" dirty="0"/>
              <a:t>	- Male Patriarchy </a:t>
            </a:r>
          </a:p>
          <a:p>
            <a:endParaRPr lang="en-US" sz="2300" dirty="0"/>
          </a:p>
          <a:p>
            <a:r>
              <a:rPr lang="en-US" sz="2300" dirty="0"/>
              <a:t>Sui, like the Qin, was brutal and short lived.</a:t>
            </a:r>
          </a:p>
          <a:p>
            <a:endParaRPr lang="en-US" sz="2300" dirty="0"/>
          </a:p>
          <a:p>
            <a:r>
              <a:rPr lang="en-US" sz="2300" dirty="0"/>
              <a:t>The Yuan was not a Chinese dynasty at all, but Mongol.</a:t>
            </a:r>
          </a:p>
        </p:txBody>
      </p:sp>
    </p:spTree>
    <p:custDataLst>
      <p:tags r:id="rId1"/>
    </p:custDataLst>
    <p:extLst>
      <p:ext uri="{BB962C8B-B14F-4D97-AF65-F5344CB8AC3E}">
        <p14:creationId xmlns:p14="http://schemas.microsoft.com/office/powerpoint/2010/main" val="3944677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p:cTn id="1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4">
                                            <p:txEl>
                                              <p:pRg st="2" end="2"/>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p:cTn id="19"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21"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22" dur="1000"/>
                                        <p:tgtEl>
                                          <p:spTgt spid="4">
                                            <p:txEl>
                                              <p:pRg st="4" end="4"/>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p:cTn id="25"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26"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27"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28" dur="1000"/>
                                        <p:tgtEl>
                                          <p:spTgt spid="4">
                                            <p:txEl>
                                              <p:pRg st="5" end="5"/>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p:cTn id="31"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6" end="6"/>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p:cTn id="37" dur="1000" fill="hold"/>
                                        <p:tgtEl>
                                          <p:spTgt spid="4">
                                            <p:txEl>
                                              <p:pRg st="7" end="7"/>
                                            </p:txEl>
                                          </p:spTgt>
                                        </p:tgtEl>
                                        <p:attrNameLst>
                                          <p:attrName>ppt_w</p:attrName>
                                        </p:attrNameLst>
                                      </p:cBhvr>
                                      <p:tavLst>
                                        <p:tav tm="0">
                                          <p:val>
                                            <p:fltVal val="0"/>
                                          </p:val>
                                        </p:tav>
                                        <p:tav tm="100000">
                                          <p:val>
                                            <p:strVal val="#ppt_w"/>
                                          </p:val>
                                        </p:tav>
                                      </p:tavLst>
                                    </p:anim>
                                    <p:anim calcmode="lin" valueType="num">
                                      <p:cBhvr>
                                        <p:cTn id="38" dur="1000" fill="hold"/>
                                        <p:tgtEl>
                                          <p:spTgt spid="4">
                                            <p:txEl>
                                              <p:pRg st="7" end="7"/>
                                            </p:txEl>
                                          </p:spTgt>
                                        </p:tgtEl>
                                        <p:attrNameLst>
                                          <p:attrName>ppt_h</p:attrName>
                                        </p:attrNameLst>
                                      </p:cBhvr>
                                      <p:tavLst>
                                        <p:tav tm="0">
                                          <p:val>
                                            <p:fltVal val="0"/>
                                          </p:val>
                                        </p:tav>
                                        <p:tav tm="100000">
                                          <p:val>
                                            <p:strVal val="#ppt_h"/>
                                          </p:val>
                                        </p:tav>
                                      </p:tavLst>
                                    </p:anim>
                                    <p:anim calcmode="lin" valueType="num">
                                      <p:cBhvr>
                                        <p:cTn id="39" dur="1000" fill="hold"/>
                                        <p:tgtEl>
                                          <p:spTgt spid="4">
                                            <p:txEl>
                                              <p:pRg st="7" end="7"/>
                                            </p:txEl>
                                          </p:spTgt>
                                        </p:tgtEl>
                                        <p:attrNameLst>
                                          <p:attrName>style.rotation</p:attrName>
                                        </p:attrNameLst>
                                      </p:cBhvr>
                                      <p:tavLst>
                                        <p:tav tm="0">
                                          <p:val>
                                            <p:fltVal val="90"/>
                                          </p:val>
                                        </p:tav>
                                        <p:tav tm="100000">
                                          <p:val>
                                            <p:fltVal val="0"/>
                                          </p:val>
                                        </p:tav>
                                      </p:tavLst>
                                    </p:anim>
                                    <p:animEffect transition="in" filter="fade">
                                      <p:cBhvr>
                                        <p:cTn id="40" dur="1000"/>
                                        <p:tgtEl>
                                          <p:spTgt spid="4">
                                            <p:txEl>
                                              <p:pRg st="7" end="7"/>
                                            </p:txEl>
                                          </p:spTgt>
                                        </p:tgtEl>
                                      </p:cBhvr>
                                    </p:animEffect>
                                  </p:childTnLst>
                                </p:cTn>
                              </p:par>
                              <p:par>
                                <p:cTn id="41" presetID="31" presetClass="entr" presetSubtype="0" fill="hold" nodeType="with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p:cTn id="43" dur="1000" fill="hold"/>
                                        <p:tgtEl>
                                          <p:spTgt spid="4">
                                            <p:txEl>
                                              <p:pRg st="9" end="9"/>
                                            </p:txEl>
                                          </p:spTgt>
                                        </p:tgtEl>
                                        <p:attrNameLst>
                                          <p:attrName>ppt_w</p:attrName>
                                        </p:attrNameLst>
                                      </p:cBhvr>
                                      <p:tavLst>
                                        <p:tav tm="0">
                                          <p:val>
                                            <p:fltVal val="0"/>
                                          </p:val>
                                        </p:tav>
                                        <p:tav tm="100000">
                                          <p:val>
                                            <p:strVal val="#ppt_w"/>
                                          </p:val>
                                        </p:tav>
                                      </p:tavLst>
                                    </p:anim>
                                    <p:anim calcmode="lin" valueType="num">
                                      <p:cBhvr>
                                        <p:cTn id="44" dur="1000" fill="hold"/>
                                        <p:tgtEl>
                                          <p:spTgt spid="4">
                                            <p:txEl>
                                              <p:pRg st="9" end="9"/>
                                            </p:txEl>
                                          </p:spTgt>
                                        </p:tgtEl>
                                        <p:attrNameLst>
                                          <p:attrName>ppt_h</p:attrName>
                                        </p:attrNameLst>
                                      </p:cBhvr>
                                      <p:tavLst>
                                        <p:tav tm="0">
                                          <p:val>
                                            <p:fltVal val="0"/>
                                          </p:val>
                                        </p:tav>
                                        <p:tav tm="100000">
                                          <p:val>
                                            <p:strVal val="#ppt_h"/>
                                          </p:val>
                                        </p:tav>
                                      </p:tavLst>
                                    </p:anim>
                                    <p:anim calcmode="lin" valueType="num">
                                      <p:cBhvr>
                                        <p:cTn id="45" dur="1000" fill="hold"/>
                                        <p:tgtEl>
                                          <p:spTgt spid="4">
                                            <p:txEl>
                                              <p:pRg st="9" end="9"/>
                                            </p:txEl>
                                          </p:spTgt>
                                        </p:tgtEl>
                                        <p:attrNameLst>
                                          <p:attrName>style.rotation</p:attrName>
                                        </p:attrNameLst>
                                      </p:cBhvr>
                                      <p:tavLst>
                                        <p:tav tm="0">
                                          <p:val>
                                            <p:fltVal val="90"/>
                                          </p:val>
                                        </p:tav>
                                        <p:tav tm="100000">
                                          <p:val>
                                            <p:fltVal val="0"/>
                                          </p:val>
                                        </p:tav>
                                      </p:tavLst>
                                    </p:anim>
                                    <p:animEffect transition="in" filter="fade">
                                      <p:cBhvr>
                                        <p:cTn id="46" dur="1000"/>
                                        <p:tgtEl>
                                          <p:spTgt spid="4">
                                            <p:txEl>
                                              <p:pRg st="9" end="9"/>
                                            </p:txEl>
                                          </p:spTgt>
                                        </p:tgtEl>
                                      </p:cBhvr>
                                    </p:animEffect>
                                  </p:childTnLst>
                                </p:cTn>
                              </p:par>
                              <p:par>
                                <p:cTn id="47" presetID="31" presetClass="entr" presetSubtype="0" fill="hold" nodeType="withEffect">
                                  <p:stCondLst>
                                    <p:cond delay="0"/>
                                  </p:stCondLst>
                                  <p:childTnLst>
                                    <p:set>
                                      <p:cBhvr>
                                        <p:cTn id="48" dur="1" fill="hold">
                                          <p:stCondLst>
                                            <p:cond delay="0"/>
                                          </p:stCondLst>
                                        </p:cTn>
                                        <p:tgtEl>
                                          <p:spTgt spid="4">
                                            <p:txEl>
                                              <p:pRg st="11" end="11"/>
                                            </p:txEl>
                                          </p:spTgt>
                                        </p:tgtEl>
                                        <p:attrNameLst>
                                          <p:attrName>style.visibility</p:attrName>
                                        </p:attrNameLst>
                                      </p:cBhvr>
                                      <p:to>
                                        <p:strVal val="visible"/>
                                      </p:to>
                                    </p:set>
                                    <p:anim calcmode="lin" valueType="num">
                                      <p:cBhvr>
                                        <p:cTn id="49" dur="10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50" dur="1000" fill="hold"/>
                                        <p:tgtEl>
                                          <p:spTgt spid="4">
                                            <p:txEl>
                                              <p:pRg st="11" end="11"/>
                                            </p:txEl>
                                          </p:spTgt>
                                        </p:tgtEl>
                                        <p:attrNameLst>
                                          <p:attrName>ppt_h</p:attrName>
                                        </p:attrNameLst>
                                      </p:cBhvr>
                                      <p:tavLst>
                                        <p:tav tm="0">
                                          <p:val>
                                            <p:fltVal val="0"/>
                                          </p:val>
                                        </p:tav>
                                        <p:tav tm="100000">
                                          <p:val>
                                            <p:strVal val="#ppt_h"/>
                                          </p:val>
                                        </p:tav>
                                      </p:tavLst>
                                    </p:anim>
                                    <p:anim calcmode="lin" valueType="num">
                                      <p:cBhvr>
                                        <p:cTn id="51" dur="1000" fill="hold"/>
                                        <p:tgtEl>
                                          <p:spTgt spid="4">
                                            <p:txEl>
                                              <p:pRg st="11" end="11"/>
                                            </p:txEl>
                                          </p:spTgt>
                                        </p:tgtEl>
                                        <p:attrNameLst>
                                          <p:attrName>style.rotation</p:attrName>
                                        </p:attrNameLst>
                                      </p:cBhvr>
                                      <p:tavLst>
                                        <p:tav tm="0">
                                          <p:val>
                                            <p:fltVal val="90"/>
                                          </p:val>
                                        </p:tav>
                                        <p:tav tm="100000">
                                          <p:val>
                                            <p:fltVal val="0"/>
                                          </p:val>
                                        </p:tav>
                                      </p:tavLst>
                                    </p:anim>
                                    <p:animEffect transition="in" filter="fade">
                                      <p:cBhvr>
                                        <p:cTn id="52" dur="10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Ming Dynasty 1368-1644</a:t>
            </a:r>
          </a:p>
        </p:txBody>
      </p:sp>
      <p:sp>
        <p:nvSpPr>
          <p:cNvPr id="3" name="Content Placeholder 2"/>
          <p:cNvSpPr>
            <a:spLocks noGrp="1"/>
          </p:cNvSpPr>
          <p:nvPr>
            <p:ph idx="1"/>
          </p:nvPr>
        </p:nvSpPr>
        <p:spPr>
          <a:xfrm>
            <a:off x="533399" y="1682690"/>
            <a:ext cx="4158345" cy="4489509"/>
          </a:xfrm>
        </p:spPr>
        <p:txBody>
          <a:bodyPr>
            <a:normAutofit lnSpcReduction="10000"/>
          </a:bodyPr>
          <a:lstStyle/>
          <a:p>
            <a:r>
              <a:rPr lang="en-US" sz="3800" dirty="0"/>
              <a:t>Came to power after the overthrow of the Yuan.</a:t>
            </a:r>
          </a:p>
          <a:p>
            <a:r>
              <a:rPr lang="en-US" sz="3800" dirty="0"/>
              <a:t>Sought to return to the past and erase the memory of the Mongols.  </a:t>
            </a:r>
          </a:p>
          <a:p>
            <a:endParaRPr lang="en-US" sz="3800" dirty="0"/>
          </a:p>
          <a:p>
            <a:endParaRPr lang="en-US" sz="3800" dirty="0"/>
          </a:p>
        </p:txBody>
      </p:sp>
      <p:sp>
        <p:nvSpPr>
          <p:cNvPr id="5" name="TextBox 4">
            <a:extLst>
              <a:ext uri="{FF2B5EF4-FFF2-40B4-BE49-F238E27FC236}">
                <a16:creationId xmlns:a16="http://schemas.microsoft.com/office/drawing/2014/main" id="{4EE89C65-E4C4-4E94-B12A-272981AAC015}"/>
              </a:ext>
            </a:extLst>
          </p:cNvPr>
          <p:cNvSpPr txBox="1"/>
          <p:nvPr/>
        </p:nvSpPr>
        <p:spPr>
          <a:xfrm>
            <a:off x="4691744" y="1828800"/>
            <a:ext cx="3766456" cy="4524315"/>
          </a:xfrm>
          <a:prstGeom prst="rect">
            <a:avLst/>
          </a:prstGeom>
          <a:noFill/>
        </p:spPr>
        <p:txBody>
          <a:bodyPr wrap="square" rtlCol="0">
            <a:spAutoFit/>
          </a:bodyPr>
          <a:lstStyle/>
          <a:p>
            <a:pPr marL="285750" indent="-285750">
              <a:buFont typeface="Arial" panose="020B0604020202020204" pitchFamily="34" charset="0"/>
              <a:buChar char="•"/>
            </a:pPr>
            <a:r>
              <a:rPr lang="en-US" sz="3600" dirty="0"/>
              <a:t>Saw the arrival of the Portuguese and other Europeans who sought to force themselves into the Asian trade network.  </a:t>
            </a:r>
          </a:p>
        </p:txBody>
      </p:sp>
    </p:spTree>
    <p:custDataLst>
      <p:tags r:id="rId1"/>
    </p:custDataLst>
    <p:extLst>
      <p:ext uri="{BB962C8B-B14F-4D97-AF65-F5344CB8AC3E}">
        <p14:creationId xmlns:p14="http://schemas.microsoft.com/office/powerpoint/2010/main" val="3932658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p:cTn id="21"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2"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23"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24"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212774" cy="1143000"/>
          </a:xfrm>
        </p:spPr>
        <p:txBody>
          <a:bodyPr>
            <a:normAutofit fontScale="90000"/>
          </a:bodyPr>
          <a:lstStyle/>
          <a:p>
            <a:r>
              <a:rPr lang="en-US" dirty="0"/>
              <a:t>Ming Dynasty 1368-1644</a:t>
            </a:r>
          </a:p>
        </p:txBody>
      </p:sp>
      <p:sp>
        <p:nvSpPr>
          <p:cNvPr id="3" name="Content Placeholder 2"/>
          <p:cNvSpPr>
            <a:spLocks noGrp="1"/>
          </p:cNvSpPr>
          <p:nvPr>
            <p:ph idx="1"/>
          </p:nvPr>
        </p:nvSpPr>
        <p:spPr>
          <a:xfrm>
            <a:off x="304800" y="1676400"/>
            <a:ext cx="4158345" cy="4489509"/>
          </a:xfrm>
        </p:spPr>
        <p:txBody>
          <a:bodyPr>
            <a:normAutofit fontScale="92500"/>
          </a:bodyPr>
          <a:lstStyle/>
          <a:p>
            <a:r>
              <a:rPr lang="en-US" sz="3800" dirty="0"/>
              <a:t>With the exception of emperor Yongle, who sent Zheng He on 7 voyages to display the might of China, the Ming were xenophobic.  </a:t>
            </a:r>
          </a:p>
          <a:p>
            <a:endParaRPr lang="en-US" sz="3800" dirty="0"/>
          </a:p>
          <a:p>
            <a:endParaRPr lang="en-US" sz="3800" dirty="0"/>
          </a:p>
        </p:txBody>
      </p:sp>
      <p:pic>
        <p:nvPicPr>
          <p:cNvPr id="2050" name="Picture 2" descr="Image result for zheng he treasure fleet">
            <a:extLst>
              <a:ext uri="{FF2B5EF4-FFF2-40B4-BE49-F238E27FC236}">
                <a16:creationId xmlns:a16="http://schemas.microsoft.com/office/drawing/2014/main" id="{BAE7A1BC-DE4E-4D3A-BA9A-1923FE6D69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0857" y="533400"/>
            <a:ext cx="4103918" cy="278007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zheng he treasure fleet">
            <a:extLst>
              <a:ext uri="{FF2B5EF4-FFF2-40B4-BE49-F238E27FC236}">
                <a16:creationId xmlns:a16="http://schemas.microsoft.com/office/drawing/2014/main" id="{FD616A7E-C4DB-40FE-B351-9081D6239C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1" y="3914541"/>
            <a:ext cx="4212774" cy="2668821"/>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389628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Ming and the Portuguese</a:t>
            </a:r>
          </a:p>
        </p:txBody>
      </p:sp>
      <p:sp>
        <p:nvSpPr>
          <p:cNvPr id="3" name="Content Placeholder 2"/>
          <p:cNvSpPr>
            <a:spLocks noGrp="1"/>
          </p:cNvSpPr>
          <p:nvPr>
            <p:ph idx="1"/>
          </p:nvPr>
        </p:nvSpPr>
        <p:spPr>
          <a:xfrm>
            <a:off x="533399" y="1682690"/>
            <a:ext cx="4158345" cy="4489509"/>
          </a:xfrm>
        </p:spPr>
        <p:txBody>
          <a:bodyPr>
            <a:normAutofit/>
          </a:bodyPr>
          <a:lstStyle/>
          <a:p>
            <a:r>
              <a:rPr lang="en-US" sz="3800" dirty="0"/>
              <a:t>Chinese naval exploration ended in 1430 with Zheng He’s final voyage.  </a:t>
            </a:r>
          </a:p>
          <a:p>
            <a:endParaRPr lang="en-US" sz="3800" dirty="0"/>
          </a:p>
        </p:txBody>
      </p:sp>
      <p:sp>
        <p:nvSpPr>
          <p:cNvPr id="5" name="TextBox 4">
            <a:extLst>
              <a:ext uri="{FF2B5EF4-FFF2-40B4-BE49-F238E27FC236}">
                <a16:creationId xmlns:a16="http://schemas.microsoft.com/office/drawing/2014/main" id="{4EE89C65-E4C4-4E94-B12A-272981AAC015}"/>
              </a:ext>
            </a:extLst>
          </p:cNvPr>
          <p:cNvSpPr txBox="1"/>
          <p:nvPr/>
        </p:nvSpPr>
        <p:spPr>
          <a:xfrm>
            <a:off x="4725956" y="1600200"/>
            <a:ext cx="3766456" cy="3416320"/>
          </a:xfrm>
          <a:prstGeom prst="rect">
            <a:avLst/>
          </a:prstGeom>
          <a:noFill/>
        </p:spPr>
        <p:txBody>
          <a:bodyPr wrap="square" rtlCol="0">
            <a:spAutoFit/>
          </a:bodyPr>
          <a:lstStyle/>
          <a:p>
            <a:pPr marL="285750" indent="-285750">
              <a:buFont typeface="Arial" panose="020B0604020202020204" pitchFamily="34" charset="0"/>
              <a:buChar char="•"/>
            </a:pPr>
            <a:r>
              <a:rPr lang="en-US" sz="3600" dirty="0"/>
              <a:t>Portuguese arrived in 1514 and established a trading post empire in the Indian Ocean.  </a:t>
            </a:r>
          </a:p>
        </p:txBody>
      </p:sp>
      <p:sp>
        <p:nvSpPr>
          <p:cNvPr id="4" name="TextBox 3">
            <a:extLst>
              <a:ext uri="{FF2B5EF4-FFF2-40B4-BE49-F238E27FC236}">
                <a16:creationId xmlns:a16="http://schemas.microsoft.com/office/drawing/2014/main" id="{C2470700-2A7C-4438-9C3C-BDC25B70A302}"/>
              </a:ext>
            </a:extLst>
          </p:cNvPr>
          <p:cNvSpPr txBox="1"/>
          <p:nvPr/>
        </p:nvSpPr>
        <p:spPr>
          <a:xfrm>
            <a:off x="533399" y="5257800"/>
            <a:ext cx="7772401" cy="1292662"/>
          </a:xfrm>
          <a:prstGeom prst="rect">
            <a:avLst/>
          </a:prstGeom>
          <a:noFill/>
        </p:spPr>
        <p:txBody>
          <a:bodyPr wrap="square" rtlCol="0">
            <a:spAutoFit/>
          </a:bodyPr>
          <a:lstStyle/>
          <a:p>
            <a:pPr algn="ctr"/>
            <a:r>
              <a:rPr lang="en-US" sz="2600" dirty="0"/>
              <a:t>How?  With the destruction of Zheng He’s fleet, Portuguese ships were unmatched in technology, especially cannon.    </a:t>
            </a:r>
          </a:p>
        </p:txBody>
      </p:sp>
    </p:spTree>
    <p:custDataLst>
      <p:tags r:id="rId1"/>
    </p:custDataLst>
    <p:extLst>
      <p:ext uri="{BB962C8B-B14F-4D97-AF65-F5344CB8AC3E}">
        <p14:creationId xmlns:p14="http://schemas.microsoft.com/office/powerpoint/2010/main" val="3365890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 calcmode="lin" valueType="num">
                                      <p:cBhvr>
                                        <p:cTn id="23"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Qing Dynasty 1644-1911</a:t>
            </a:r>
          </a:p>
        </p:txBody>
      </p:sp>
      <p:sp>
        <p:nvSpPr>
          <p:cNvPr id="3" name="Content Placeholder 2"/>
          <p:cNvSpPr>
            <a:spLocks noGrp="1"/>
          </p:cNvSpPr>
          <p:nvPr>
            <p:ph idx="1"/>
          </p:nvPr>
        </p:nvSpPr>
        <p:spPr>
          <a:xfrm>
            <a:off x="499187" y="1594609"/>
            <a:ext cx="4158345" cy="4489509"/>
          </a:xfrm>
        </p:spPr>
        <p:txBody>
          <a:bodyPr>
            <a:normAutofit/>
          </a:bodyPr>
          <a:lstStyle/>
          <a:p>
            <a:r>
              <a:rPr lang="en-US" sz="3800" dirty="0"/>
              <a:t>Seized power from the Ming.</a:t>
            </a:r>
          </a:p>
          <a:p>
            <a:r>
              <a:rPr lang="en-US" sz="3800" dirty="0"/>
              <a:t>Not really a Chinese dynasty, the Qing were from Manchuria, in the north.  </a:t>
            </a:r>
          </a:p>
          <a:p>
            <a:endParaRPr lang="en-US" sz="3800" dirty="0"/>
          </a:p>
          <a:p>
            <a:endParaRPr lang="en-US" sz="3800" dirty="0"/>
          </a:p>
        </p:txBody>
      </p:sp>
      <p:sp>
        <p:nvSpPr>
          <p:cNvPr id="5" name="TextBox 4">
            <a:extLst>
              <a:ext uri="{FF2B5EF4-FFF2-40B4-BE49-F238E27FC236}">
                <a16:creationId xmlns:a16="http://schemas.microsoft.com/office/drawing/2014/main" id="{4EE89C65-E4C4-4E94-B12A-272981AAC015}"/>
              </a:ext>
            </a:extLst>
          </p:cNvPr>
          <p:cNvSpPr txBox="1"/>
          <p:nvPr/>
        </p:nvSpPr>
        <p:spPr>
          <a:xfrm>
            <a:off x="4654422" y="1505049"/>
            <a:ext cx="3766456" cy="4524315"/>
          </a:xfrm>
          <a:prstGeom prst="rect">
            <a:avLst/>
          </a:prstGeom>
          <a:noFill/>
        </p:spPr>
        <p:txBody>
          <a:bodyPr wrap="square" rtlCol="0">
            <a:spAutoFit/>
          </a:bodyPr>
          <a:lstStyle/>
          <a:p>
            <a:pPr marL="285750" indent="-285750">
              <a:buFont typeface="Arial" panose="020B0604020202020204" pitchFamily="34" charset="0"/>
              <a:buChar char="•"/>
            </a:pPr>
            <a:r>
              <a:rPr lang="en-US" sz="3600" dirty="0"/>
              <a:t>Imposed Manchu culture over the Chinese.</a:t>
            </a:r>
          </a:p>
          <a:p>
            <a:pPr marL="285750" indent="-285750">
              <a:buFont typeface="Arial" panose="020B0604020202020204" pitchFamily="34" charset="0"/>
              <a:buChar char="•"/>
            </a:pPr>
            <a:r>
              <a:rPr lang="en-US" sz="3600" dirty="0"/>
              <a:t>Kept some Chinese practices like Confucianism and the Civil Service Exam.  </a:t>
            </a:r>
          </a:p>
        </p:txBody>
      </p:sp>
    </p:spTree>
    <p:custDataLst>
      <p:tags r:id="rId1"/>
    </p:custDataLst>
    <p:extLst>
      <p:ext uri="{BB962C8B-B14F-4D97-AF65-F5344CB8AC3E}">
        <p14:creationId xmlns:p14="http://schemas.microsoft.com/office/powerpoint/2010/main" val="2708795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p:cTn id="21"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2"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23"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24" dur="1000"/>
                                        <p:tgtEl>
                                          <p:spTgt spid="5">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p:cTn id="29"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30"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31"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32"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Qing Dynasty 1644-1911</a:t>
            </a:r>
          </a:p>
        </p:txBody>
      </p:sp>
      <p:sp>
        <p:nvSpPr>
          <p:cNvPr id="3" name="Content Placeholder 2"/>
          <p:cNvSpPr>
            <a:spLocks noGrp="1"/>
          </p:cNvSpPr>
          <p:nvPr>
            <p:ph idx="1"/>
          </p:nvPr>
        </p:nvSpPr>
        <p:spPr>
          <a:xfrm>
            <a:off x="533400" y="1600200"/>
            <a:ext cx="8153400" cy="4489509"/>
          </a:xfrm>
        </p:spPr>
        <p:txBody>
          <a:bodyPr>
            <a:normAutofit/>
          </a:bodyPr>
          <a:lstStyle/>
          <a:p>
            <a:r>
              <a:rPr lang="en-US" sz="3800" dirty="0"/>
              <a:t>While Europe was entering the Industrial Revolution and modernizing, the Qing remained a proto-Industrial society (some industry but mostly agriculture).  </a:t>
            </a:r>
          </a:p>
          <a:p>
            <a:endParaRPr lang="en-US" sz="3800" dirty="0"/>
          </a:p>
          <a:p>
            <a:endParaRPr lang="en-US" sz="3800" dirty="0"/>
          </a:p>
        </p:txBody>
      </p:sp>
    </p:spTree>
    <p:custDataLst>
      <p:tags r:id="rId1"/>
    </p:custDataLst>
    <p:extLst>
      <p:ext uri="{BB962C8B-B14F-4D97-AF65-F5344CB8AC3E}">
        <p14:creationId xmlns:p14="http://schemas.microsoft.com/office/powerpoint/2010/main" val="3760559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3FE3E-F439-4976-8810-1CCB85070912}"/>
              </a:ext>
            </a:extLst>
          </p:cNvPr>
          <p:cNvSpPr>
            <a:spLocks noGrp="1"/>
          </p:cNvSpPr>
          <p:nvPr>
            <p:ph type="title"/>
          </p:nvPr>
        </p:nvSpPr>
        <p:spPr/>
        <p:txBody>
          <a:bodyPr>
            <a:normAutofit fontScale="90000"/>
          </a:bodyPr>
          <a:lstStyle/>
          <a:p>
            <a:r>
              <a:rPr lang="en-US" dirty="0"/>
              <a:t>Ming &amp; Qing and the role of Women</a:t>
            </a:r>
          </a:p>
        </p:txBody>
      </p:sp>
      <p:sp>
        <p:nvSpPr>
          <p:cNvPr id="3" name="Content Placeholder 2">
            <a:extLst>
              <a:ext uri="{FF2B5EF4-FFF2-40B4-BE49-F238E27FC236}">
                <a16:creationId xmlns:a16="http://schemas.microsoft.com/office/drawing/2014/main" id="{8C011893-C8A6-498F-8BE2-D6089E508B38}"/>
              </a:ext>
            </a:extLst>
          </p:cNvPr>
          <p:cNvSpPr>
            <a:spLocks noGrp="1"/>
          </p:cNvSpPr>
          <p:nvPr>
            <p:ph idx="1"/>
          </p:nvPr>
        </p:nvSpPr>
        <p:spPr/>
        <p:txBody>
          <a:bodyPr/>
          <a:lstStyle/>
          <a:p>
            <a:r>
              <a:rPr lang="en-US" dirty="0"/>
              <a:t>Women continued to have a lower status than men throughout both the Ming and Qing dynasties.  </a:t>
            </a:r>
          </a:p>
          <a:p>
            <a:r>
              <a:rPr lang="en-US" dirty="0"/>
              <a:t>Formal education was for men only and divorce was not permitted.</a:t>
            </a:r>
          </a:p>
          <a:p>
            <a:r>
              <a:rPr lang="en-US" dirty="0"/>
              <a:t>Widows who committed suicide were honored.</a:t>
            </a:r>
          </a:p>
          <a:p>
            <a:r>
              <a:rPr lang="en-US" dirty="0"/>
              <a:t>The practice of foot binding spread.  </a:t>
            </a:r>
          </a:p>
        </p:txBody>
      </p:sp>
    </p:spTree>
    <p:extLst>
      <p:ext uri="{BB962C8B-B14F-4D97-AF65-F5344CB8AC3E}">
        <p14:creationId xmlns:p14="http://schemas.microsoft.com/office/powerpoint/2010/main" val="1183758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SHOWBARVISIBLE" val="True"/>
  <p:tag name="CSVFORMAT" val="0"/>
  <p:tag name="COUNTDOWNSTYLE" val="-1"/>
  <p:tag name="COUNTDOWNSECONDS" val="10"/>
  <p:tag name="BACKUPSESSIONS" val="True"/>
  <p:tag name="REVIEWONLY" val="False"/>
  <p:tag name="RACEENDPOINTS" val="100"/>
  <p:tag name="PARTICIPANTSINLEADERBOARD" val="5"/>
  <p:tag name="BUBBLESIZEVISIBLE" val="True"/>
  <p:tag name="CUSTOMGRIDBACKCOLOR" val="-722948"/>
  <p:tag name="CUSTOMCELLBACKCOLOR3" val="-268652"/>
  <p:tag name="DISPLAYDEVICENUMBER" val="True"/>
  <p:tag name="AUTOSIZEGRID" val="True"/>
  <p:tag name="POLLINGCYCLE" val="2"/>
  <p:tag name="INCLUDENONRESPONDERS" val="False"/>
  <p:tag name="CORRECTPOINTVALUE" val="1"/>
  <p:tag name="ZEROBASED" val="False"/>
  <p:tag name="FIBDISPLAYRESULTS" val="True"/>
  <p:tag name="PRRESPONSE1" val="10"/>
  <p:tag name="PRRESPONSE5" val="6"/>
  <p:tag name="PRRESPONSE9" val="2"/>
  <p:tag name="USESECONDARYMONITOR" val="True"/>
  <p:tag name="ANSWERNOWTEXT" val="Answer Now"/>
  <p:tag name="INPUTSOURCE" val="1"/>
  <p:tag name="CHARTVALUEFORMAT" val="0%"/>
  <p:tag name="STDCHART" val="1"/>
  <p:tag name="TEAMSINLEADERBOARD" val="5"/>
  <p:tag name="BUBBLEGROUPING" val="3"/>
  <p:tag name="CUSTOMCELLBACKCOLOR2" val="-13395457"/>
  <p:tag name="DISPLAYDEVICEID" val="False"/>
  <p:tag name="GRIDPOSITION" val="1"/>
  <p:tag name="RESETCHARTS" val="True"/>
  <p:tag name="INCORRECTPOINTVALUE" val="0"/>
  <p:tag name="CHARTSCALE" val="True"/>
  <p:tag name="FIBDISPLAYKEYWORDS" val="True"/>
  <p:tag name="PRRESPONSE6" val="5"/>
  <p:tag name="SHOWFLASHWARNING" val="True"/>
  <p:tag name="EXPANDSHOWBAR" val="True"/>
  <p:tag name="RESPCOUNTERSTYLE" val="-1"/>
  <p:tag name="ALLOWDUPLICATES" val="False"/>
  <p:tag name="AUTOUPDATEALIASES" val="True"/>
  <p:tag name="MAXRESPONDERS" val="5"/>
  <p:tag name="CUSTOMCELLFORECOLOR" val="-16777216"/>
  <p:tag name="DISPLAYNAME" val="True"/>
  <p:tag name="GRIDFONTSIZE" val="12"/>
  <p:tag name="INCLUDEPPT" val="True"/>
  <p:tag name="AUTOADJUSTPARTRANGE" val="True"/>
  <p:tag name="PRRESPONSE2" val="9"/>
  <p:tag name="PRRESPONSE8" val="3"/>
  <p:tag name="POWERPOINTVERSION" val="14.0"/>
  <p:tag name="RESPCOUNTERFORMAT" val="0"/>
  <p:tag name="AUTOADVANCE" val="False"/>
  <p:tag name="SKIPREMAININGRACESLIDES" val="True"/>
  <p:tag name="CUSTOMCELLBACKCOLOR1" val="-657956"/>
  <p:tag name="GRIDROTATIONINTERVAL" val="2"/>
  <p:tag name="MULTIRESPDIVISOR" val="1"/>
  <p:tag name="ADVANCEDSETTINGSVIEW" val="True"/>
  <p:tag name="PRRESPONSE4" val="7"/>
  <p:tag name="TPVERSION" val="2008"/>
  <p:tag name="RESPTABLESTYLE" val="-1"/>
  <p:tag name="RACERSMAXDISPLAYED" val="5"/>
  <p:tag name="DEFAULTNUMTEAMS" val="5"/>
  <p:tag name="GRIDSIZE" val="{Width=800, Height=600}"/>
  <p:tag name="REALTIMEBACKUP" val="False"/>
  <p:tag name="PRRESPONSE3" val="8"/>
  <p:tag name="SAVECSVWITHSESSION" val="True"/>
  <p:tag name="BACKUPMAINTENANCE" val="7"/>
  <p:tag name="BUBBLEVALUEFORMAT" val="0.0"/>
  <p:tag name="CHARTCOLORS" val="0"/>
  <p:tag name="FIBNUMRESULTS" val="5"/>
  <p:tag name="ALWAYSOPENPOLL" val="False"/>
  <p:tag name="ROTATIONINTERVAL" val="2"/>
  <p:tag name="USESCHEMECOLORS" val="True"/>
  <p:tag name="REALTIMEBACKUPPATH" val="(None)"/>
  <p:tag name="BULLETTYPE" val="3"/>
  <p:tag name="BUBBLENAMEVISIBLE" val="True"/>
  <p:tag name="ALLOWUSERFEEDBACK" val="True"/>
  <p:tag name="ANSWERNOWSTYLE" val="-1"/>
  <p:tag name="GRIDOPACITY" val="90"/>
  <p:tag name="PRRESPONSE10" val="1"/>
  <p:tag name="CHARTLABELS" val="1"/>
  <p:tag name="RACEANIMATIONSPEED" val="3"/>
  <p:tag name="NUMRESPONSES" val="1"/>
  <p:tag name="CUSTOMCELLBACKCOLOR4" val="-8355712"/>
  <p:tag name="PRRESPONSE7" val="4"/>
  <p:tag name="FIBINCLUDEOTHER" val="True"/>
  <p:tag name="DELIMITERS" val="3.1"/>
  <p:tag name="TASKPANEKEY" val="7a0132ce-a75c-4038-9ccf-3566999153e1"/>
  <p:tag name="TPFULLVERSION" val="4.3.2.1178"/>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2999</TotalTime>
  <Words>455</Words>
  <Application>Microsoft Office PowerPoint</Application>
  <PresentationFormat>On-screen Show (4:3)</PresentationFormat>
  <Paragraphs>67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Aparajita</vt:lpstr>
      <vt:lpstr>Arial</vt:lpstr>
      <vt:lpstr>Calibri</vt:lpstr>
      <vt:lpstr>Office Theme</vt:lpstr>
      <vt:lpstr>PowerPoint Presentation</vt:lpstr>
      <vt:lpstr>Chapter 20 Amsco East Asia meets Western Traders 1450-1911</vt:lpstr>
      <vt:lpstr>How far have we gone thus far?</vt:lpstr>
      <vt:lpstr>Ming Dynasty 1368-1644</vt:lpstr>
      <vt:lpstr>Ming Dynasty 1368-1644</vt:lpstr>
      <vt:lpstr>Ming and the Portuguese</vt:lpstr>
      <vt:lpstr>Qing Dynasty 1644-1911</vt:lpstr>
      <vt:lpstr>Qing Dynasty 1644-1911</vt:lpstr>
      <vt:lpstr>Ming &amp; Qing and the role of Women</vt:lpstr>
      <vt:lpstr>Korea</vt:lpstr>
      <vt:lpstr>Be nice today to someone you ordinarily wouldn’t even notice…. Just because.  </vt:lpstr>
      <vt:lpstr>Looking back…</vt:lpstr>
      <vt:lpstr>PowerPoint Presentation</vt:lpstr>
      <vt:lpstr>Quiz Time Open Book, Chapter 20 Amsco.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Two Review  (review – noun - a looking at or looking over again)</dc:title>
  <dc:creator>cit-sysop</dc:creator>
  <cp:lastModifiedBy>Wyka, Michael</cp:lastModifiedBy>
  <cp:revision>171</cp:revision>
  <dcterms:created xsi:type="dcterms:W3CDTF">2011-09-07T19:17:10Z</dcterms:created>
  <dcterms:modified xsi:type="dcterms:W3CDTF">2018-04-10T00:21:02Z</dcterms:modified>
</cp:coreProperties>
</file>