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2" r:id="rId3"/>
    <p:sldId id="313" r:id="rId4"/>
    <p:sldId id="315" r:id="rId5"/>
    <p:sldId id="258" r:id="rId6"/>
    <p:sldId id="370" r:id="rId7"/>
    <p:sldId id="358" r:id="rId8"/>
    <p:sldId id="371" r:id="rId9"/>
    <p:sldId id="372" r:id="rId10"/>
    <p:sldId id="373" r:id="rId11"/>
    <p:sldId id="374" r:id="rId12"/>
    <p:sldId id="376" r:id="rId13"/>
    <p:sldId id="375" r:id="rId14"/>
    <p:sldId id="377" r:id="rId15"/>
    <p:sldId id="378" r:id="rId16"/>
    <p:sldId id="383" r:id="rId17"/>
    <p:sldId id="379" r:id="rId18"/>
    <p:sldId id="380" r:id="rId19"/>
    <p:sldId id="381" r:id="rId20"/>
    <p:sldId id="382" r:id="rId21"/>
    <p:sldId id="339" r:id="rId22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69" d="100"/>
          <a:sy n="69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1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0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3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0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1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3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9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8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8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7C423-7F47-4953-91C8-F779F690CD9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7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8153400" cy="4800601"/>
          </a:xfrm>
        </p:spPr>
        <p:txBody>
          <a:bodyPr>
            <a:normAutofit/>
          </a:bodyPr>
          <a:lstStyle/>
          <a:p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Age of Exploration</a:t>
            </a:r>
            <a:b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1500-1800</a:t>
            </a:r>
            <a:r>
              <a:rPr lang="en-US" sz="3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Exploration &amp; Expansion</a:t>
            </a:r>
            <a:endParaRPr lang="en-US" sz="2600" dirty="0" smtClean="0">
              <a:solidFill>
                <a:srgbClr val="002060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077200" cy="685800"/>
          </a:xfrm>
          <a:noFill/>
          <a:ln>
            <a:noFill/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Mr. Wyka – AP World History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62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A Race for Riches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The Portuguese soon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had destroyed Arab control of the spice trade in the Indian Ocean and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established a limited empire of trading posts on the coasts of India and China.</a:t>
            </a:r>
          </a:p>
        </p:txBody>
      </p:sp>
      <p:pic>
        <p:nvPicPr>
          <p:cNvPr id="3074" name="Picture 2" descr="http://asmaliana.com/blog/wp-content/uploads/2010/03/portuguese-melaka-town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86" y="3844636"/>
            <a:ext cx="4090408" cy="278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alaysian-explorer.com/images/muzNegGallleryC-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22618"/>
            <a:ext cx="31623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029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Race for Riches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364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200" dirty="0" smtClean="0">
                <a:latin typeface="Aparajita" pitchFamily="34" charset="0"/>
                <a:cs typeface="Aparajita" pitchFamily="34" charset="0"/>
              </a:rPr>
              <a:t>Spanish Explorers </a:t>
            </a:r>
          </a:p>
          <a:p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As the </a:t>
            </a:r>
            <a:r>
              <a:rPr lang="en-US" sz="3600" b="1" dirty="0" smtClean="0">
                <a:latin typeface="Aparajita" pitchFamily="34" charset="0"/>
                <a:cs typeface="Aparajita" pitchFamily="34" charset="0"/>
              </a:rPr>
              <a:t>Portuguese sailed east </a:t>
            </a:r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around Africa to the Orient, </a:t>
            </a:r>
            <a:r>
              <a:rPr lang="en-US" sz="3600" b="1" dirty="0" smtClean="0">
                <a:latin typeface="Aparajita" pitchFamily="34" charset="0"/>
                <a:cs typeface="Aparajita" pitchFamily="34" charset="0"/>
              </a:rPr>
              <a:t>Spain sailed west </a:t>
            </a:r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across the Atlantic Ocean to find a trade route to India.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Christopher Columbus (Italian) persuaded Queen Isabella (yes, the same one) to finance a voyage westward.  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In 1492, he was the first European since the Vikings to reach the Americas.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He made four voyages, reaching all the major Caribbean islands and Central America.  He believed they were islands off of India and called them, the Indies.  </a:t>
            </a:r>
            <a:endParaRPr lang="en-US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043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zonu.com/images/0X0/2011-03-02-13059/Map-of-the-West-Indies-Mexico-or-New-Spain-17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2400"/>
            <a:ext cx="8877300" cy="670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4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A Race for Riches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200" dirty="0" smtClean="0">
                <a:latin typeface="Aparajita" pitchFamily="34" charset="0"/>
                <a:cs typeface="Aparajita" pitchFamily="34" charset="0"/>
              </a:rPr>
              <a:t>New Lands to Explore</a:t>
            </a:r>
          </a:p>
          <a:p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Treaty of </a:t>
            </a:r>
            <a:r>
              <a:rPr lang="en-US" sz="3600" dirty="0" err="1" smtClean="0">
                <a:latin typeface="Aparajita" pitchFamily="34" charset="0"/>
                <a:cs typeface="Aparajita" pitchFamily="34" charset="0"/>
              </a:rPr>
              <a:t>Tordesillas</a:t>
            </a:r>
            <a:endParaRPr lang="en-US" sz="3600" dirty="0" smtClean="0">
              <a:latin typeface="Aparajita" pitchFamily="34" charset="0"/>
              <a:cs typeface="Aparajita" pitchFamily="34" charset="0"/>
            </a:endParaRPr>
          </a:p>
          <a:p>
            <a:pPr lvl="1"/>
            <a:r>
              <a:rPr lang="en-US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1494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Brokered between </a:t>
            </a:r>
            <a:r>
              <a:rPr lang="en-US" sz="32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Portugal and Spain</a:t>
            </a:r>
            <a:r>
              <a:rPr lang="en-US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, two Catholic nations, by the pope.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Basically </a:t>
            </a:r>
            <a:r>
              <a:rPr lang="en-US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split the known world in two</a:t>
            </a:r>
            <a:r>
              <a:rPr lang="en-US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, giving half to each nation.</a:t>
            </a:r>
            <a:endParaRPr lang="en-US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043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A Race for Riches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200" dirty="0" smtClean="0">
                <a:latin typeface="Aparajita" pitchFamily="34" charset="0"/>
                <a:cs typeface="Aparajita" pitchFamily="34" charset="0"/>
              </a:rPr>
              <a:t>New Lands to Explore</a:t>
            </a:r>
          </a:p>
          <a:p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England gets into the game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1497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John Cabot (an Italian), explored New England, claiming it for the English crown.</a:t>
            </a: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Portugal lands in Brazil in 1500.</a:t>
            </a:r>
          </a:p>
          <a:p>
            <a:r>
              <a:rPr lang="en-US" b="1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Amerigo</a:t>
            </a:r>
            <a:r>
              <a:rPr lang="en-US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Vespucci chronicled many Portuguese voyages to the New World.  His letters popularized a new name for the new lands – America (after </a:t>
            </a:r>
            <a:r>
              <a:rPr lang="en-US" b="1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Amerigo</a:t>
            </a:r>
            <a:r>
              <a:rPr lang="en-US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).  </a:t>
            </a:r>
            <a:endParaRPr lang="en-US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75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The Spanish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 smtClean="0">
                <a:latin typeface="Aparajita" pitchFamily="34" charset="0"/>
                <a:cs typeface="Aparajita" pitchFamily="34" charset="0"/>
              </a:rPr>
              <a:t>Spanish </a:t>
            </a:r>
            <a:r>
              <a:rPr lang="en-US" sz="3800" dirty="0" smtClean="0">
                <a:latin typeface="Aparajita" pitchFamily="34" charset="0"/>
                <a:cs typeface="Aparajita" pitchFamily="34" charset="0"/>
              </a:rPr>
              <a:t>conquerors were known as </a:t>
            </a:r>
            <a:r>
              <a:rPr lang="en-US" sz="3800" b="1" dirty="0" smtClean="0">
                <a:latin typeface="Aparajita" pitchFamily="34" charset="0"/>
                <a:cs typeface="Aparajita" pitchFamily="34" charset="0"/>
              </a:rPr>
              <a:t>conquistadors</a:t>
            </a:r>
            <a:r>
              <a:rPr lang="en-US" sz="3800" dirty="0" smtClean="0">
                <a:latin typeface="Aparajita" pitchFamily="34" charset="0"/>
                <a:cs typeface="Aparajita" pitchFamily="34" charset="0"/>
              </a:rPr>
              <a:t>.  </a:t>
            </a:r>
          </a:p>
          <a:p>
            <a:pPr lvl="1"/>
            <a:r>
              <a:rPr lang="en-US" sz="32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Fresh off the success of the Reconquista of the Iberian Peninsula from Muslim forces.  </a:t>
            </a:r>
          </a:p>
          <a:p>
            <a:pPr lvl="1"/>
            <a:r>
              <a:rPr lang="en-US" sz="32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The Spanish Empire was quite different than the trading post empire the Portuguese had built.</a:t>
            </a:r>
            <a:endParaRPr lang="en-US" sz="32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75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lio.missouristate.edu/chuchiak/ConquestSoldi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105400" cy="685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13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The Spanish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200" dirty="0" smtClean="0">
                <a:latin typeface="Aparajita" pitchFamily="34" charset="0"/>
                <a:cs typeface="Aparajita" pitchFamily="34" charset="0"/>
              </a:rPr>
              <a:t>Conquest of the Aztec</a:t>
            </a:r>
          </a:p>
          <a:p>
            <a:r>
              <a:rPr lang="en-US" sz="3600" dirty="0" err="1" smtClean="0">
                <a:latin typeface="Aparajita" pitchFamily="34" charset="0"/>
                <a:cs typeface="Aparajita" pitchFamily="34" charset="0"/>
              </a:rPr>
              <a:t>Hernan</a:t>
            </a:r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 Cortes defeated the ancient Aztec empire of Mexico.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Made alliances with Aztec enemies.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Superior military technology (horses, armor, firearms, cannons, steel swords and halberds).  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Disease</a:t>
            </a:r>
            <a:endParaRPr lang="en-US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824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The Spanish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200" dirty="0" smtClean="0">
                <a:latin typeface="Aparajita" pitchFamily="34" charset="0"/>
                <a:cs typeface="Aparajita" pitchFamily="34" charset="0"/>
              </a:rPr>
              <a:t>Conquest of the Inca</a:t>
            </a:r>
          </a:p>
          <a:p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Francisco Pizarro defeated the ancient Incan empire of South America.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Took advantage of a civil war.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Superior military technology (horses, armor, firearms, cannons, steel swords and halberds).  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Disease</a:t>
            </a:r>
            <a:endParaRPr lang="en-US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55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European Rivals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117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By </a:t>
            </a:r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the end of the sixteenth century…</a:t>
            </a:r>
          </a:p>
          <a:p>
            <a:pPr lvl="1"/>
            <a:r>
              <a:rPr lang="en-US" sz="30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The Dutch had settled in the northeast and named it New Netherland.</a:t>
            </a:r>
          </a:p>
          <a:p>
            <a:pPr lvl="1"/>
            <a:r>
              <a:rPr lang="en-US" sz="30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Established a trading empire.</a:t>
            </a:r>
          </a:p>
          <a:p>
            <a:pPr lvl="1"/>
            <a:r>
              <a:rPr lang="en-US" sz="30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Fell to the rival French and English after 1660.</a:t>
            </a:r>
          </a:p>
          <a:p>
            <a:pPr lvl="2"/>
            <a:r>
              <a:rPr lang="en-US" sz="28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In 1664, the English seized New Netherland and renamed it New York. </a:t>
            </a:r>
            <a:endParaRPr lang="en-US" sz="2800" b="1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  <a:p>
            <a:pPr lvl="2"/>
            <a:endParaRPr lang="en-US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55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93273"/>
            <a:ext cx="2971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effects of political and economic expansion?</a:t>
            </a:r>
          </a:p>
          <a:p>
            <a:pPr lvl="1"/>
            <a:r>
              <a:rPr lang="en-US" dirty="0" smtClean="0"/>
              <a:t>On the explorers?</a:t>
            </a:r>
          </a:p>
          <a:p>
            <a:pPr lvl="1"/>
            <a:r>
              <a:rPr lang="en-US" dirty="0" smtClean="0"/>
              <a:t>On the conquered?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7364" y="6172200"/>
            <a:ext cx="53429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Map of the World from a European view - 1482</a:t>
            </a:r>
            <a:endParaRPr lang="en-US" sz="1300" dirty="0"/>
          </a:p>
        </p:txBody>
      </p:sp>
      <p:pic>
        <p:nvPicPr>
          <p:cNvPr id="1026" name="Picture 2" descr="http://phillipkay.files.wordpress.com/2010/09/ancient-world-map-14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984" y="1600200"/>
            <a:ext cx="561570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46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European Rivals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117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17</a:t>
            </a:r>
            <a:r>
              <a:rPr lang="en-US" sz="3600" baseline="30000" dirty="0" smtClean="0">
                <a:latin typeface="Aparajita" pitchFamily="34" charset="0"/>
                <a:cs typeface="Aparajita" pitchFamily="34" charset="0"/>
              </a:rPr>
              <a:t>th</a:t>
            </a:r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 century, the French colonized much of Canada and Louisiana.  </a:t>
            </a:r>
          </a:p>
          <a:p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The English colonized much of the eastern seaboard of North America and set up sugar plantations in the Caribbean.  </a:t>
            </a:r>
            <a:endParaRPr lang="en-US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55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anshuchristajacobson.files.wordpress.com/2011/11/try-n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4008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9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The connections European explorers made between Europe and the rest of the world were crucial to forming the world we live in today.</a:t>
            </a:r>
          </a:p>
          <a:p>
            <a:pPr marL="514350" indent="-514350">
              <a:buAutoNum type="arabicPeriod"/>
            </a:pPr>
            <a:r>
              <a:rPr lang="en-US" dirty="0" smtClean="0"/>
              <a:t>European explorers were driven by a variety of motives and should not be typecast: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Wealth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Political Ambition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Religious Zeal and Missionary Calling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The Call of Adventure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7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Vocabulary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1295400"/>
            <a:ext cx="83958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Caravel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000" dirty="0" smtClean="0"/>
              <a:t>A small, fast, maneuverable ship that had a large cargo hold and usually three masts with lateen sails.  Developed by Prince Henry of Portugal.</a:t>
            </a:r>
            <a:endParaRPr lang="en-US" sz="3000" dirty="0"/>
          </a:p>
          <a:p>
            <a:r>
              <a:rPr lang="en-US" sz="3200" dirty="0" smtClean="0"/>
              <a:t>Colony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000" dirty="0" smtClean="0"/>
              <a:t>A settlement of people living in a new territory, linked with a parent company or state by trade and government control.  </a:t>
            </a:r>
          </a:p>
          <a:p>
            <a:r>
              <a:rPr lang="en-US" sz="3200" dirty="0" smtClean="0"/>
              <a:t>Conquistador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A leader in the Spanish conquest of America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65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smtClean="0"/>
              <a:t>Motives</a:t>
            </a:r>
            <a:r>
              <a:rPr lang="en-US" dirty="0" smtClean="0"/>
              <a:t> and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983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From 1500 – 1800…</a:t>
            </a:r>
          </a:p>
          <a:p>
            <a:r>
              <a:rPr lang="en-US" sz="30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First</a:t>
            </a:r>
            <a:r>
              <a:rPr lang="en-US" sz="30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Portugal</a:t>
            </a:r>
            <a:r>
              <a:rPr lang="en-US" sz="3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, then Spain, followed by the Netherlands, England, and France.</a:t>
            </a:r>
          </a:p>
          <a:p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Europe was fascinated with 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Asia, in part due to the 13</a:t>
            </a:r>
            <a:r>
              <a:rPr lang="en-US" sz="3000" baseline="30000" dirty="0" smtClean="0">
                <a:latin typeface="Aparajita" pitchFamily="34" charset="0"/>
                <a:cs typeface="Aparajita" pitchFamily="34" charset="0"/>
              </a:rPr>
              <a:t>th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 century journeys of Marco Polo. 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Motives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 (“</a:t>
            </a:r>
            <a:r>
              <a:rPr lang="en-US" sz="3000" b="1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GOLD, GLORY, and GOD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”)</a:t>
            </a:r>
            <a:r>
              <a:rPr lang="en-US" sz="3000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000" dirty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for European expansion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Aparajita" pitchFamily="34" charset="0"/>
                <a:cs typeface="Aparajita" pitchFamily="34" charset="0"/>
              </a:rPr>
              <a:t>Desire to convert indigenous people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Aparajita" pitchFamily="34" charset="0"/>
                <a:cs typeface="Aparajita" pitchFamily="34" charset="0"/>
              </a:rPr>
              <a:t>Grandeur and glory (political gain)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Aparajita" pitchFamily="34" charset="0"/>
                <a:cs typeface="Aparajita" pitchFamily="34" charset="0"/>
              </a:rPr>
              <a:t>Economic interest (trade and gold)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Aparajita" pitchFamily="34" charset="0"/>
                <a:cs typeface="Aparajita" pitchFamily="34" charset="0"/>
              </a:rPr>
              <a:t>Chasing a spirit of adventure</a:t>
            </a:r>
          </a:p>
          <a:p>
            <a:endParaRPr lang="en-US" sz="3000" dirty="0" smtClean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endParaRPr lang="en-US" sz="3000" dirty="0" smtClean="0">
              <a:latin typeface="Aparajita" pitchFamily="34" charset="0"/>
              <a:cs typeface="Aparajita" pitchFamily="34" charset="0"/>
            </a:endParaRPr>
          </a:p>
          <a:p>
            <a:pPr marL="0" indent="0">
              <a:buNone/>
            </a:pPr>
            <a:endParaRPr lang="en-US" sz="30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54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Motives and </a:t>
            </a:r>
            <a:r>
              <a:rPr lang="en-US" b="1" dirty="0" smtClean="0"/>
              <a:t>Means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From 1500 – 1800…</a:t>
            </a:r>
          </a:p>
          <a:p>
            <a:pPr marL="0" indent="0">
              <a:buNone/>
            </a:pP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Means – New Technologies </a:t>
            </a:r>
          </a:p>
          <a:p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The </a:t>
            </a:r>
            <a:r>
              <a:rPr lang="en-US" sz="3000" b="1" dirty="0" smtClean="0">
                <a:latin typeface="Aparajita" pitchFamily="34" charset="0"/>
                <a:cs typeface="Aparajita" pitchFamily="34" charset="0"/>
              </a:rPr>
              <a:t>Caravel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 sailing ship was developed in Portugal by Prince Henry the Navigator.</a:t>
            </a:r>
          </a:p>
          <a:p>
            <a:pPr lvl="1"/>
            <a:r>
              <a:rPr lang="en-US" sz="2600" dirty="0" smtClean="0">
                <a:latin typeface="Aparajita" pitchFamily="34" charset="0"/>
                <a:cs typeface="Aparajita" pitchFamily="34" charset="0"/>
              </a:rPr>
              <a:t>It made long sea voyages possible and… profitable (cargo hold).</a:t>
            </a:r>
          </a:p>
          <a:p>
            <a:r>
              <a:rPr lang="en-US" sz="30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Advances in </a:t>
            </a:r>
            <a:r>
              <a:rPr lang="en-US" sz="30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cartography</a:t>
            </a:r>
            <a:r>
              <a:rPr lang="en-US" sz="30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(mapmaking).</a:t>
            </a:r>
          </a:p>
          <a:p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Advances in </a:t>
            </a:r>
            <a:r>
              <a:rPr lang="en-US" sz="3000" b="1" dirty="0" smtClean="0">
                <a:latin typeface="Aparajita" pitchFamily="34" charset="0"/>
                <a:cs typeface="Aparajita" pitchFamily="34" charset="0"/>
              </a:rPr>
              <a:t>navigation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lvl="1"/>
            <a:r>
              <a:rPr lang="en-US" sz="2600" dirty="0" smtClean="0">
                <a:latin typeface="Aparajita" pitchFamily="34" charset="0"/>
                <a:cs typeface="Aparajita" pitchFamily="34" charset="0"/>
              </a:rPr>
              <a:t>Astrolabe.</a:t>
            </a:r>
          </a:p>
          <a:p>
            <a:pPr lvl="1"/>
            <a:r>
              <a:rPr lang="en-US" sz="2600" dirty="0" smtClean="0">
                <a:latin typeface="Aparajita" pitchFamily="34" charset="0"/>
                <a:cs typeface="Aparajita" pitchFamily="34" charset="0"/>
              </a:rPr>
              <a:t>Magnetic compass.</a:t>
            </a:r>
          </a:p>
          <a:p>
            <a:pPr lvl="1"/>
            <a:r>
              <a:rPr lang="en-US" sz="2600" dirty="0" smtClean="0">
                <a:latin typeface="Aparajita" pitchFamily="34" charset="0"/>
                <a:cs typeface="Aparajita" pitchFamily="34" charset="0"/>
              </a:rPr>
              <a:t>Knowledge of wind patterns (prevailing winds).</a:t>
            </a:r>
            <a:endParaRPr lang="en-US" sz="30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3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A Race for Riches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419600" cy="5135563"/>
          </a:xfrm>
        </p:spPr>
        <p:txBody>
          <a:bodyPr>
            <a:normAutofit/>
          </a:bodyPr>
          <a:lstStyle/>
          <a:p>
            <a:r>
              <a:rPr lang="en-US" sz="4200" dirty="0" smtClean="0">
                <a:latin typeface="Aparajita" pitchFamily="34" charset="0"/>
                <a:cs typeface="Aparajita" pitchFamily="34" charset="0"/>
              </a:rPr>
              <a:t>Portugal </a:t>
            </a:r>
            <a:r>
              <a:rPr lang="en-US" sz="4200" dirty="0" smtClean="0">
                <a:latin typeface="Aparajita" pitchFamily="34" charset="0"/>
                <a:cs typeface="Aparajita" pitchFamily="34" charset="0"/>
              </a:rPr>
              <a:t>took the lead,                              sailing southward along                                 the African coast.  </a:t>
            </a:r>
            <a:endParaRPr lang="en-US" sz="42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4" name="Picture 2" descr="http://media.web.britannica.com/eb-media/59/145059-004-3521EE2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399"/>
            <a:ext cx="4114800" cy="543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571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A Race for Riches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200" dirty="0" smtClean="0">
                <a:latin typeface="Aparajita" pitchFamily="34" charset="0"/>
                <a:cs typeface="Aparajita" pitchFamily="34" charset="0"/>
              </a:rPr>
              <a:t>Portuguese, sponsored by Prince Henry, soon discovered a new source of gold from the African continent.</a:t>
            </a:r>
          </a:p>
          <a:p>
            <a:r>
              <a:rPr lang="en-US" sz="4200" dirty="0" smtClean="0">
                <a:latin typeface="Aparajita" pitchFamily="34" charset="0"/>
                <a:cs typeface="Aparajita" pitchFamily="34" charset="0"/>
              </a:rPr>
              <a:t>The southern coast of West Africa soon became known as the </a:t>
            </a:r>
            <a:r>
              <a:rPr lang="en-US" sz="42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GOLD COAST </a:t>
            </a:r>
            <a:r>
              <a:rPr lang="en-US" sz="4200" dirty="0" smtClean="0">
                <a:latin typeface="Aparajita" pitchFamily="34" charset="0"/>
                <a:cs typeface="Aparajita" pitchFamily="34" charset="0"/>
              </a:rPr>
              <a:t>to </a:t>
            </a:r>
            <a:r>
              <a:rPr lang="en-US" sz="4200" dirty="0" smtClean="0">
                <a:latin typeface="Aparajita" pitchFamily="34" charset="0"/>
                <a:cs typeface="Aparajita" pitchFamily="34" charset="0"/>
              </a:rPr>
              <a:t>Europeans.</a:t>
            </a:r>
            <a:endParaRPr lang="en-US" sz="42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29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A Race for Riches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35563"/>
          </a:xfrm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The goal was to find a </a:t>
            </a:r>
            <a:r>
              <a:rPr lang="en-US" sz="42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sea route </a:t>
            </a:r>
            <a:r>
              <a:rPr lang="en-US" sz="4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to the </a:t>
            </a:r>
            <a:r>
              <a:rPr lang="en-US" sz="42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Orient</a:t>
            </a:r>
            <a:r>
              <a:rPr lang="en-US" sz="4200" dirty="0" smtClean="0">
                <a:latin typeface="Aparajita" pitchFamily="34" charset="0"/>
                <a:cs typeface="Aparajita" pitchFamily="34" charset="0"/>
              </a:rPr>
              <a:t>.   </a:t>
            </a:r>
          </a:p>
          <a:p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1487 - 88, </a:t>
            </a:r>
            <a:r>
              <a:rPr lang="en-US" sz="3600" dirty="0" err="1" smtClean="0">
                <a:latin typeface="Aparajita" pitchFamily="34" charset="0"/>
                <a:cs typeface="Aparajita" pitchFamily="34" charset="0"/>
              </a:rPr>
              <a:t>Bartolomeu</a:t>
            </a:r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600" b="1" dirty="0" smtClean="0">
                <a:latin typeface="Aparajita" pitchFamily="34" charset="0"/>
                <a:cs typeface="Aparajita" pitchFamily="34" charset="0"/>
              </a:rPr>
              <a:t>Dias</a:t>
            </a:r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                                 reached the tip of Africa –                                          the Cape of Good Hope –                                          and returned to Portugal.</a:t>
            </a:r>
          </a:p>
          <a:p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Vasco </a:t>
            </a:r>
            <a:r>
              <a:rPr lang="en-US" sz="3600" b="1" dirty="0" smtClean="0">
                <a:latin typeface="Aparajita" pitchFamily="34" charset="0"/>
                <a:cs typeface="Aparajita" pitchFamily="34" charset="0"/>
              </a:rPr>
              <a:t>da Gama </a:t>
            </a:r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made it                                                    around Africa to India and                                           returned to Portugal.</a:t>
            </a:r>
            <a:endParaRPr lang="en-US" sz="36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4" name="Picture 2" descr="http://media.web.britannica.com/eb-media/59/145059-004-3521EE2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41956"/>
            <a:ext cx="3724275" cy="491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029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fb64e5c9-e11f-43e5-b76b-b61adc9a74c7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859</Words>
  <Application>Microsoft Office PowerPoint</Application>
  <PresentationFormat>On-screen Show (4:3)</PresentationFormat>
  <Paragraphs>98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Age of Exploration 1500-1800 European Exploration &amp; Expansion</vt:lpstr>
      <vt:lpstr>Essential Question</vt:lpstr>
      <vt:lpstr>Why does it matter?</vt:lpstr>
      <vt:lpstr>Lesson Vocabulary</vt:lpstr>
      <vt:lpstr>Motives and Means</vt:lpstr>
      <vt:lpstr>Motives and Means</vt:lpstr>
      <vt:lpstr>A Race for Riches</vt:lpstr>
      <vt:lpstr>A Race for Riches</vt:lpstr>
      <vt:lpstr>A Race for Riches</vt:lpstr>
      <vt:lpstr>A Race for Riches</vt:lpstr>
      <vt:lpstr>A Race for Riches</vt:lpstr>
      <vt:lpstr>PowerPoint Presentation</vt:lpstr>
      <vt:lpstr>A Race for Riches</vt:lpstr>
      <vt:lpstr>A Race for Riches</vt:lpstr>
      <vt:lpstr>The Spanish Empire</vt:lpstr>
      <vt:lpstr>PowerPoint Presentation</vt:lpstr>
      <vt:lpstr>The Spanish Empire</vt:lpstr>
      <vt:lpstr>The Spanish Empire</vt:lpstr>
      <vt:lpstr>European Rivals</vt:lpstr>
      <vt:lpstr>European Rivals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Two Review  (review – noun - a looking at or looking over again)</dc:title>
  <dc:creator>cit-sysop</dc:creator>
  <cp:lastModifiedBy>cit-sysop</cp:lastModifiedBy>
  <cp:revision>154</cp:revision>
  <dcterms:created xsi:type="dcterms:W3CDTF">2011-09-07T19:17:10Z</dcterms:created>
  <dcterms:modified xsi:type="dcterms:W3CDTF">2014-04-02T14:45:05Z</dcterms:modified>
</cp:coreProperties>
</file>