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7" r:id="rId2"/>
    <p:sldId id="312" r:id="rId3"/>
    <p:sldId id="383" r:id="rId4"/>
    <p:sldId id="313" r:id="rId5"/>
    <p:sldId id="315" r:id="rId6"/>
    <p:sldId id="258" r:id="rId7"/>
    <p:sldId id="386" r:id="rId8"/>
    <p:sldId id="387" r:id="rId9"/>
    <p:sldId id="384" r:id="rId10"/>
    <p:sldId id="388" r:id="rId11"/>
    <p:sldId id="389" r:id="rId12"/>
    <p:sldId id="391" r:id="rId13"/>
    <p:sldId id="390" r:id="rId14"/>
    <p:sldId id="392" r:id="rId15"/>
    <p:sldId id="393" r:id="rId16"/>
    <p:sldId id="385" r:id="rId17"/>
    <p:sldId id="371" r:id="rId18"/>
    <p:sldId id="372" r:id="rId19"/>
    <p:sldId id="318" r:id="rId20"/>
    <p:sldId id="292" r:id="rId21"/>
    <p:sldId id="339" r:id="rId22"/>
  </p:sldIdLst>
  <p:sldSz cx="9144000" cy="6858000" type="screen4x3"/>
  <p:notesSz cx="6858000" cy="9144000"/>
  <p:custDataLst>
    <p:tags r:id="rId2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03" autoAdjust="0"/>
    <p:restoredTop sz="94660"/>
  </p:normalViewPr>
  <p:slideViewPr>
    <p:cSldViewPr>
      <p:cViewPr varScale="1">
        <p:scale>
          <a:sx n="69" d="100"/>
          <a:sy n="69" d="100"/>
        </p:scale>
        <p:origin x="-52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A07A37-EF63-4089-B03B-606E293CDEFA}" type="datetimeFigureOut">
              <a:rPr lang="en-US" smtClean="0"/>
              <a:t>3/20/2013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E0BB49-53C1-4A96-AB52-E24C196D1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621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7C423-7F47-4953-91C8-F779F690CD96}" type="datetimeFigureOut">
              <a:rPr lang="en-US" smtClean="0"/>
              <a:t>3/20/2013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9C6B3-5727-4AB2-91BA-98907F5AD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2125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7C423-7F47-4953-91C8-F779F690CD96}" type="datetimeFigureOut">
              <a:rPr lang="en-US" smtClean="0"/>
              <a:t>3/20/2013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9C6B3-5727-4AB2-91BA-98907F5AD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5086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7C423-7F47-4953-91C8-F779F690CD96}" type="datetimeFigureOut">
              <a:rPr lang="en-US" smtClean="0"/>
              <a:t>3/20/2013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9C6B3-5727-4AB2-91BA-98907F5AD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3310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7C423-7F47-4953-91C8-F779F690CD96}" type="datetimeFigureOut">
              <a:rPr lang="en-US" smtClean="0"/>
              <a:t>3/20/2013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9C6B3-5727-4AB2-91BA-98907F5AD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8054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7C423-7F47-4953-91C8-F779F690CD96}" type="datetimeFigureOut">
              <a:rPr lang="en-US" smtClean="0"/>
              <a:t>3/20/2013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9C6B3-5727-4AB2-91BA-98907F5AD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618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7C423-7F47-4953-91C8-F779F690CD96}" type="datetimeFigureOut">
              <a:rPr lang="en-US" smtClean="0"/>
              <a:t>3/20/2013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9C6B3-5727-4AB2-91BA-98907F5AD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016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7C423-7F47-4953-91C8-F779F690CD96}" type="datetimeFigureOut">
              <a:rPr lang="en-US" smtClean="0"/>
              <a:t>3/20/2013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9C6B3-5727-4AB2-91BA-98907F5AD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5330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7C423-7F47-4953-91C8-F779F690CD96}" type="datetimeFigureOut">
              <a:rPr lang="en-US" smtClean="0"/>
              <a:t>3/20/2013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9C6B3-5727-4AB2-91BA-98907F5AD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0954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7C423-7F47-4953-91C8-F779F690CD96}" type="datetimeFigureOut">
              <a:rPr lang="en-US" smtClean="0"/>
              <a:t>3/20/2013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9C6B3-5727-4AB2-91BA-98907F5AD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848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7C423-7F47-4953-91C8-F779F690CD96}" type="datetimeFigureOut">
              <a:rPr lang="en-US" smtClean="0"/>
              <a:t>3/20/2013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9C6B3-5727-4AB2-91BA-98907F5AD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8860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7C423-7F47-4953-91C8-F779F690CD96}" type="datetimeFigureOut">
              <a:rPr lang="en-US" smtClean="0"/>
              <a:t>3/20/2013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9C6B3-5727-4AB2-91BA-98907F5AD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982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27C423-7F47-4953-91C8-F779F690CD96}" type="datetimeFigureOut">
              <a:rPr lang="en-US" smtClean="0"/>
              <a:t>3/20/2013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99C6B3-5727-4AB2-91BA-98907F5AD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579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answers.com/topic/imperialism-jpg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381000" y="1295400"/>
            <a:ext cx="8153400" cy="4800601"/>
          </a:xfrm>
        </p:spPr>
        <p:txBody>
          <a:bodyPr>
            <a:normAutofit/>
          </a:bodyPr>
          <a:lstStyle/>
          <a:p>
            <a:r>
              <a:rPr lang="en-US" sz="3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Age of Exploration</a:t>
            </a:r>
            <a:br>
              <a:rPr lang="en-US" sz="3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1500-1800</a:t>
            </a:r>
            <a:br>
              <a:rPr lang="en-US" sz="3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First Global Economic Systems</a:t>
            </a:r>
            <a:endParaRPr lang="en-US" sz="2600" dirty="0" smtClean="0">
              <a:solidFill>
                <a:srgbClr val="002060"/>
              </a:solidFill>
            </a:endParaRPr>
          </a:p>
        </p:txBody>
      </p:sp>
      <p:sp>
        <p:nvSpPr>
          <p:cNvPr id="2051" name="Subtitle 2"/>
          <p:cNvSpPr>
            <a:spLocks noGrp="1"/>
          </p:cNvSpPr>
          <p:nvPr>
            <p:ph type="subTitle" idx="1"/>
          </p:nvPr>
        </p:nvSpPr>
        <p:spPr>
          <a:xfrm>
            <a:off x="533400" y="304800"/>
            <a:ext cx="8077200" cy="685800"/>
          </a:xfrm>
          <a:noFill/>
          <a:ln>
            <a:noFill/>
          </a:ln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eaLnBrk="1" hangingPunct="1"/>
            <a:r>
              <a:rPr lang="en-US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Mr. Wyka – AP World History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01624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US" dirty="0" smtClean="0"/>
              <a:t>The Columbian Exchange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382000" cy="498316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3000" dirty="0" smtClean="0">
                <a:latin typeface="Aparajita" pitchFamily="34" charset="0"/>
                <a:cs typeface="Aparajita" pitchFamily="34" charset="0"/>
              </a:rPr>
              <a:t>The Catholic Church prohibited enslaving the native peoples, which affected all of the holdings of the Spanish and Portuguese.</a:t>
            </a:r>
          </a:p>
          <a:p>
            <a:pPr marL="0" indent="0">
              <a:buNone/>
            </a:pPr>
            <a:endParaRPr lang="en-US" sz="3000" b="1" dirty="0">
              <a:solidFill>
                <a:srgbClr val="7030A0"/>
              </a:solidFill>
              <a:latin typeface="Aparajita" pitchFamily="34" charset="0"/>
              <a:cs typeface="Aparajita" pitchFamily="34" charset="0"/>
            </a:endParaRPr>
          </a:p>
          <a:p>
            <a:pPr marL="0" indent="0">
              <a:buNone/>
            </a:pPr>
            <a:r>
              <a:rPr lang="en-US" sz="3000" dirty="0" smtClean="0">
                <a:latin typeface="Aparajita" pitchFamily="34" charset="0"/>
                <a:cs typeface="Aparajita" pitchFamily="34" charset="0"/>
              </a:rPr>
              <a:t>However, the Spanish crown established the </a:t>
            </a:r>
            <a:r>
              <a:rPr lang="en-US" sz="3000" i="1" dirty="0" err="1" smtClean="0">
                <a:latin typeface="Aparajita" pitchFamily="34" charset="0"/>
                <a:cs typeface="Aparajita" pitchFamily="34" charset="0"/>
              </a:rPr>
              <a:t>encomienda</a:t>
            </a:r>
            <a:r>
              <a:rPr lang="en-US" sz="3000" dirty="0" smtClean="0">
                <a:latin typeface="Aparajita" pitchFamily="34" charset="0"/>
                <a:cs typeface="Aparajita" pitchFamily="34" charset="0"/>
              </a:rPr>
              <a:t> for settlers.  This granted Spanish settlers the right to use Native Americans as laborers.  In return, the holders of an </a:t>
            </a:r>
            <a:r>
              <a:rPr lang="en-US" sz="3000" i="1" dirty="0" err="1" smtClean="0">
                <a:latin typeface="Aparajita" pitchFamily="34" charset="0"/>
                <a:cs typeface="Aparajita" pitchFamily="34" charset="0"/>
              </a:rPr>
              <a:t>encomienda</a:t>
            </a:r>
            <a:r>
              <a:rPr lang="en-US" sz="3000" i="1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sz="3000" dirty="0" smtClean="0">
                <a:latin typeface="Aparajita" pitchFamily="34" charset="0"/>
                <a:cs typeface="Aparajita" pitchFamily="34" charset="0"/>
              </a:rPr>
              <a:t>were obligated to care for, educate, and be an advocate for the Native Americans.  </a:t>
            </a:r>
          </a:p>
          <a:p>
            <a:pPr marL="0" indent="0">
              <a:buNone/>
            </a:pPr>
            <a:endParaRPr lang="en-US" sz="3000" i="1" dirty="0">
              <a:latin typeface="Aparajita" pitchFamily="34" charset="0"/>
              <a:cs typeface="Aparajita" pitchFamily="34" charset="0"/>
            </a:endParaRPr>
          </a:p>
          <a:p>
            <a:pPr marL="0" indent="0">
              <a:buNone/>
            </a:pPr>
            <a:r>
              <a:rPr lang="en-US" sz="3000" dirty="0" smtClean="0">
                <a:latin typeface="Aparajita" pitchFamily="34" charset="0"/>
                <a:cs typeface="Aparajita" pitchFamily="34" charset="0"/>
              </a:rPr>
              <a:t>This did not always happen and many Spaniards abused the </a:t>
            </a:r>
            <a:r>
              <a:rPr lang="en-US" sz="3000" dirty="0" err="1" smtClean="0">
                <a:latin typeface="Aparajita" pitchFamily="34" charset="0"/>
                <a:cs typeface="Aparajita" pitchFamily="34" charset="0"/>
              </a:rPr>
              <a:t>encomienda</a:t>
            </a:r>
            <a:r>
              <a:rPr lang="en-US" sz="3000" dirty="0" smtClean="0">
                <a:latin typeface="Aparajita" pitchFamily="34" charset="0"/>
                <a:cs typeface="Aparajita" pitchFamily="34" charset="0"/>
              </a:rPr>
              <a:t> privilege, resulting in virtual slavery for many.</a:t>
            </a:r>
            <a:endParaRPr lang="en-US" sz="3000" dirty="0">
              <a:latin typeface="Aparajita" pitchFamily="34" charset="0"/>
              <a:cs typeface="Aparajita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72630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US" dirty="0" smtClean="0"/>
              <a:t>European Rivals in the East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382000" cy="49831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000" dirty="0" smtClean="0">
                <a:latin typeface="Aparajita" pitchFamily="34" charset="0"/>
                <a:cs typeface="Aparajita" pitchFamily="34" charset="0"/>
              </a:rPr>
              <a:t>The Dutch, English, and French expanded into Asia.  </a:t>
            </a:r>
          </a:p>
          <a:p>
            <a:r>
              <a:rPr lang="en-US" sz="3000" dirty="0" smtClean="0">
                <a:latin typeface="Aparajita" pitchFamily="34" charset="0"/>
                <a:cs typeface="Aparajita" pitchFamily="34" charset="0"/>
              </a:rPr>
              <a:t>Companies were established, such as the British East India Company and the East India Company (Dutch) to pursue their nation’s economic interests in the East.</a:t>
            </a:r>
          </a:p>
          <a:p>
            <a:r>
              <a:rPr lang="en-US" sz="3000" dirty="0" smtClean="0">
                <a:latin typeface="Aparajita" pitchFamily="34" charset="0"/>
                <a:cs typeface="Aparajita" pitchFamily="34" charset="0"/>
              </a:rPr>
              <a:t>The British defeated the French in the Seven Years’ War, forcing French withdrawal from India.  </a:t>
            </a:r>
          </a:p>
          <a:p>
            <a:r>
              <a:rPr lang="en-US" sz="3000" dirty="0" smtClean="0">
                <a:latin typeface="Aparajita" pitchFamily="34" charset="0"/>
                <a:cs typeface="Aparajita" pitchFamily="34" charset="0"/>
              </a:rPr>
              <a:t>Eventually, Britain, through the British East                         India Company, would gain complete                                control of India.</a:t>
            </a:r>
            <a:endParaRPr lang="en-US" sz="3000" b="1" dirty="0">
              <a:solidFill>
                <a:srgbClr val="7030A0"/>
              </a:solidFill>
              <a:latin typeface="Aparajita" pitchFamily="34" charset="0"/>
              <a:cs typeface="Aparajita" pitchFamily="34" charset="0"/>
            </a:endParaRPr>
          </a:p>
        </p:txBody>
      </p:sp>
      <p:pic>
        <p:nvPicPr>
          <p:cNvPr id="3074" name="Picture 2" descr="http://hhh.gavilan.edu/mturetzky/Pols3/images/british_east_india_compan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4038600"/>
            <a:ext cx="2338196" cy="2612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72630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http://bhoffert.faculty.noctrl.edu/TEACHING/British.Imperialism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52400"/>
            <a:ext cx="6400800" cy="6486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106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US" dirty="0" smtClean="0"/>
              <a:t>The Atlantic Slave Trade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382000" cy="4983163"/>
          </a:xfrm>
        </p:spPr>
        <p:txBody>
          <a:bodyPr>
            <a:normAutofit/>
          </a:bodyPr>
          <a:lstStyle/>
          <a:p>
            <a:r>
              <a:rPr lang="en-US" sz="3300" dirty="0" smtClean="0">
                <a:latin typeface="Aparajita" pitchFamily="34" charset="0"/>
                <a:cs typeface="Aparajita" pitchFamily="34" charset="0"/>
              </a:rPr>
              <a:t>Europeans did not start the African slave industry.</a:t>
            </a:r>
          </a:p>
          <a:p>
            <a:r>
              <a:rPr lang="en-US" sz="3300" dirty="0" smtClean="0">
                <a:latin typeface="Aparajita" pitchFamily="34" charset="0"/>
                <a:cs typeface="Aparajita" pitchFamily="34" charset="0"/>
              </a:rPr>
              <a:t>Slavery had been practiced in Africa since ancient times.</a:t>
            </a:r>
          </a:p>
          <a:p>
            <a:r>
              <a:rPr lang="en-US" sz="3300" dirty="0" smtClean="0">
                <a:latin typeface="Aparajita" pitchFamily="34" charset="0"/>
                <a:cs typeface="Aparajita" pitchFamily="34" charset="0"/>
              </a:rPr>
              <a:t>Before the first European slave ship brought Africans to the Americas in 1518, Islamic slavers had dominated the African slave industry for six </a:t>
            </a:r>
            <a:r>
              <a:rPr lang="en-US" sz="3300" dirty="0">
                <a:latin typeface="Aparajita" pitchFamily="34" charset="0"/>
                <a:cs typeface="Aparajita" pitchFamily="34" charset="0"/>
              </a:rPr>
              <a:t>hundred </a:t>
            </a:r>
            <a:r>
              <a:rPr lang="en-US" sz="3300" dirty="0" smtClean="0">
                <a:latin typeface="Aparajita" pitchFamily="34" charset="0"/>
                <a:cs typeface="Aparajita" pitchFamily="34" charset="0"/>
              </a:rPr>
              <a:t>years.</a:t>
            </a:r>
          </a:p>
          <a:p>
            <a:r>
              <a:rPr lang="en-US" sz="3300" dirty="0" smtClean="0">
                <a:latin typeface="Aparajita" pitchFamily="34" charset="0"/>
                <a:cs typeface="Aparajita" pitchFamily="34" charset="0"/>
              </a:rPr>
              <a:t>European expansion led to a dramatic increase in the slave trade.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29105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US" dirty="0" smtClean="0"/>
              <a:t>The Atlantic Slave Trade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382000" cy="5135563"/>
          </a:xfrm>
        </p:spPr>
        <p:txBody>
          <a:bodyPr>
            <a:normAutofit/>
          </a:bodyPr>
          <a:lstStyle/>
          <a:p>
            <a:r>
              <a:rPr lang="en-US" sz="3300" dirty="0" smtClean="0">
                <a:latin typeface="Aparajita" pitchFamily="34" charset="0"/>
                <a:cs typeface="Aparajita" pitchFamily="34" charset="0"/>
              </a:rPr>
              <a:t>Local populations were decimated by disease.  Workers were needed for the sugar plantations in South America and the Caribbean and later, cotton and tobacco plantations in North America.</a:t>
            </a:r>
          </a:p>
          <a:p>
            <a:r>
              <a:rPr lang="en-US" sz="3300" dirty="0" smtClean="0">
                <a:latin typeface="Aparajita" pitchFamily="34" charset="0"/>
                <a:cs typeface="Aparajita" pitchFamily="34" charset="0"/>
              </a:rPr>
              <a:t>The Catholic Church condemned the practice and some Protestant churchmen spoke against it.  </a:t>
            </a:r>
          </a:p>
          <a:p>
            <a:r>
              <a:rPr lang="en-US" sz="3300" dirty="0" smtClean="0">
                <a:latin typeface="Aparajita" pitchFamily="34" charset="0"/>
                <a:cs typeface="Aparajita" pitchFamily="34" charset="0"/>
              </a:rPr>
              <a:t>However, the economic forces proved stronger than spiritual forces as the Reformation had weakened Christianity.  </a:t>
            </a:r>
            <a:endParaRPr lang="en-US" sz="3300" b="1" dirty="0">
              <a:solidFill>
                <a:srgbClr val="7030A0"/>
              </a:solidFill>
              <a:latin typeface="Aparajita" pitchFamily="34" charset="0"/>
              <a:cs typeface="Aparajita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99768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The Triangular Trade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382000" cy="5211763"/>
          </a:xfrm>
        </p:spPr>
        <p:txBody>
          <a:bodyPr>
            <a:normAutofit lnSpcReduction="10000"/>
          </a:bodyPr>
          <a:lstStyle/>
          <a:p>
            <a:r>
              <a:rPr lang="en-US" sz="3300" b="1" dirty="0" smtClean="0">
                <a:solidFill>
                  <a:schemeClr val="tx2"/>
                </a:solidFill>
                <a:latin typeface="Aparajita" pitchFamily="34" charset="0"/>
                <a:cs typeface="Aparajita" pitchFamily="34" charset="0"/>
              </a:rPr>
              <a:t>The Slave Trade was one component of a trading system known as the Triangular Trade.</a:t>
            </a:r>
          </a:p>
          <a:p>
            <a:r>
              <a:rPr lang="en-US" sz="3300" b="1" dirty="0" smtClean="0">
                <a:solidFill>
                  <a:schemeClr val="tx2"/>
                </a:solidFill>
                <a:latin typeface="Aparajita" pitchFamily="34" charset="0"/>
                <a:cs typeface="Aparajita" pitchFamily="34" charset="0"/>
              </a:rPr>
              <a:t>European ships took manufactured goods to Africa where they were traded for enslaved people.  </a:t>
            </a:r>
          </a:p>
          <a:p>
            <a:r>
              <a:rPr lang="en-US" sz="3300" b="1" dirty="0" smtClean="0">
                <a:solidFill>
                  <a:schemeClr val="tx2"/>
                </a:solidFill>
                <a:latin typeface="Aparajita" pitchFamily="34" charset="0"/>
                <a:cs typeface="Aparajita" pitchFamily="34" charset="0"/>
              </a:rPr>
              <a:t>Enslaved Africans were sent to the Americas and sold.</a:t>
            </a:r>
          </a:p>
          <a:p>
            <a:r>
              <a:rPr lang="en-US" sz="3300" b="1" dirty="0" smtClean="0">
                <a:solidFill>
                  <a:schemeClr val="tx2"/>
                </a:solidFill>
                <a:latin typeface="Aparajita" pitchFamily="34" charset="0"/>
                <a:cs typeface="Aparajita" pitchFamily="34" charset="0"/>
              </a:rPr>
              <a:t>Raw materials from the Americas were then shipped to Europe and the process began again.</a:t>
            </a:r>
          </a:p>
          <a:p>
            <a:r>
              <a:rPr lang="en-US" sz="3300" b="1" dirty="0">
                <a:solidFill>
                  <a:srgbClr val="7030A0"/>
                </a:solidFill>
                <a:latin typeface="Aparajita" pitchFamily="34" charset="0"/>
                <a:cs typeface="Aparajita" pitchFamily="34" charset="0"/>
              </a:rPr>
              <a:t>A slave’s journey from Africa to the Americas became known as the Middle </a:t>
            </a:r>
            <a:r>
              <a:rPr lang="en-US" sz="3300" b="1" dirty="0" smtClean="0">
                <a:solidFill>
                  <a:srgbClr val="7030A0"/>
                </a:solidFill>
                <a:latin typeface="Aparajita" pitchFamily="34" charset="0"/>
                <a:cs typeface="Aparajita" pitchFamily="34" charset="0"/>
              </a:rPr>
              <a:t>Passage</a:t>
            </a:r>
            <a:r>
              <a:rPr lang="en-US" sz="3300" b="1" dirty="0">
                <a:solidFill>
                  <a:srgbClr val="7030A0"/>
                </a:solidFill>
                <a:latin typeface="Aparajita" pitchFamily="34" charset="0"/>
                <a:cs typeface="Aparajita" pitchFamily="34" charset="0"/>
              </a:rPr>
              <a:t> </a:t>
            </a:r>
            <a:r>
              <a:rPr lang="en-US" sz="3300" b="1" dirty="0" smtClean="0">
                <a:solidFill>
                  <a:srgbClr val="7030A0"/>
                </a:solidFill>
                <a:latin typeface="Aparajita" pitchFamily="34" charset="0"/>
                <a:cs typeface="Aparajita" pitchFamily="34" charset="0"/>
              </a:rPr>
              <a:t>– the middle portion of the Triangular Trade route.  </a:t>
            </a:r>
            <a:endParaRPr lang="en-US" sz="3300" b="1" dirty="0">
              <a:solidFill>
                <a:srgbClr val="7030A0"/>
              </a:solidFill>
              <a:latin typeface="Aparajita" pitchFamily="34" charset="0"/>
              <a:cs typeface="Aparajita" pitchFamily="34" charset="0"/>
            </a:endParaRPr>
          </a:p>
          <a:p>
            <a:endParaRPr lang="en-US" sz="3300" b="1" dirty="0">
              <a:solidFill>
                <a:schemeClr val="tx2"/>
              </a:solidFill>
              <a:latin typeface="Aparajita" pitchFamily="34" charset="0"/>
              <a:cs typeface="Aparajita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99768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ttp://chilaborarts.files.wordpress.com/2012/03/trade_route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35527"/>
            <a:ext cx="8351116" cy="6529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381000" y="4953000"/>
            <a:ext cx="33528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81000" y="5004256"/>
            <a:ext cx="3429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The </a:t>
            </a:r>
            <a:r>
              <a:rPr lang="en-US" sz="2200" b="1" dirty="0" smtClean="0"/>
              <a:t>Triangular Trade </a:t>
            </a:r>
            <a:r>
              <a:rPr lang="en-US" sz="2200" dirty="0" smtClean="0"/>
              <a:t>Route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4228941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US" dirty="0" smtClean="0"/>
              <a:t>Effects of the Atlantic Slave Trade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686800" cy="5135563"/>
          </a:xfrm>
        </p:spPr>
        <p:txBody>
          <a:bodyPr>
            <a:normAutofit fontScale="85000" lnSpcReduction="10000"/>
          </a:bodyPr>
          <a:lstStyle/>
          <a:p>
            <a:r>
              <a:rPr lang="en-US" sz="4200" b="1" dirty="0" smtClean="0">
                <a:solidFill>
                  <a:schemeClr val="tx2"/>
                </a:solidFill>
                <a:latin typeface="Aparajita" pitchFamily="34" charset="0"/>
                <a:cs typeface="Aparajita" pitchFamily="34" charset="0"/>
              </a:rPr>
              <a:t>Ripped families asunder.</a:t>
            </a:r>
          </a:p>
          <a:p>
            <a:r>
              <a:rPr lang="en-US" sz="4200" b="1" dirty="0" smtClean="0">
                <a:solidFill>
                  <a:schemeClr val="tx2"/>
                </a:solidFill>
                <a:latin typeface="Aparajita" pitchFamily="34" charset="0"/>
                <a:cs typeface="Aparajita" pitchFamily="34" charset="0"/>
              </a:rPr>
              <a:t>Deprived many regions of their strongest and healthiest workers and warriors.  </a:t>
            </a:r>
          </a:p>
          <a:p>
            <a:r>
              <a:rPr lang="en-US" sz="4200" b="1" dirty="0" smtClean="0">
                <a:solidFill>
                  <a:schemeClr val="tx2"/>
                </a:solidFill>
                <a:latin typeface="Aparajita" pitchFamily="34" charset="0"/>
                <a:cs typeface="Aparajita" pitchFamily="34" charset="0"/>
              </a:rPr>
              <a:t>Warfare increased in Africa as one tribe sought to capture another tribe’s people to sell to the traders.  </a:t>
            </a:r>
          </a:p>
          <a:p>
            <a:r>
              <a:rPr lang="en-US" sz="4200" b="1" dirty="0" smtClean="0">
                <a:solidFill>
                  <a:schemeClr val="tx2"/>
                </a:solidFill>
                <a:latin typeface="Aparajita" pitchFamily="34" charset="0"/>
                <a:cs typeface="Aparajita" pitchFamily="34" charset="0"/>
              </a:rPr>
              <a:t>Many cultures were eclipsed.</a:t>
            </a:r>
          </a:p>
          <a:p>
            <a:r>
              <a:rPr lang="en-US" sz="4200" b="1" dirty="0" smtClean="0">
                <a:solidFill>
                  <a:schemeClr val="tx2"/>
                </a:solidFill>
                <a:latin typeface="Aparajita" pitchFamily="34" charset="0"/>
                <a:cs typeface="Aparajita" pitchFamily="34" charset="0"/>
              </a:rPr>
              <a:t>What was the effect on Europeans?  How would “owning” another human being effect someone?</a:t>
            </a:r>
            <a:endParaRPr lang="en-US" sz="4200" b="1" dirty="0">
              <a:solidFill>
                <a:schemeClr val="tx2"/>
              </a:solidFill>
              <a:latin typeface="Aparajita" pitchFamily="34" charset="0"/>
              <a:cs typeface="Aparajita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30295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US" dirty="0" smtClean="0"/>
              <a:t>Closing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686800" cy="5135563"/>
          </a:xfrm>
        </p:spPr>
        <p:txBody>
          <a:bodyPr>
            <a:normAutofit/>
          </a:bodyPr>
          <a:lstStyle/>
          <a:p>
            <a:r>
              <a:rPr lang="en-US" sz="4200" dirty="0" smtClean="0">
                <a:latin typeface="Aparajita" pitchFamily="34" charset="0"/>
                <a:cs typeface="Aparajita" pitchFamily="34" charset="0"/>
              </a:rPr>
              <a:t>How did epidemics among the Native American populations contribute to an increase in the trade of enslaved Africans? 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30295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Looking back…</a:t>
            </a:r>
            <a:endParaRPr lang="en-US" dirty="0"/>
          </a:p>
        </p:txBody>
      </p:sp>
      <p:pic>
        <p:nvPicPr>
          <p:cNvPr id="6146" name="Picture 2" descr="http://images.fineartamerica.com/images-medium/-deer-looking-back-kathern-wels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752600"/>
            <a:ext cx="571500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88181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Essential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93273"/>
            <a:ext cx="2971800" cy="4572000"/>
          </a:xfrm>
        </p:spPr>
        <p:txBody>
          <a:bodyPr>
            <a:normAutofit/>
          </a:bodyPr>
          <a:lstStyle/>
          <a:p>
            <a:r>
              <a:rPr lang="en-US" dirty="0" smtClean="0"/>
              <a:t>What are the effects of political and economic expansion?</a:t>
            </a:r>
          </a:p>
          <a:p>
            <a:pPr lvl="1"/>
            <a:r>
              <a:rPr lang="en-US" dirty="0" smtClean="0"/>
              <a:t>On the explorers?</a:t>
            </a:r>
          </a:p>
          <a:p>
            <a:pPr lvl="1"/>
            <a:r>
              <a:rPr lang="en-US" dirty="0" smtClean="0"/>
              <a:t>On the conquered?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267364" y="6172200"/>
            <a:ext cx="534294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dirty="0" smtClean="0"/>
              <a:t>Map of the World from a European view - 1482</a:t>
            </a:r>
            <a:endParaRPr lang="en-US" sz="1300" dirty="0"/>
          </a:p>
        </p:txBody>
      </p:sp>
      <p:pic>
        <p:nvPicPr>
          <p:cNvPr id="1026" name="Picture 2" descr="http://phillipkay.files.wordpress.com/2010/09/ancient-world-map-148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0984" y="1600200"/>
            <a:ext cx="5615708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44677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704850"/>
            <a:ext cx="8229600" cy="22669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 smtClean="0">
                <a:latin typeface="Aparajita" pitchFamily="34" charset="0"/>
                <a:cs typeface="Aparajita" pitchFamily="34" charset="0"/>
              </a:rPr>
              <a:t>A slaves journey from Africa to the Americas became known as ____________.</a:t>
            </a:r>
            <a:endParaRPr lang="en-US" sz="4400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3505200"/>
            <a:ext cx="28194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00" i="1" dirty="0" smtClean="0"/>
              <a:t>the Middle Passage</a:t>
            </a:r>
            <a:endParaRPr lang="en-US" sz="3800" i="1" dirty="0"/>
          </a:p>
        </p:txBody>
      </p:sp>
      <p:pic>
        <p:nvPicPr>
          <p:cNvPr id="2" name="Picture 2" descr="http://www.history.ucsb.edu/faculty/marcuse/classes/2c/images/1789SlaveShip$Brummett72dpi550px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207785"/>
            <a:ext cx="5626677" cy="4450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35113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anshuchristajacobson.files.wordpress.com/2011/11/try-no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600200"/>
            <a:ext cx="6400800" cy="4800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64914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410200"/>
            <a:ext cx="8229600" cy="71596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Early 1500s</a:t>
            </a:r>
            <a:endParaRPr lang="en-US" dirty="0"/>
          </a:p>
        </p:txBody>
      </p:sp>
      <p:pic>
        <p:nvPicPr>
          <p:cNvPr id="2050" name="Picture 2" descr="http://www.sonofthesouth.net/revolutionary-war/maps/old-world-ma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1000"/>
            <a:ext cx="8561074" cy="4920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0771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does it matter?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783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The interaction between worlds brought a transfer of goods and people.  In the case of the people making the journey, some did so willingly, some not.</a:t>
            </a:r>
          </a:p>
          <a:p>
            <a:pPr marL="0" indent="0">
              <a:buNone/>
            </a:pPr>
            <a:r>
              <a:rPr lang="en-US" dirty="0" smtClean="0"/>
              <a:t>These exchanges had a lasting effect on the world.  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11738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 Vocabulary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199" y="1295400"/>
            <a:ext cx="8395855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mercantilism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3000" dirty="0" smtClean="0"/>
              <a:t>Principles that dominated economic thought in the 17</a:t>
            </a:r>
            <a:r>
              <a:rPr lang="en-US" sz="3000" baseline="30000" dirty="0" smtClean="0"/>
              <a:t>th</a:t>
            </a:r>
            <a:r>
              <a:rPr lang="en-US" sz="3000" dirty="0" smtClean="0"/>
              <a:t> century, holding that the prosperity of a nation depended on a large supply of gold and silver.</a:t>
            </a:r>
            <a:endParaRPr lang="en-US" sz="3000" dirty="0"/>
          </a:p>
          <a:p>
            <a:r>
              <a:rPr lang="en-US" sz="3200" dirty="0" smtClean="0"/>
              <a:t>plantations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3000" dirty="0" smtClean="0"/>
              <a:t>A large agricultural estate.</a:t>
            </a:r>
          </a:p>
          <a:p>
            <a:r>
              <a:rPr lang="en-US" sz="3200" dirty="0" smtClean="0"/>
              <a:t>Middle Passage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3200" dirty="0" smtClean="0"/>
              <a:t>The forced voyage of enslaved Africans across the Atlantic Ocean to the Americas.</a:t>
            </a:r>
            <a:endParaRPr lang="en-US" sz="3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32658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US" dirty="0" smtClean="0"/>
              <a:t>Trades, Colonies and Mercantilism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382000" cy="49831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000" dirty="0" smtClean="0">
                <a:latin typeface="Aparajita" pitchFamily="34" charset="0"/>
                <a:cs typeface="Aparajita" pitchFamily="34" charset="0"/>
              </a:rPr>
              <a:t>The effects of European exploration…</a:t>
            </a:r>
          </a:p>
          <a:p>
            <a:r>
              <a:rPr lang="en-US" sz="3000" dirty="0" smtClean="0">
                <a:latin typeface="Aparajita" pitchFamily="34" charset="0"/>
                <a:cs typeface="Aparajita" pitchFamily="34" charset="0"/>
              </a:rPr>
              <a:t>In the Americas and the Spice Islands it led to the destruction of local cultures and the establishment of European colonies.</a:t>
            </a:r>
          </a:p>
          <a:p>
            <a:r>
              <a:rPr lang="en-US" sz="3000" dirty="0" smtClean="0">
                <a:latin typeface="Aparajita" pitchFamily="34" charset="0"/>
                <a:cs typeface="Aparajita" pitchFamily="34" charset="0"/>
              </a:rPr>
              <a:t>In Africa and mainland Asia, local regimes were left intact and some grew rich in trade with Europe.</a:t>
            </a:r>
          </a:p>
          <a:p>
            <a:r>
              <a:rPr lang="en-US" sz="3000" dirty="0" smtClean="0">
                <a:latin typeface="Aparajita" pitchFamily="34" charset="0"/>
                <a:cs typeface="Aparajita" pitchFamily="34" charset="0"/>
              </a:rPr>
              <a:t>Europe prospered and a true “world economy” developed for the first time.</a:t>
            </a:r>
          </a:p>
          <a:p>
            <a:r>
              <a:rPr lang="en-US" sz="3000" dirty="0" smtClean="0">
                <a:latin typeface="Aparajita" pitchFamily="34" charset="0"/>
                <a:cs typeface="Aparajita" pitchFamily="34" charset="0"/>
              </a:rPr>
              <a:t>The theory of mercantilism dominated European economic thought in the 17</a:t>
            </a:r>
            <a:r>
              <a:rPr lang="en-US" sz="3000" baseline="30000" dirty="0" smtClean="0">
                <a:latin typeface="Aparajita" pitchFamily="34" charset="0"/>
                <a:cs typeface="Aparajita" pitchFamily="34" charset="0"/>
              </a:rPr>
              <a:t>th</a:t>
            </a:r>
            <a:r>
              <a:rPr lang="en-US" sz="3000" dirty="0" smtClean="0">
                <a:latin typeface="Aparajita" pitchFamily="34" charset="0"/>
                <a:cs typeface="Aparajita" pitchFamily="34" charset="0"/>
              </a:rPr>
              <a:t> century.  Gold + silver = national prosperity.</a:t>
            </a:r>
          </a:p>
          <a:p>
            <a:pPr marL="0" indent="0">
              <a:buNone/>
            </a:pPr>
            <a:endParaRPr lang="en-US" sz="3000" b="1" dirty="0">
              <a:solidFill>
                <a:srgbClr val="7030A0"/>
              </a:solidFill>
              <a:latin typeface="Aparajita" pitchFamily="34" charset="0"/>
              <a:cs typeface="Aparajita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55549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US" dirty="0" smtClean="0"/>
              <a:t>Trades, Colonies and Mercantilism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382000" cy="4983163"/>
          </a:xfrm>
        </p:spPr>
        <p:txBody>
          <a:bodyPr>
            <a:normAutofit/>
          </a:bodyPr>
          <a:lstStyle/>
          <a:p>
            <a:r>
              <a:rPr lang="en-US" sz="3000" dirty="0" smtClean="0">
                <a:latin typeface="Aparajita" pitchFamily="34" charset="0"/>
                <a:cs typeface="Aparajita" pitchFamily="34" charset="0"/>
              </a:rPr>
              <a:t>Nations sought a positive </a:t>
            </a:r>
            <a:r>
              <a:rPr lang="en-US" sz="3000" b="1" dirty="0" smtClean="0">
                <a:latin typeface="Aparajita" pitchFamily="34" charset="0"/>
                <a:cs typeface="Aparajita" pitchFamily="34" charset="0"/>
              </a:rPr>
              <a:t>balance of trade</a:t>
            </a:r>
            <a:r>
              <a:rPr lang="en-US" sz="3000" dirty="0" smtClean="0">
                <a:latin typeface="Aparajita" pitchFamily="34" charset="0"/>
                <a:cs typeface="Aparajita" pitchFamily="34" charset="0"/>
              </a:rPr>
              <a:t>.</a:t>
            </a:r>
          </a:p>
          <a:p>
            <a:pPr lvl="1"/>
            <a:r>
              <a:rPr lang="en-US" sz="2600" dirty="0" smtClean="0">
                <a:latin typeface="Aparajita" pitchFamily="34" charset="0"/>
                <a:cs typeface="Aparajita" pitchFamily="34" charset="0"/>
              </a:rPr>
              <a:t>Exports are of greater value than the value of imports.  </a:t>
            </a:r>
          </a:p>
          <a:p>
            <a:r>
              <a:rPr lang="en-US" sz="3000" dirty="0" smtClean="0">
                <a:latin typeface="Aparajita" pitchFamily="34" charset="0"/>
                <a:cs typeface="Aparajita" pitchFamily="34" charset="0"/>
              </a:rPr>
              <a:t>Colonies were used as a source of raw materials and also as markets for exports of goods manufactured from those same raw materials.  </a:t>
            </a:r>
            <a:endParaRPr lang="en-US" sz="3000" b="1" dirty="0">
              <a:solidFill>
                <a:srgbClr val="7030A0"/>
              </a:solidFill>
              <a:latin typeface="Aparajita" pitchFamily="34" charset="0"/>
              <a:cs typeface="Aparajita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01648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US" dirty="0" smtClean="0"/>
              <a:t>The Columbian Exchange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382000" cy="49831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000" dirty="0" smtClean="0">
                <a:latin typeface="Aparajita" pitchFamily="34" charset="0"/>
                <a:cs typeface="Aparajita" pitchFamily="34" charset="0"/>
              </a:rPr>
              <a:t>The exchange of plants and animals (and people) between Europe and the Americas.</a:t>
            </a:r>
          </a:p>
          <a:p>
            <a:r>
              <a:rPr lang="en-US" sz="3000" dirty="0" smtClean="0">
                <a:latin typeface="Aparajita" pitchFamily="34" charset="0"/>
                <a:cs typeface="Aparajita" pitchFamily="34" charset="0"/>
              </a:rPr>
              <a:t>The </a:t>
            </a:r>
            <a:r>
              <a:rPr lang="en-US" sz="3000" b="1" dirty="0" smtClean="0">
                <a:latin typeface="Aparajita" pitchFamily="34" charset="0"/>
                <a:cs typeface="Aparajita" pitchFamily="34" charset="0"/>
              </a:rPr>
              <a:t>far reaching </a:t>
            </a:r>
            <a:r>
              <a:rPr lang="en-US" sz="3000" dirty="0" smtClean="0">
                <a:latin typeface="Aparajita" pitchFamily="34" charset="0"/>
                <a:cs typeface="Aparajita" pitchFamily="34" charset="0"/>
              </a:rPr>
              <a:t>effects were both good and bad.</a:t>
            </a:r>
          </a:p>
          <a:p>
            <a:r>
              <a:rPr lang="en-US" sz="3000" dirty="0" smtClean="0">
                <a:latin typeface="Aparajita" pitchFamily="34" charset="0"/>
                <a:cs typeface="Aparajita" pitchFamily="34" charset="0"/>
              </a:rPr>
              <a:t>Imagine the life of a Plains Native American before the 1</a:t>
            </a:r>
            <a:r>
              <a:rPr lang="en-US" sz="3000" baseline="30000" dirty="0" smtClean="0">
                <a:latin typeface="Aparajita" pitchFamily="34" charset="0"/>
                <a:cs typeface="Aparajita" pitchFamily="34" charset="0"/>
              </a:rPr>
              <a:t>st</a:t>
            </a:r>
            <a:r>
              <a:rPr lang="en-US" sz="3000" dirty="0" smtClean="0">
                <a:latin typeface="Aparajita" pitchFamily="34" charset="0"/>
                <a:cs typeface="Aparajita" pitchFamily="34" charset="0"/>
              </a:rPr>
              <a:t> horses arrived.  Imagine how life changed for them with the arrival of horses.</a:t>
            </a:r>
          </a:p>
          <a:p>
            <a:r>
              <a:rPr lang="en-US" sz="3000" dirty="0" smtClean="0">
                <a:latin typeface="Aparajita" pitchFamily="34" charset="0"/>
                <a:cs typeface="Aparajita" pitchFamily="34" charset="0"/>
              </a:rPr>
              <a:t>Effects were felt as far away as China.</a:t>
            </a:r>
          </a:p>
          <a:p>
            <a:pPr lvl="1"/>
            <a:r>
              <a:rPr lang="en-US" sz="2600" dirty="0" smtClean="0">
                <a:latin typeface="Aparajita" pitchFamily="34" charset="0"/>
                <a:cs typeface="Aparajita" pitchFamily="34" charset="0"/>
              </a:rPr>
              <a:t>Europeans exported American crops (maize and sweet potatoes) to China, encouraging a population explosion in the mid 17</a:t>
            </a:r>
            <a:r>
              <a:rPr lang="en-US" sz="2600" baseline="30000" dirty="0" smtClean="0">
                <a:latin typeface="Aparajita" pitchFamily="34" charset="0"/>
                <a:cs typeface="Aparajita" pitchFamily="34" charset="0"/>
              </a:rPr>
              <a:t>th</a:t>
            </a:r>
            <a:r>
              <a:rPr lang="en-US" sz="2600" dirty="0" smtClean="0">
                <a:latin typeface="Aparajita" pitchFamily="34" charset="0"/>
                <a:cs typeface="Aparajita" pitchFamily="34" charset="0"/>
              </a:rPr>
              <a:t> century.  </a:t>
            </a:r>
            <a:endParaRPr lang="en-US" sz="3000" b="1" dirty="0">
              <a:solidFill>
                <a:srgbClr val="7030A0"/>
              </a:solidFill>
              <a:latin typeface="Aparajita" pitchFamily="34" charset="0"/>
              <a:cs typeface="Aparajita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01648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4.bp.blogspot.com/-IoBFuVktjIk/UDLpOVZDn2I/AAAAAAAAAYI/KJbSvsqoLTU/s1600/wh18_columbianexchange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6873"/>
            <a:ext cx="8645034" cy="6396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2125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OWBARVISIBLE" val="True"/>
  <p:tag name="CSVFORMAT" val="0"/>
  <p:tag name="COUNTDOWNSTYLE" val="-1"/>
  <p:tag name="COUNTDOWNSECONDS" val="10"/>
  <p:tag name="BACKUPSESSIONS" val="True"/>
  <p:tag name="REVIEWONLY" val="False"/>
  <p:tag name="RACEENDPOINTS" val="100"/>
  <p:tag name="PARTICIPANTSINLEADERBOARD" val="5"/>
  <p:tag name="BUBBLESIZEVISIBLE" val="True"/>
  <p:tag name="CUSTOMGRIDBACKCOLOR" val="-722948"/>
  <p:tag name="CUSTOMCELLBACKCOLOR3" val="-268652"/>
  <p:tag name="DISPLAYDEVICENUMBER" val="True"/>
  <p:tag name="AUTOSIZEGRID" val="True"/>
  <p:tag name="POLLINGCYCLE" val="2"/>
  <p:tag name="INCLUDENONRESPONDERS" val="False"/>
  <p:tag name="CORRECTPOINTVALUE" val="1"/>
  <p:tag name="ZEROBASED" val="False"/>
  <p:tag name="FIBDISPLAYRESULTS" val="True"/>
  <p:tag name="PRRESPONSE1" val="10"/>
  <p:tag name="PRRESPONSE5" val="6"/>
  <p:tag name="PRRESPONSE9" val="2"/>
  <p:tag name="USESECONDARYMONITOR" val="True"/>
  <p:tag name="ANSWERNOWTEXT" val="Answer Now"/>
  <p:tag name="INPUTSOURCE" val="1"/>
  <p:tag name="CHARTVALUEFORMAT" val="0%"/>
  <p:tag name="STDCHART" val="1"/>
  <p:tag name="TEAMSINLEADERBOARD" val="5"/>
  <p:tag name="BUBBLEGROUPING" val="3"/>
  <p:tag name="CUSTOMCELLBACKCOLOR2" val="-13395457"/>
  <p:tag name="DISPLAYDEVICEID" val="False"/>
  <p:tag name="GRIDPOSITION" val="1"/>
  <p:tag name="RESETCHARTS" val="True"/>
  <p:tag name="INCORRECTPOINTVALUE" val="0"/>
  <p:tag name="CHARTSCALE" val="True"/>
  <p:tag name="FIBDISPLAYKEYWORDS" val="True"/>
  <p:tag name="PRRESPONSE6" val="5"/>
  <p:tag name="SHOWFLASHWARNING" val="True"/>
  <p:tag name="EXPANDSHOWBAR" val="True"/>
  <p:tag name="RESPCOUNTERSTYLE" val="-1"/>
  <p:tag name="ALLOWDUPLICATES" val="False"/>
  <p:tag name="AUTOUPDATEALIASES" val="True"/>
  <p:tag name="MAXRESPONDERS" val="5"/>
  <p:tag name="CUSTOMCELLFORECOLOR" val="-16777216"/>
  <p:tag name="DISPLAYNAME" val="True"/>
  <p:tag name="GRIDFONTSIZE" val="12"/>
  <p:tag name="INCLUDEPPT" val="True"/>
  <p:tag name="AUTOADJUSTPARTRANGE" val="True"/>
  <p:tag name="PRRESPONSE2" val="9"/>
  <p:tag name="PRRESPONSE8" val="3"/>
  <p:tag name="POWERPOINTVERSION" val="14.0"/>
  <p:tag name="RESPCOUNTERFORMAT" val="0"/>
  <p:tag name="AUTOADVANCE" val="False"/>
  <p:tag name="SKIPREMAININGRACESLIDES" val="True"/>
  <p:tag name="CUSTOMCELLBACKCOLOR1" val="-657956"/>
  <p:tag name="GRIDROTATIONINTERVAL" val="2"/>
  <p:tag name="MULTIRESPDIVISOR" val="1"/>
  <p:tag name="ADVANCEDSETTINGSVIEW" val="True"/>
  <p:tag name="PRRESPONSE4" val="7"/>
  <p:tag name="TPVERSION" val="2008"/>
  <p:tag name="RESPTABLESTYLE" val="-1"/>
  <p:tag name="RACERSMAXDISPLAYED" val="5"/>
  <p:tag name="DEFAULTNUMTEAMS" val="5"/>
  <p:tag name="GRIDSIZE" val="{Width=800, Height=600}"/>
  <p:tag name="REALTIMEBACKUP" val="False"/>
  <p:tag name="PRRESPONSE3" val="8"/>
  <p:tag name="SAVECSVWITHSESSION" val="True"/>
  <p:tag name="BACKUPMAINTENANCE" val="7"/>
  <p:tag name="BUBBLEVALUEFORMAT" val="0.0"/>
  <p:tag name="CHARTCOLORS" val="0"/>
  <p:tag name="FIBNUMRESULTS" val="5"/>
  <p:tag name="ALWAYSOPENPOLL" val="False"/>
  <p:tag name="ROTATIONINTERVAL" val="2"/>
  <p:tag name="USESCHEMECOLORS" val="True"/>
  <p:tag name="REALTIMEBACKUPPATH" val="(None)"/>
  <p:tag name="BULLETTYPE" val="3"/>
  <p:tag name="BUBBLENAMEVISIBLE" val="True"/>
  <p:tag name="ALLOWUSERFEEDBACK" val="True"/>
  <p:tag name="ANSWERNOWSTYLE" val="-1"/>
  <p:tag name="GRIDOPACITY" val="90"/>
  <p:tag name="PRRESPONSE10" val="1"/>
  <p:tag name="CHARTLABELS" val="1"/>
  <p:tag name="RACEANIMATIONSPEED" val="3"/>
  <p:tag name="NUMRESPONSES" val="1"/>
  <p:tag name="CUSTOMCELLBACKCOLOR4" val="-8355712"/>
  <p:tag name="PRRESPONSE7" val="4"/>
  <p:tag name="FIBINCLUDEOTHER" val="True"/>
  <p:tag name="DELIMITERS" val="3.1"/>
  <p:tag name="TASKPANEKEY" val="fb64e5c9-e11f-43e5-b76b-b61adc9a74c7"/>
  <p:tag name="TPFULLVERSION" val="4.3.2.117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2084</TotalTime>
  <Words>856</Words>
  <Application>Microsoft Office PowerPoint</Application>
  <PresentationFormat>On-screen Show (4:3)</PresentationFormat>
  <Paragraphs>72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The Age of Exploration 1500-1800 The First Global Economic Systems</vt:lpstr>
      <vt:lpstr>Essential Question</vt:lpstr>
      <vt:lpstr>PowerPoint Presentation</vt:lpstr>
      <vt:lpstr>Why does it matter?</vt:lpstr>
      <vt:lpstr>Lesson Vocabulary</vt:lpstr>
      <vt:lpstr>Trades, Colonies and Mercantilism</vt:lpstr>
      <vt:lpstr>Trades, Colonies and Mercantilism</vt:lpstr>
      <vt:lpstr>The Columbian Exchange</vt:lpstr>
      <vt:lpstr>PowerPoint Presentation</vt:lpstr>
      <vt:lpstr>The Columbian Exchange</vt:lpstr>
      <vt:lpstr>European Rivals in the East</vt:lpstr>
      <vt:lpstr>PowerPoint Presentation</vt:lpstr>
      <vt:lpstr>The Atlantic Slave Trade</vt:lpstr>
      <vt:lpstr>The Atlantic Slave Trade</vt:lpstr>
      <vt:lpstr>The Triangular Trade</vt:lpstr>
      <vt:lpstr>PowerPoint Presentation</vt:lpstr>
      <vt:lpstr>Effects of the Atlantic Slave Trade</vt:lpstr>
      <vt:lpstr>Closing Question</vt:lpstr>
      <vt:lpstr>Looking back…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Two Review  (review – noun - a looking at or looking over again)</dc:title>
  <dc:creator>cit-sysop</dc:creator>
  <cp:lastModifiedBy>cit-sysop</cp:lastModifiedBy>
  <cp:revision>161</cp:revision>
  <dcterms:created xsi:type="dcterms:W3CDTF">2011-09-07T19:17:10Z</dcterms:created>
  <dcterms:modified xsi:type="dcterms:W3CDTF">2013-03-20T15:30:14Z</dcterms:modified>
</cp:coreProperties>
</file>