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3" r:id="rId2"/>
    <p:sldId id="257" r:id="rId3"/>
    <p:sldId id="378" r:id="rId4"/>
    <p:sldId id="312" r:id="rId5"/>
    <p:sldId id="313" r:id="rId6"/>
    <p:sldId id="396" r:id="rId7"/>
    <p:sldId id="315" r:id="rId8"/>
    <p:sldId id="397" r:id="rId9"/>
    <p:sldId id="398" r:id="rId10"/>
    <p:sldId id="399" r:id="rId11"/>
    <p:sldId id="400" r:id="rId12"/>
    <p:sldId id="401" r:id="rId13"/>
    <p:sldId id="402" r:id="rId14"/>
    <p:sldId id="393" r:id="rId15"/>
    <p:sldId id="258" r:id="rId16"/>
    <p:sldId id="358" r:id="rId17"/>
    <p:sldId id="359" r:id="rId18"/>
    <p:sldId id="343" r:id="rId19"/>
    <p:sldId id="356" r:id="rId20"/>
    <p:sldId id="395" r:id="rId21"/>
    <p:sldId id="404" r:id="rId22"/>
    <p:sldId id="363" r:id="rId23"/>
    <p:sldId id="379" r:id="rId24"/>
    <p:sldId id="380" r:id="rId25"/>
    <p:sldId id="381" r:id="rId26"/>
    <p:sldId id="382" r:id="rId27"/>
    <p:sldId id="383" r:id="rId28"/>
    <p:sldId id="384" r:id="rId29"/>
    <p:sldId id="385" r:id="rId30"/>
    <p:sldId id="386" r:id="rId31"/>
    <p:sldId id="365" r:id="rId32"/>
    <p:sldId id="388" r:id="rId33"/>
    <p:sldId id="387" r:id="rId34"/>
    <p:sldId id="389" r:id="rId35"/>
    <p:sldId id="392" r:id="rId36"/>
    <p:sldId id="390" r:id="rId37"/>
    <p:sldId id="391" r:id="rId38"/>
    <p:sldId id="394" r:id="rId39"/>
    <p:sldId id="376" r:id="rId40"/>
    <p:sldId id="345" r:id="rId41"/>
    <p:sldId id="339" r:id="rId42"/>
  </p:sldIdLst>
  <p:sldSz cx="9144000" cy="6858000" type="screen4x3"/>
  <p:notesSz cx="7010400" cy="923607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84" autoAdjust="0"/>
  </p:normalViewPr>
  <p:slideViewPr>
    <p:cSldViewPr>
      <p:cViewPr varScale="1">
        <p:scale>
          <a:sx n="75" d="100"/>
          <a:sy n="75" d="100"/>
        </p:scale>
        <p:origin x="-3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5162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6650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70033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48380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7C423-7F47-4953-91C8-F779F690CD96}"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566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7C423-7F47-4953-91C8-F779F690CD96}"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920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7C423-7F47-4953-91C8-F779F690CD96}" type="datetimeFigureOut">
              <a:rPr lang="en-US" smtClean="0"/>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64753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7C423-7F47-4953-91C8-F779F690CD96}" type="datetimeFigureOut">
              <a:rPr lang="en-US" smtClean="0"/>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450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C423-7F47-4953-91C8-F779F690CD96}" type="datetimeFigureOut">
              <a:rPr lang="en-US" smtClean="0"/>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413284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91388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03598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C423-7F47-4953-91C8-F779F690CD96}" type="datetimeFigureOut">
              <a:rPr lang="en-US" smtClean="0"/>
              <a:t>11/13/2014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C6B3-5727-4AB2-91BA-98907F5AD547}" type="slidenum">
              <a:rPr lang="en-US" smtClean="0"/>
              <a:t>‹#›</a:t>
            </a:fld>
            <a:endParaRPr lang="en-US"/>
          </a:p>
        </p:txBody>
      </p:sp>
    </p:spTree>
    <p:extLst>
      <p:ext uri="{BB962C8B-B14F-4D97-AF65-F5344CB8AC3E}">
        <p14:creationId xmlns:p14="http://schemas.microsoft.com/office/powerpoint/2010/main" val="325857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9.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609599"/>
          </a:xfrm>
        </p:spPr>
        <p:txBody>
          <a:bodyPr>
            <a:normAutofit fontScale="90000"/>
          </a:bodyPr>
          <a:lstStyle/>
          <a:p>
            <a:r>
              <a:rPr lang="en-US" dirty="0" err="1" smtClean="0"/>
              <a:t>Bellringer</a:t>
            </a:r>
            <a:r>
              <a:rPr lang="en-US" dirty="0" smtClean="0"/>
              <a:t>, November 12</a:t>
            </a:r>
            <a:endParaRPr lang="en-US" dirty="0"/>
          </a:p>
        </p:txBody>
      </p:sp>
      <p:sp>
        <p:nvSpPr>
          <p:cNvPr id="3" name="Subtitle 2"/>
          <p:cNvSpPr>
            <a:spLocks noGrp="1"/>
          </p:cNvSpPr>
          <p:nvPr>
            <p:ph type="subTitle" idx="1"/>
          </p:nvPr>
        </p:nvSpPr>
        <p:spPr>
          <a:xfrm>
            <a:off x="381000" y="1295400"/>
            <a:ext cx="8229600" cy="4876800"/>
          </a:xfrm>
        </p:spPr>
        <p:txBody>
          <a:bodyPr>
            <a:normAutofit fontScale="92500" lnSpcReduction="10000"/>
          </a:bodyPr>
          <a:lstStyle/>
          <a:p>
            <a:r>
              <a:rPr lang="en-US" u="sng" dirty="0" smtClean="0">
                <a:solidFill>
                  <a:schemeClr val="tx2"/>
                </a:solidFill>
              </a:rPr>
              <a:t>The Protestant Reformation</a:t>
            </a:r>
          </a:p>
          <a:p>
            <a:r>
              <a:rPr lang="en-US" dirty="0" smtClean="0">
                <a:solidFill>
                  <a:schemeClr val="tx2"/>
                </a:solidFill>
              </a:rPr>
              <a:t>In your own words, and on your own paper, define the following terms from your pre-existing knowledge.  There is no opting out.  </a:t>
            </a:r>
          </a:p>
          <a:p>
            <a:r>
              <a:rPr lang="en-US" dirty="0" smtClean="0">
                <a:solidFill>
                  <a:schemeClr val="tx2"/>
                </a:solidFill>
              </a:rPr>
              <a:t>If you don’t know the meaning of a word, make an educated guess.</a:t>
            </a:r>
          </a:p>
          <a:p>
            <a:pPr algn="l"/>
            <a:r>
              <a:rPr lang="en-US" dirty="0" smtClean="0">
                <a:solidFill>
                  <a:schemeClr val="tx2"/>
                </a:solidFill>
              </a:rPr>
              <a:t>	</a:t>
            </a:r>
            <a:r>
              <a:rPr lang="en-US" b="1" dirty="0" smtClean="0">
                <a:solidFill>
                  <a:schemeClr val="tx1"/>
                </a:solidFill>
              </a:rPr>
              <a:t>Schism			Protestantism</a:t>
            </a:r>
          </a:p>
          <a:p>
            <a:pPr algn="l"/>
            <a:r>
              <a:rPr lang="en-US" b="1" dirty="0" smtClean="0">
                <a:solidFill>
                  <a:schemeClr val="tx1"/>
                </a:solidFill>
              </a:rPr>
              <a:t>	Pope				Martin Luther</a:t>
            </a:r>
          </a:p>
          <a:p>
            <a:pPr algn="l"/>
            <a:r>
              <a:rPr lang="en-US" b="1" dirty="0">
                <a:solidFill>
                  <a:schemeClr val="tx1"/>
                </a:solidFill>
              </a:rPr>
              <a:t>	</a:t>
            </a:r>
            <a:r>
              <a:rPr lang="en-US" b="1" dirty="0" smtClean="0">
                <a:solidFill>
                  <a:schemeClr val="tx1"/>
                </a:solidFill>
              </a:rPr>
              <a:t>Predestination		Salvation</a:t>
            </a:r>
          </a:p>
          <a:p>
            <a:pPr algn="l"/>
            <a:r>
              <a:rPr lang="en-US" b="1" dirty="0">
                <a:solidFill>
                  <a:schemeClr val="tx1"/>
                </a:solidFill>
              </a:rPr>
              <a:t>	</a:t>
            </a:r>
            <a:r>
              <a:rPr lang="en-US" b="1" dirty="0" smtClean="0">
                <a:solidFill>
                  <a:schemeClr val="tx1"/>
                </a:solidFill>
              </a:rPr>
              <a:t>Reform			Revolution</a:t>
            </a:r>
            <a:endParaRPr lang="en-US" b="1" dirty="0">
              <a:solidFill>
                <a:schemeClr val="tx1"/>
              </a:solidFill>
            </a:endParaRPr>
          </a:p>
        </p:txBody>
      </p:sp>
    </p:spTree>
    <p:extLst>
      <p:ext uri="{BB962C8B-B14F-4D97-AF65-F5344CB8AC3E}">
        <p14:creationId xmlns:p14="http://schemas.microsoft.com/office/powerpoint/2010/main" val="225706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685800"/>
          </a:xfrm>
        </p:spPr>
        <p:txBody>
          <a:bodyPr>
            <a:noAutofit/>
          </a:bodyPr>
          <a:lstStyle/>
          <a:p>
            <a:r>
              <a:rPr lang="en-US" sz="3800" b="1" dirty="0" smtClean="0"/>
              <a:t>Need for Reform</a:t>
            </a:r>
            <a:endParaRPr lang="en-US" sz="3800" b="1" dirty="0"/>
          </a:p>
        </p:txBody>
      </p:sp>
      <p:sp>
        <p:nvSpPr>
          <p:cNvPr id="3" name="Content Placeholder 2"/>
          <p:cNvSpPr>
            <a:spLocks noGrp="1"/>
          </p:cNvSpPr>
          <p:nvPr>
            <p:ph idx="1"/>
          </p:nvPr>
        </p:nvSpPr>
        <p:spPr>
          <a:xfrm>
            <a:off x="457200" y="1371600"/>
            <a:ext cx="8229600" cy="4876800"/>
          </a:xfrm>
        </p:spPr>
        <p:txBody>
          <a:bodyPr>
            <a:normAutofit lnSpcReduction="10000"/>
          </a:bodyPr>
          <a:lstStyle/>
          <a:p>
            <a:r>
              <a:rPr lang="en-US" dirty="0" smtClean="0">
                <a:solidFill>
                  <a:srgbClr val="FF0000"/>
                </a:solidFill>
                <a:latin typeface="+mj-lt"/>
                <a:cs typeface="Aparajita" pitchFamily="34" charset="0"/>
              </a:rPr>
              <a:t>Popes and bishops involved in politics rather than tending the spiritual needs of their people.</a:t>
            </a:r>
          </a:p>
          <a:p>
            <a:r>
              <a:rPr lang="en-US" dirty="0" smtClean="0">
                <a:solidFill>
                  <a:srgbClr val="00B0F0"/>
                </a:solidFill>
                <a:latin typeface="+mj-lt"/>
                <a:cs typeface="Aparajita" pitchFamily="34" charset="0"/>
              </a:rPr>
              <a:t>Emphasis on external manifestations of Faith rather than Faith itself.</a:t>
            </a:r>
          </a:p>
          <a:p>
            <a:r>
              <a:rPr lang="en-US" dirty="0" smtClean="0">
                <a:solidFill>
                  <a:srgbClr val="00B0F0"/>
                </a:solidFill>
                <a:latin typeface="+mj-lt"/>
                <a:cs typeface="Aparajita" pitchFamily="34" charset="0"/>
              </a:rPr>
              <a:t>Sale of </a:t>
            </a:r>
            <a:r>
              <a:rPr lang="en-US" b="1" dirty="0" smtClean="0">
                <a:solidFill>
                  <a:srgbClr val="FF0000"/>
                </a:solidFill>
                <a:latin typeface="+mj-lt"/>
                <a:cs typeface="Aparajita" pitchFamily="34" charset="0"/>
              </a:rPr>
              <a:t>indulgences</a:t>
            </a:r>
            <a:r>
              <a:rPr lang="en-US" dirty="0" smtClean="0">
                <a:solidFill>
                  <a:srgbClr val="00B0F0"/>
                </a:solidFill>
                <a:latin typeface="+mj-lt"/>
                <a:cs typeface="Aparajita" pitchFamily="34" charset="0"/>
              </a:rPr>
              <a:t>.</a:t>
            </a:r>
          </a:p>
          <a:p>
            <a:pPr lvl="1"/>
            <a:r>
              <a:rPr lang="en-US" b="1" dirty="0" smtClean="0">
                <a:solidFill>
                  <a:srgbClr val="FF0000"/>
                </a:solidFill>
                <a:latin typeface="+mj-lt"/>
                <a:cs typeface="Aparajita" pitchFamily="34" charset="0"/>
              </a:rPr>
              <a:t>Freedom from </a:t>
            </a:r>
            <a:r>
              <a:rPr lang="en-US" dirty="0" smtClean="0">
                <a:solidFill>
                  <a:srgbClr val="7030A0"/>
                </a:solidFill>
                <a:latin typeface="+mj-lt"/>
                <a:cs typeface="Aparajita" pitchFamily="34" charset="0"/>
              </a:rPr>
              <a:t>(all or part of) </a:t>
            </a:r>
            <a:r>
              <a:rPr lang="en-US" b="1" dirty="0" smtClean="0">
                <a:solidFill>
                  <a:srgbClr val="FF0000"/>
                </a:solidFill>
                <a:latin typeface="+mj-lt"/>
                <a:cs typeface="Aparajita" pitchFamily="34" charset="0"/>
              </a:rPr>
              <a:t>the punishment due to sin.</a:t>
            </a:r>
          </a:p>
          <a:p>
            <a:pPr lvl="1"/>
            <a:r>
              <a:rPr lang="en-US" b="1" dirty="0" smtClean="0">
                <a:solidFill>
                  <a:srgbClr val="FF0000"/>
                </a:solidFill>
                <a:latin typeface="+mj-lt"/>
                <a:cs typeface="Aparajita" pitchFamily="34" charset="0"/>
              </a:rPr>
              <a:t>Does not forgive the sin itse</a:t>
            </a:r>
            <a:r>
              <a:rPr lang="en-US" dirty="0" smtClean="0">
                <a:solidFill>
                  <a:srgbClr val="7030A0"/>
                </a:solidFill>
                <a:latin typeface="+mj-lt"/>
                <a:cs typeface="Aparajita" pitchFamily="34" charset="0"/>
              </a:rPr>
              <a:t>lf, just remits the punishment.</a:t>
            </a:r>
            <a:endParaRPr lang="en-US" dirty="0">
              <a:solidFill>
                <a:srgbClr val="FF0000"/>
              </a:solidFill>
            </a:endParaRPr>
          </a:p>
        </p:txBody>
      </p:sp>
    </p:spTree>
    <p:custDataLst>
      <p:tags r:id="rId1"/>
    </p:custDataLst>
    <p:extLst>
      <p:ext uri="{BB962C8B-B14F-4D97-AF65-F5344CB8AC3E}">
        <p14:creationId xmlns:p14="http://schemas.microsoft.com/office/powerpoint/2010/main" val="33020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solidFill>
                  <a:srgbClr val="FF0000"/>
                </a:solidFill>
              </a:rPr>
              <a:t>Martin Luther and the 95 Theses</a:t>
            </a:r>
            <a:endParaRPr lang="en-US" dirty="0">
              <a:solidFill>
                <a:srgbClr val="FF0000"/>
              </a:solidFill>
            </a:endParaRPr>
          </a:p>
        </p:txBody>
      </p:sp>
      <p:sp>
        <p:nvSpPr>
          <p:cNvPr id="3" name="Content Placeholder 2"/>
          <p:cNvSpPr>
            <a:spLocks noGrp="1"/>
          </p:cNvSpPr>
          <p:nvPr>
            <p:ph idx="1"/>
          </p:nvPr>
        </p:nvSpPr>
        <p:spPr>
          <a:xfrm>
            <a:off x="457200" y="1371600"/>
            <a:ext cx="8077200" cy="5181599"/>
          </a:xfrm>
        </p:spPr>
        <p:txBody>
          <a:bodyPr>
            <a:normAutofit lnSpcReduction="10000"/>
          </a:bodyPr>
          <a:lstStyle/>
          <a:p>
            <a:pPr marL="0" indent="0">
              <a:buNone/>
            </a:pPr>
            <a:r>
              <a:rPr lang="en-US" sz="4000" dirty="0" smtClean="0">
                <a:latin typeface="Aparajita" pitchFamily="34" charset="0"/>
                <a:cs typeface="Aparajita" pitchFamily="34" charset="0"/>
              </a:rPr>
              <a:t>Luther was a Catholic monk.</a:t>
            </a:r>
          </a:p>
          <a:p>
            <a:r>
              <a:rPr lang="en-US" sz="4000" b="1" dirty="0" smtClean="0">
                <a:solidFill>
                  <a:srgbClr val="FF0000"/>
                </a:solidFill>
                <a:latin typeface="Aparajita" pitchFamily="34" charset="0"/>
                <a:cs typeface="Aparajita" pitchFamily="34" charset="0"/>
              </a:rPr>
              <a:t>Upset at the sale of indulgences.</a:t>
            </a:r>
          </a:p>
          <a:p>
            <a:r>
              <a:rPr lang="en-US" sz="4000" dirty="0" smtClean="0">
                <a:solidFill>
                  <a:schemeClr val="accent6">
                    <a:lumMod val="50000"/>
                  </a:schemeClr>
                </a:solidFill>
                <a:latin typeface="Aparajita" pitchFamily="34" charset="0"/>
                <a:cs typeface="Aparajita" pitchFamily="34" charset="0"/>
              </a:rPr>
              <a:t>In 1517, </a:t>
            </a:r>
            <a:r>
              <a:rPr lang="en-US" sz="4000" b="1" dirty="0" smtClean="0">
                <a:solidFill>
                  <a:srgbClr val="FF0000"/>
                </a:solidFill>
                <a:latin typeface="Aparajita" pitchFamily="34" charset="0"/>
                <a:cs typeface="Aparajita" pitchFamily="34" charset="0"/>
              </a:rPr>
              <a:t>Nailed 95 Theses </a:t>
            </a:r>
            <a:r>
              <a:rPr lang="en-US" sz="4000" dirty="0" smtClean="0">
                <a:solidFill>
                  <a:schemeClr val="accent6">
                    <a:lumMod val="50000"/>
                  </a:schemeClr>
                </a:solidFill>
                <a:latin typeface="Aparajita" pitchFamily="34" charset="0"/>
                <a:cs typeface="Aparajita" pitchFamily="34" charset="0"/>
              </a:rPr>
              <a:t>(challenges) to the Cathedral door of Wittenberg.</a:t>
            </a:r>
          </a:p>
          <a:p>
            <a:pPr lvl="1"/>
            <a:r>
              <a:rPr lang="en-US" sz="3600" dirty="0" smtClean="0">
                <a:solidFill>
                  <a:schemeClr val="accent6">
                    <a:lumMod val="50000"/>
                  </a:schemeClr>
                </a:solidFill>
                <a:latin typeface="Aparajita" pitchFamily="34" charset="0"/>
                <a:cs typeface="Aparajita" pitchFamily="34" charset="0"/>
              </a:rPr>
              <a:t>Traditional way for scholars and theologians to challenge one another.</a:t>
            </a:r>
          </a:p>
          <a:p>
            <a:pPr lvl="1"/>
            <a:r>
              <a:rPr lang="en-US" sz="3600" dirty="0" smtClean="0">
                <a:solidFill>
                  <a:schemeClr val="accent6">
                    <a:lumMod val="50000"/>
                  </a:schemeClr>
                </a:solidFill>
                <a:latin typeface="Aparajita" pitchFamily="34" charset="0"/>
                <a:cs typeface="Aparajita" pitchFamily="34" charset="0"/>
              </a:rPr>
              <a:t>This is considered the beginning of the Protestant Reformation.</a:t>
            </a:r>
            <a:endParaRPr lang="en-US" sz="4000" dirty="0" smtClean="0">
              <a:solidFill>
                <a:schemeClr val="accent6">
                  <a:lumMod val="50000"/>
                </a:schemeClr>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106246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Martin Luther’s Reformation</a:t>
            </a:r>
            <a:endParaRPr lang="en-US" dirty="0"/>
          </a:p>
        </p:txBody>
      </p:sp>
      <p:sp>
        <p:nvSpPr>
          <p:cNvPr id="3" name="Content Placeholder 2"/>
          <p:cNvSpPr>
            <a:spLocks noGrp="1"/>
          </p:cNvSpPr>
          <p:nvPr>
            <p:ph idx="1"/>
          </p:nvPr>
        </p:nvSpPr>
        <p:spPr>
          <a:xfrm>
            <a:off x="457200" y="1371600"/>
            <a:ext cx="8077200" cy="5059363"/>
          </a:xfrm>
        </p:spPr>
        <p:txBody>
          <a:bodyPr>
            <a:normAutofit lnSpcReduction="10000"/>
          </a:bodyPr>
          <a:lstStyle/>
          <a:p>
            <a:r>
              <a:rPr lang="en-US" sz="4000" b="1" dirty="0" smtClean="0">
                <a:latin typeface="Aparajita" pitchFamily="34" charset="0"/>
                <a:cs typeface="Aparajita" pitchFamily="34" charset="0"/>
              </a:rPr>
              <a:t>By 1520, emboldened by his leadership position, </a:t>
            </a:r>
            <a:r>
              <a:rPr lang="en-US" sz="4000" b="1" dirty="0" smtClean="0">
                <a:solidFill>
                  <a:srgbClr val="FF0000"/>
                </a:solidFill>
                <a:latin typeface="Aparajita" pitchFamily="34" charset="0"/>
                <a:cs typeface="Aparajita" pitchFamily="34" charset="0"/>
              </a:rPr>
              <a:t>Luther urged German princes to overthrow the pope in Germany and created a new church.  </a:t>
            </a:r>
          </a:p>
          <a:p>
            <a:r>
              <a:rPr lang="en-US" sz="4000" b="1" dirty="0" smtClean="0">
                <a:solidFill>
                  <a:srgbClr val="FF0000"/>
                </a:solidFill>
                <a:latin typeface="Aparajita" pitchFamily="34" charset="0"/>
                <a:cs typeface="Aparajita" pitchFamily="34" charset="0"/>
              </a:rPr>
              <a:t>With the involvement of the princes</a:t>
            </a:r>
            <a:r>
              <a:rPr lang="en-US" sz="4000" b="1" dirty="0" smtClean="0">
                <a:solidFill>
                  <a:schemeClr val="accent6">
                    <a:lumMod val="50000"/>
                  </a:schemeClr>
                </a:solidFill>
                <a:latin typeface="Aparajita" pitchFamily="34" charset="0"/>
                <a:cs typeface="Aparajita" pitchFamily="34" charset="0"/>
              </a:rPr>
              <a:t>, who lusted after valuable Church property, </a:t>
            </a:r>
            <a:r>
              <a:rPr lang="en-US" sz="4000" b="1" dirty="0" smtClean="0">
                <a:solidFill>
                  <a:srgbClr val="FF0000"/>
                </a:solidFill>
                <a:latin typeface="Aparajita" pitchFamily="34" charset="0"/>
                <a:cs typeface="Aparajita" pitchFamily="34" charset="0"/>
              </a:rPr>
              <a:t>the movement became part political and part </a:t>
            </a:r>
            <a:r>
              <a:rPr lang="en-US" sz="4000" b="1" dirty="0" smtClean="0">
                <a:solidFill>
                  <a:schemeClr val="accent6">
                    <a:lumMod val="50000"/>
                  </a:schemeClr>
                </a:solidFill>
                <a:latin typeface="Aparajita" pitchFamily="34" charset="0"/>
                <a:cs typeface="Aparajita" pitchFamily="34" charset="0"/>
              </a:rPr>
              <a:t>spiritual in motivation.</a:t>
            </a:r>
            <a:endParaRPr lang="en-US" sz="3600" b="1" dirty="0" smtClean="0">
              <a:solidFill>
                <a:schemeClr val="accent6">
                  <a:lumMod val="50000"/>
                </a:schemeClr>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195464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54327">
            <a:off x="812684" y="2117383"/>
            <a:ext cx="6886219" cy="236988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Schism Happens!</a:t>
            </a:r>
            <a:endParaRPr lang="en-US" sz="7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953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The Two Fundamental Protestant Beliefs in opposition to Catholicism</a:t>
            </a:r>
            <a:endParaRPr lang="en-US" dirty="0">
              <a:solidFill>
                <a:srgbClr val="FF0000"/>
              </a:solidFill>
            </a:endParaRPr>
          </a:p>
        </p:txBody>
      </p:sp>
      <p:sp>
        <p:nvSpPr>
          <p:cNvPr id="3" name="Content Placeholder 2"/>
          <p:cNvSpPr>
            <a:spLocks noGrp="1"/>
          </p:cNvSpPr>
          <p:nvPr>
            <p:ph idx="1"/>
          </p:nvPr>
        </p:nvSpPr>
        <p:spPr>
          <a:xfrm>
            <a:off x="457200" y="2133600"/>
            <a:ext cx="8229600" cy="3992563"/>
          </a:xfrm>
        </p:spPr>
        <p:txBody>
          <a:bodyPr/>
          <a:lstStyle/>
          <a:p>
            <a:r>
              <a:rPr lang="en-US" dirty="0" smtClean="0">
                <a:solidFill>
                  <a:srgbClr val="FF0000"/>
                </a:solidFill>
              </a:rPr>
              <a:t>Faith Alone saves.  Good works merits nothing.</a:t>
            </a:r>
          </a:p>
          <a:p>
            <a:r>
              <a:rPr lang="en-US" dirty="0" smtClean="0">
                <a:solidFill>
                  <a:srgbClr val="FF0000"/>
                </a:solidFill>
              </a:rPr>
              <a:t>Sola Scriptura.  Scripture alone should be a Christian’s guide.</a:t>
            </a:r>
            <a:endParaRPr lang="en-US" dirty="0">
              <a:solidFill>
                <a:srgbClr val="FF0000"/>
              </a:solidFill>
            </a:endParaRPr>
          </a:p>
        </p:txBody>
      </p:sp>
    </p:spTree>
    <p:extLst>
      <p:ext uri="{BB962C8B-B14F-4D97-AF65-F5344CB8AC3E}">
        <p14:creationId xmlns:p14="http://schemas.microsoft.com/office/powerpoint/2010/main" val="4126034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As already mentioned….</a:t>
            </a:r>
            <a:endParaRPr lang="en-US" dirty="0"/>
          </a:p>
        </p:txBody>
      </p:sp>
      <p:sp>
        <p:nvSpPr>
          <p:cNvPr id="3" name="Content Placeholder 2"/>
          <p:cNvSpPr>
            <a:spLocks noGrp="1"/>
          </p:cNvSpPr>
          <p:nvPr>
            <p:ph idx="1"/>
          </p:nvPr>
        </p:nvSpPr>
        <p:spPr>
          <a:xfrm>
            <a:off x="457200" y="1447800"/>
            <a:ext cx="8382000" cy="4648199"/>
          </a:xfrm>
        </p:spPr>
        <p:txBody>
          <a:bodyPr>
            <a:normAutofit/>
          </a:bodyPr>
          <a:lstStyle/>
          <a:p>
            <a:r>
              <a:rPr lang="en-US" sz="4200" dirty="0" smtClean="0">
                <a:solidFill>
                  <a:srgbClr val="0070C0"/>
                </a:solidFill>
                <a:latin typeface="Aparajita" pitchFamily="34" charset="0"/>
                <a:cs typeface="Aparajita" pitchFamily="34" charset="0"/>
              </a:rPr>
              <a:t>Things got complicated when the German princes supported Martin Luther against Emperor Charles V and the pope.  </a:t>
            </a:r>
          </a:p>
          <a:p>
            <a:r>
              <a:rPr lang="en-US" sz="4200" dirty="0" smtClean="0">
                <a:solidFill>
                  <a:srgbClr val="7030A0"/>
                </a:solidFill>
                <a:latin typeface="Aparajita" pitchFamily="34" charset="0"/>
                <a:cs typeface="Aparajita" pitchFamily="34" charset="0"/>
              </a:rPr>
              <a:t>Political motives and greed mixed with religious motives.</a:t>
            </a:r>
          </a:p>
          <a:p>
            <a:r>
              <a:rPr lang="en-US" sz="4200" b="1" dirty="0" smtClean="0">
                <a:solidFill>
                  <a:srgbClr val="7030A0"/>
                </a:solidFill>
                <a:latin typeface="Aparajita" pitchFamily="34" charset="0"/>
                <a:cs typeface="Aparajita" pitchFamily="34" charset="0"/>
              </a:rPr>
              <a:t>The result…</a:t>
            </a:r>
            <a:endParaRPr lang="en-US" sz="3800" b="1" dirty="0">
              <a:solidFill>
                <a:srgbClr val="0070C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0555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WAR</a:t>
            </a:r>
            <a:endParaRPr lang="en-US" dirty="0"/>
          </a:p>
        </p:txBody>
      </p:sp>
      <p:sp>
        <p:nvSpPr>
          <p:cNvPr id="3" name="Content Placeholder 2"/>
          <p:cNvSpPr>
            <a:spLocks noGrp="1"/>
          </p:cNvSpPr>
          <p:nvPr>
            <p:ph idx="1"/>
          </p:nvPr>
        </p:nvSpPr>
        <p:spPr>
          <a:xfrm>
            <a:off x="228600" y="1447800"/>
            <a:ext cx="8077200" cy="4983163"/>
          </a:xfrm>
        </p:spPr>
        <p:txBody>
          <a:bodyPr>
            <a:normAutofit/>
          </a:bodyPr>
          <a:lstStyle/>
          <a:p>
            <a:pPr marL="0" indent="0">
              <a:buNone/>
            </a:pPr>
            <a:r>
              <a:rPr lang="en-US" sz="4200" dirty="0" smtClean="0">
                <a:solidFill>
                  <a:srgbClr val="FF0000"/>
                </a:solidFill>
                <a:latin typeface="Aparajita" pitchFamily="34" charset="0"/>
                <a:cs typeface="Aparajita" pitchFamily="34" charset="0"/>
              </a:rPr>
              <a:t>Religious war broke out between the German princes who supported Luther and Charles V, who supported Catholicism.</a:t>
            </a:r>
          </a:p>
          <a:p>
            <a:pPr marL="0" indent="0">
              <a:buNone/>
            </a:pPr>
            <a:endParaRPr lang="en-US" sz="4200" b="1" dirty="0">
              <a:solidFill>
                <a:srgbClr val="FF0000"/>
              </a:solidFill>
              <a:latin typeface="Aparajita" pitchFamily="34" charset="0"/>
              <a:cs typeface="Aparajita" pitchFamily="34" charset="0"/>
            </a:endParaRPr>
          </a:p>
          <a:p>
            <a:pPr marL="0" indent="0">
              <a:buNone/>
            </a:pPr>
            <a:endParaRPr lang="en-US" sz="4200" b="1" dirty="0">
              <a:solidFill>
                <a:srgbClr val="7030A0"/>
              </a:solidFill>
              <a:latin typeface="Aparajita" pitchFamily="34" charset="0"/>
              <a:cs typeface="Aparajit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69362"/>
            <a:ext cx="3962400" cy="274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95713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solidFill>
                  <a:srgbClr val="FF0000"/>
                </a:solidFill>
              </a:rPr>
              <a:t>Peace of Augsburg</a:t>
            </a:r>
            <a:endParaRPr lang="en-US" dirty="0">
              <a:solidFill>
                <a:srgbClr val="FF0000"/>
              </a:solidFill>
            </a:endParaRPr>
          </a:p>
        </p:txBody>
      </p:sp>
      <p:sp>
        <p:nvSpPr>
          <p:cNvPr id="3" name="Content Placeholder 2"/>
          <p:cNvSpPr>
            <a:spLocks noGrp="1"/>
          </p:cNvSpPr>
          <p:nvPr>
            <p:ph idx="1"/>
          </p:nvPr>
        </p:nvSpPr>
        <p:spPr>
          <a:xfrm>
            <a:off x="228600" y="1371600"/>
            <a:ext cx="8686800" cy="5059363"/>
          </a:xfrm>
        </p:spPr>
        <p:txBody>
          <a:bodyPr>
            <a:normAutofit/>
          </a:bodyPr>
          <a:lstStyle/>
          <a:p>
            <a:r>
              <a:rPr lang="en-US" sz="4200" dirty="0" smtClean="0">
                <a:solidFill>
                  <a:srgbClr val="FF0000"/>
                </a:solidFill>
                <a:latin typeface="Aparajita" pitchFamily="34" charset="0"/>
                <a:cs typeface="Aparajita" pitchFamily="34" charset="0"/>
              </a:rPr>
              <a:t>Ended religious warfare in Germany – 1555.</a:t>
            </a:r>
          </a:p>
          <a:p>
            <a:r>
              <a:rPr lang="en-US" sz="4200" dirty="0" smtClean="0">
                <a:latin typeface="Aparajita" pitchFamily="34" charset="0"/>
                <a:cs typeface="Aparajita" pitchFamily="34" charset="0"/>
              </a:rPr>
              <a:t>Officially ended Christian unity in Europe</a:t>
            </a:r>
          </a:p>
          <a:p>
            <a:r>
              <a:rPr lang="en-US" sz="4200" dirty="0" smtClean="0">
                <a:solidFill>
                  <a:srgbClr val="FF0000"/>
                </a:solidFill>
                <a:latin typeface="Aparajita" pitchFamily="34" charset="0"/>
                <a:cs typeface="Aparajita" pitchFamily="34" charset="0"/>
              </a:rPr>
              <a:t>German rulers were free to choose between Catholicism and Lutheranism.</a:t>
            </a:r>
          </a:p>
          <a:p>
            <a:pPr lvl="1"/>
            <a:r>
              <a:rPr lang="en-US" sz="3800" dirty="0" smtClean="0">
                <a:solidFill>
                  <a:srgbClr val="FF0000"/>
                </a:solidFill>
                <a:latin typeface="Aparajita" pitchFamily="34" charset="0"/>
                <a:cs typeface="Aparajita" pitchFamily="34" charset="0"/>
              </a:rPr>
              <a:t>The people weren’t free to choose</a:t>
            </a:r>
            <a:r>
              <a:rPr lang="en-US" sz="3800" dirty="0" smtClean="0">
                <a:solidFill>
                  <a:schemeClr val="tx2"/>
                </a:solidFill>
                <a:latin typeface="Aparajita" pitchFamily="34" charset="0"/>
                <a:cs typeface="Aparajita" pitchFamily="34" charset="0"/>
              </a:rPr>
              <a:t>, just the rulers.  </a:t>
            </a:r>
            <a:endParaRPr lang="en-US" sz="3800"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4064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685800"/>
          </a:xfrm>
        </p:spPr>
        <p:txBody>
          <a:bodyPr>
            <a:noAutofit/>
          </a:bodyPr>
          <a:lstStyle/>
          <a:p>
            <a:r>
              <a:rPr lang="en-US" sz="3800" b="1" dirty="0" smtClean="0"/>
              <a:t>Schisms within Protestantism</a:t>
            </a:r>
            <a:endParaRPr lang="en-US" sz="3800" b="1" dirty="0"/>
          </a:p>
        </p:txBody>
      </p:sp>
      <p:sp>
        <p:nvSpPr>
          <p:cNvPr id="3" name="Content Placeholder 2"/>
          <p:cNvSpPr>
            <a:spLocks noGrp="1"/>
          </p:cNvSpPr>
          <p:nvPr>
            <p:ph idx="1"/>
          </p:nvPr>
        </p:nvSpPr>
        <p:spPr>
          <a:xfrm>
            <a:off x="457200" y="1371600"/>
            <a:ext cx="8229600" cy="4876800"/>
          </a:xfrm>
        </p:spPr>
        <p:txBody>
          <a:bodyPr>
            <a:normAutofit/>
          </a:bodyPr>
          <a:lstStyle/>
          <a:p>
            <a:pPr marL="0" indent="0">
              <a:buNone/>
            </a:pPr>
            <a:r>
              <a:rPr lang="en-US" b="1" dirty="0" smtClean="0">
                <a:solidFill>
                  <a:srgbClr val="FF0000"/>
                </a:solidFill>
                <a:latin typeface="+mj-lt"/>
                <a:cs typeface="Aparajita" pitchFamily="34" charset="0"/>
              </a:rPr>
              <a:t>Zwingli</a:t>
            </a:r>
          </a:p>
          <a:p>
            <a:r>
              <a:rPr lang="en-US" dirty="0" smtClean="0">
                <a:solidFill>
                  <a:srgbClr val="FF0000"/>
                </a:solidFill>
                <a:latin typeface="+mj-lt"/>
                <a:cs typeface="Aparajita" pitchFamily="34" charset="0"/>
              </a:rPr>
              <a:t>Leader of Protestants in Zurich, Switzerland</a:t>
            </a:r>
          </a:p>
          <a:p>
            <a:r>
              <a:rPr lang="en-US" dirty="0" smtClean="0">
                <a:solidFill>
                  <a:srgbClr val="FF0000"/>
                </a:solidFill>
                <a:latin typeface="+mj-lt"/>
                <a:cs typeface="Aparajita" pitchFamily="34" charset="0"/>
              </a:rPr>
              <a:t>Removed all religious imagery</a:t>
            </a:r>
          </a:p>
          <a:p>
            <a:r>
              <a:rPr lang="en-US" dirty="0" smtClean="0">
                <a:solidFill>
                  <a:srgbClr val="00B0F0"/>
                </a:solidFill>
                <a:latin typeface="+mj-lt"/>
                <a:cs typeface="Aparajita" pitchFamily="34" charset="0"/>
              </a:rPr>
              <a:t>New church service replaced the Mass.</a:t>
            </a:r>
          </a:p>
          <a:p>
            <a:r>
              <a:rPr lang="en-US" dirty="0" smtClean="0">
                <a:solidFill>
                  <a:srgbClr val="7030A0"/>
                </a:solidFill>
                <a:latin typeface="+mj-lt"/>
                <a:cs typeface="Aparajita" pitchFamily="34" charset="0"/>
              </a:rPr>
              <a:t>Zwingli was killed in a battle between Catholics and Protestants.  </a:t>
            </a:r>
            <a:endParaRPr lang="en-US" dirty="0">
              <a:solidFill>
                <a:srgbClr val="7030A0"/>
              </a:solidFill>
            </a:endParaRPr>
          </a:p>
        </p:txBody>
      </p:sp>
    </p:spTree>
    <p:custDataLst>
      <p:tags r:id="rId1"/>
    </p:custDataLst>
    <p:extLst>
      <p:ext uri="{BB962C8B-B14F-4D97-AF65-F5344CB8AC3E}">
        <p14:creationId xmlns:p14="http://schemas.microsoft.com/office/powerpoint/2010/main" val="20108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solidFill>
                  <a:srgbClr val="FF0000"/>
                </a:solidFill>
              </a:rPr>
              <a:t>John Calvin</a:t>
            </a:r>
            <a:endParaRPr lang="en-US" dirty="0">
              <a:solidFill>
                <a:srgbClr val="FF0000"/>
              </a:solidFill>
            </a:endParaRPr>
          </a:p>
        </p:txBody>
      </p:sp>
      <p:sp>
        <p:nvSpPr>
          <p:cNvPr id="3" name="Content Placeholder 2"/>
          <p:cNvSpPr>
            <a:spLocks noGrp="1"/>
          </p:cNvSpPr>
          <p:nvPr>
            <p:ph idx="1"/>
          </p:nvPr>
        </p:nvSpPr>
        <p:spPr>
          <a:xfrm>
            <a:off x="457200" y="1371600"/>
            <a:ext cx="8382000" cy="5059363"/>
          </a:xfrm>
        </p:spPr>
        <p:txBody>
          <a:bodyPr>
            <a:normAutofit fontScale="92500" lnSpcReduction="10000"/>
          </a:bodyPr>
          <a:lstStyle/>
          <a:p>
            <a:r>
              <a:rPr lang="en-US" sz="4000" b="1" dirty="0" smtClean="0">
                <a:solidFill>
                  <a:srgbClr val="FF0000"/>
                </a:solidFill>
                <a:latin typeface="Aparajita" pitchFamily="34" charset="0"/>
                <a:cs typeface="Aparajita" pitchFamily="34" charset="0"/>
              </a:rPr>
              <a:t>Leader of Protestantism in Switzerland upon the death of Zwingli</a:t>
            </a:r>
          </a:p>
          <a:p>
            <a:r>
              <a:rPr lang="en-US" sz="4000" dirty="0" smtClean="0">
                <a:solidFill>
                  <a:srgbClr val="FF0000"/>
                </a:solidFill>
                <a:latin typeface="Aparajita" pitchFamily="34" charset="0"/>
                <a:cs typeface="Aparajita" pitchFamily="34" charset="0"/>
              </a:rPr>
              <a:t>His writings spread widely due to the </a:t>
            </a:r>
            <a:r>
              <a:rPr lang="en-US" sz="4000" b="1" dirty="0" smtClean="0">
                <a:solidFill>
                  <a:srgbClr val="FF0000"/>
                </a:solidFill>
                <a:latin typeface="Aparajita" pitchFamily="34" charset="0"/>
                <a:cs typeface="Aparajita" pitchFamily="34" charset="0"/>
              </a:rPr>
              <a:t>printing press</a:t>
            </a:r>
          </a:p>
          <a:p>
            <a:r>
              <a:rPr lang="en-US" sz="4000" dirty="0" smtClean="0">
                <a:solidFill>
                  <a:srgbClr val="FF0000"/>
                </a:solidFill>
                <a:latin typeface="Aparajita" pitchFamily="34" charset="0"/>
                <a:cs typeface="Aparajita" pitchFamily="34" charset="0"/>
              </a:rPr>
              <a:t>Preached </a:t>
            </a:r>
            <a:r>
              <a:rPr lang="en-US" sz="4000" b="1" dirty="0" smtClean="0">
                <a:solidFill>
                  <a:srgbClr val="FF0000"/>
                </a:solidFill>
                <a:latin typeface="Aparajita" pitchFamily="34" charset="0"/>
                <a:cs typeface="Aparajita" pitchFamily="34" charset="0"/>
              </a:rPr>
              <a:t>predestination </a:t>
            </a:r>
            <a:r>
              <a:rPr lang="en-US" sz="4000" dirty="0" smtClean="0">
                <a:solidFill>
                  <a:srgbClr val="FF0000"/>
                </a:solidFill>
                <a:latin typeface="Aparajita" pitchFamily="34" charset="0"/>
                <a:cs typeface="Aparajita" pitchFamily="34" charset="0"/>
              </a:rPr>
              <a:t>– that God had determined in advance who would be saved and who would be damned.  </a:t>
            </a:r>
          </a:p>
          <a:p>
            <a:pPr lvl="1"/>
            <a:r>
              <a:rPr lang="en-US" sz="3600" dirty="0" smtClean="0">
                <a:solidFill>
                  <a:srgbClr val="0070C0"/>
                </a:solidFill>
                <a:latin typeface="Aparajita" pitchFamily="34" charset="0"/>
                <a:cs typeface="Aparajita" pitchFamily="34" charset="0"/>
              </a:rPr>
              <a:t>Undercut free will but emphasized God’s supremacy.</a:t>
            </a:r>
          </a:p>
          <a:p>
            <a:r>
              <a:rPr lang="en-US" sz="4000" dirty="0" smtClean="0">
                <a:solidFill>
                  <a:srgbClr val="0070C0"/>
                </a:solidFill>
                <a:latin typeface="Aparajita" pitchFamily="34" charset="0"/>
                <a:cs typeface="Aparajita" pitchFamily="34" charset="0"/>
              </a:rPr>
              <a:t>Created a theocracy in Geneva, Switzerland</a:t>
            </a:r>
          </a:p>
        </p:txBody>
      </p:sp>
    </p:spTree>
    <p:custDataLst>
      <p:tags r:id="rId1"/>
    </p:custDataLst>
    <p:extLst>
      <p:ext uri="{BB962C8B-B14F-4D97-AF65-F5344CB8AC3E}">
        <p14:creationId xmlns:p14="http://schemas.microsoft.com/office/powerpoint/2010/main" val="137045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1295400"/>
            <a:ext cx="8153400" cy="4800601"/>
          </a:xfrm>
        </p:spPr>
        <p:txBody>
          <a:bodyPr>
            <a:normAutofit/>
          </a:bodyPr>
          <a:lstStyle/>
          <a:p>
            <a:r>
              <a:rPr lang="en-US" sz="3900" b="1" dirty="0" smtClean="0">
                <a:effectLst>
                  <a:outerShdw blurRad="38100" dist="38100" dir="2700000" algn="tl">
                    <a:srgbClr val="000000">
                      <a:alpha val="43137"/>
                    </a:srgbClr>
                  </a:outerShdw>
                </a:effectLst>
              </a:rPr>
              <a:t>The Reformation in Europe</a:t>
            </a:r>
            <a:br>
              <a:rPr lang="en-US" sz="3900" b="1" dirty="0" smtClean="0">
                <a:effectLst>
                  <a:outerShdw blurRad="38100" dist="38100" dir="2700000" algn="tl">
                    <a:srgbClr val="000000">
                      <a:alpha val="43137"/>
                    </a:srgbClr>
                  </a:outerShdw>
                </a:effectLst>
              </a:rPr>
            </a:br>
            <a:r>
              <a:rPr lang="en-US" sz="3900" b="1" dirty="0" smtClean="0">
                <a:effectLst>
                  <a:outerShdw blurRad="38100" dist="38100" dir="2700000" algn="tl">
                    <a:srgbClr val="000000">
                      <a:alpha val="43137"/>
                    </a:srgbClr>
                  </a:outerShdw>
                </a:effectLst>
              </a:rPr>
              <a:t>1517-1600</a:t>
            </a:r>
            <a:br>
              <a:rPr lang="en-US" sz="3900" b="1" dirty="0" smtClean="0">
                <a:effectLst>
                  <a:outerShdw blurRad="38100" dist="38100" dir="2700000" algn="tl">
                    <a:srgbClr val="000000">
                      <a:alpha val="43137"/>
                    </a:srgbClr>
                  </a:outerShdw>
                </a:effectLst>
              </a:rPr>
            </a:br>
            <a:r>
              <a:rPr lang="en-US" sz="3900" b="1" dirty="0" smtClean="0">
                <a:effectLst>
                  <a:outerShdw blurRad="38100" dist="38100" dir="2700000" algn="tl">
                    <a:srgbClr val="000000">
                      <a:alpha val="43137"/>
                    </a:srgbClr>
                  </a:outerShdw>
                </a:effectLst>
              </a:rPr>
              <a:t>Chapter 23.1</a:t>
            </a:r>
            <a:br>
              <a:rPr lang="en-US" sz="3900" b="1" dirty="0" smtClean="0">
                <a:effectLst>
                  <a:outerShdw blurRad="38100" dist="38100" dir="2700000" algn="tl">
                    <a:srgbClr val="000000">
                      <a:alpha val="43137"/>
                    </a:srgbClr>
                  </a:outerShdw>
                </a:effectLst>
              </a:rPr>
            </a:br>
            <a:r>
              <a:rPr lang="en-US" sz="3900" dirty="0" smtClean="0">
                <a:effectLst>
                  <a:outerShdw blurRad="38100" dist="38100" dir="2700000" algn="tl">
                    <a:srgbClr val="000000">
                      <a:alpha val="43137"/>
                    </a:srgbClr>
                  </a:outerShdw>
                </a:effectLst>
              </a:rPr>
              <a:t>The Spread of Protestantism</a:t>
            </a:r>
            <a:endParaRPr lang="en-US" sz="2600" dirty="0" smtClean="0">
              <a:solidFill>
                <a:srgbClr val="002060"/>
              </a:solidFill>
            </a:endParaRPr>
          </a:p>
        </p:txBody>
      </p:sp>
      <p:sp>
        <p:nvSpPr>
          <p:cNvPr id="2051" name="Subtitle 2"/>
          <p:cNvSpPr>
            <a:spLocks noGrp="1"/>
          </p:cNvSpPr>
          <p:nvPr>
            <p:ph type="subTitle" idx="1"/>
          </p:nvPr>
        </p:nvSpPr>
        <p:spPr>
          <a:xfrm>
            <a:off x="533400" y="304800"/>
            <a:ext cx="8077200" cy="685800"/>
          </a:xfrm>
          <a:noFill/>
          <a:ln>
            <a:noFill/>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Mr. Wyka - World History</a:t>
            </a:r>
          </a:p>
        </p:txBody>
      </p:sp>
    </p:spTree>
    <p:custDataLst>
      <p:tags r:id="rId1"/>
    </p:custDataLst>
    <p:extLst>
      <p:ext uri="{BB962C8B-B14F-4D97-AF65-F5344CB8AC3E}">
        <p14:creationId xmlns:p14="http://schemas.microsoft.com/office/powerpoint/2010/main" val="3801624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92162"/>
          </a:xfrm>
        </p:spPr>
        <p:txBody>
          <a:bodyPr>
            <a:normAutofit/>
          </a:bodyPr>
          <a:lstStyle/>
          <a:p>
            <a:r>
              <a:rPr lang="en-US" dirty="0" smtClean="0"/>
              <a:t>Discussion Break</a:t>
            </a:r>
            <a:endParaRPr lang="en-US" dirty="0"/>
          </a:p>
        </p:txBody>
      </p:sp>
      <p:sp>
        <p:nvSpPr>
          <p:cNvPr id="3" name="Content Placeholder 2"/>
          <p:cNvSpPr>
            <a:spLocks noGrp="1"/>
          </p:cNvSpPr>
          <p:nvPr>
            <p:ph idx="1"/>
          </p:nvPr>
        </p:nvSpPr>
        <p:spPr>
          <a:xfrm>
            <a:off x="457200" y="1371600"/>
            <a:ext cx="8229600" cy="3810000"/>
          </a:xfrm>
        </p:spPr>
        <p:txBody>
          <a:bodyPr/>
          <a:lstStyle/>
          <a:p>
            <a:pPr marL="0" indent="0">
              <a:buNone/>
            </a:pPr>
            <a:r>
              <a:rPr lang="en-US" dirty="0" smtClean="0"/>
              <a:t>“The rule remains with the husband, and the wife is compelled to obey him by God’s command.  He rules the home and the state, wages war, defends his possessions, tills the soil, builds, plants, etc.  The woman on the other hand is like a nail driven into the wall.”</a:t>
            </a:r>
          </a:p>
          <a:p>
            <a:pPr marL="0" indent="0">
              <a:buNone/>
            </a:pPr>
            <a:r>
              <a:rPr lang="en-US" dirty="0"/>
              <a:t>	</a:t>
            </a:r>
            <a:r>
              <a:rPr lang="en-US" dirty="0" smtClean="0"/>
              <a:t>-  Martin Luther, from </a:t>
            </a:r>
            <a:r>
              <a:rPr lang="en-US" i="1" dirty="0" smtClean="0"/>
              <a:t>Lectures on Genesis</a:t>
            </a:r>
            <a:endParaRPr lang="en-US" i="1" dirty="0"/>
          </a:p>
        </p:txBody>
      </p:sp>
      <p:sp>
        <p:nvSpPr>
          <p:cNvPr id="4" name="TextBox 3"/>
          <p:cNvSpPr txBox="1"/>
          <p:nvPr/>
        </p:nvSpPr>
        <p:spPr>
          <a:xfrm>
            <a:off x="533400" y="5486400"/>
            <a:ext cx="8229600" cy="1015663"/>
          </a:xfrm>
          <a:prstGeom prst="rect">
            <a:avLst/>
          </a:prstGeom>
          <a:noFill/>
        </p:spPr>
        <p:txBody>
          <a:bodyPr wrap="square" rtlCol="0">
            <a:spAutoFit/>
          </a:bodyPr>
          <a:lstStyle/>
          <a:p>
            <a:pPr algn="ctr"/>
            <a:r>
              <a:rPr lang="en-US" sz="3000" dirty="0" smtClean="0">
                <a:solidFill>
                  <a:srgbClr val="7030A0"/>
                </a:solidFill>
              </a:rPr>
              <a:t>What might Luther mean by comparing a woman to a nail in the wall?</a:t>
            </a:r>
            <a:endParaRPr lang="en-US" sz="3000" dirty="0">
              <a:solidFill>
                <a:srgbClr val="7030A0"/>
              </a:solidFill>
            </a:endParaRPr>
          </a:p>
        </p:txBody>
      </p:sp>
    </p:spTree>
    <p:extLst>
      <p:ext uri="{BB962C8B-B14F-4D97-AF65-F5344CB8AC3E}">
        <p14:creationId xmlns:p14="http://schemas.microsoft.com/office/powerpoint/2010/main" val="757878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a:t> </a:t>
            </a:r>
            <a:r>
              <a:rPr lang="en-US" dirty="0" smtClean="0"/>
              <a:t>– November 13</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None/>
            </a:pPr>
            <a:r>
              <a:rPr lang="en-US" dirty="0" smtClean="0"/>
              <a:t>If we had a “pop” quiz after the tardy bell, could you answer the following questions?</a:t>
            </a:r>
          </a:p>
          <a:p>
            <a:r>
              <a:rPr lang="en-US" dirty="0" smtClean="0">
                <a:solidFill>
                  <a:srgbClr val="FF0000"/>
                </a:solidFill>
              </a:rPr>
              <a:t>Which Protestant leader is most associated with predestination?</a:t>
            </a:r>
          </a:p>
          <a:p>
            <a:r>
              <a:rPr lang="en-US" dirty="0" smtClean="0"/>
              <a:t>What event politicized the Protestant Reformation in Germany?</a:t>
            </a:r>
          </a:p>
          <a:p>
            <a:r>
              <a:rPr lang="en-US" dirty="0" smtClean="0">
                <a:solidFill>
                  <a:srgbClr val="7030A0"/>
                </a:solidFill>
              </a:rPr>
              <a:t>Who was the first Protestant reformer?</a:t>
            </a:r>
          </a:p>
          <a:p>
            <a:r>
              <a:rPr lang="en-US" dirty="0" smtClean="0"/>
              <a:t>What was the first Protestant church?</a:t>
            </a:r>
          </a:p>
          <a:p>
            <a:r>
              <a:rPr lang="en-US" dirty="0" smtClean="0">
                <a:solidFill>
                  <a:schemeClr val="tx2">
                    <a:lumMod val="75000"/>
                  </a:schemeClr>
                </a:solidFill>
              </a:rPr>
              <a:t>What treaty brought peace between Catholics and Lutherans in Germany?</a:t>
            </a:r>
            <a:endParaRPr lang="en-US" dirty="0">
              <a:solidFill>
                <a:schemeClr val="tx2">
                  <a:lumMod val="75000"/>
                </a:schemeClr>
              </a:solidFill>
            </a:endParaRPr>
          </a:p>
        </p:txBody>
      </p:sp>
    </p:spTree>
    <p:extLst>
      <p:ext uri="{BB962C8B-B14F-4D97-AF65-F5344CB8AC3E}">
        <p14:creationId xmlns:p14="http://schemas.microsoft.com/office/powerpoint/2010/main" val="438868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solidFill>
                  <a:srgbClr val="FF0000"/>
                </a:solidFill>
              </a:rPr>
              <a:t>Reformation in England</a:t>
            </a:r>
            <a:endParaRPr lang="en-US" dirty="0">
              <a:solidFill>
                <a:srgbClr val="FF0000"/>
              </a:solidFill>
            </a:endParaRPr>
          </a:p>
        </p:txBody>
      </p:sp>
      <p:sp>
        <p:nvSpPr>
          <p:cNvPr id="3" name="Content Placeholder 2"/>
          <p:cNvSpPr>
            <a:spLocks noGrp="1"/>
          </p:cNvSpPr>
          <p:nvPr>
            <p:ph idx="1"/>
          </p:nvPr>
        </p:nvSpPr>
        <p:spPr>
          <a:xfrm>
            <a:off x="457200" y="1371601"/>
            <a:ext cx="8077200" cy="4572000"/>
          </a:xfrm>
        </p:spPr>
        <p:txBody>
          <a:bodyPr>
            <a:normAutofit fontScale="92500"/>
          </a:bodyPr>
          <a:lstStyle/>
          <a:p>
            <a:r>
              <a:rPr lang="en-US" sz="4000" dirty="0" smtClean="0">
                <a:solidFill>
                  <a:srgbClr val="FF0000"/>
                </a:solidFill>
                <a:latin typeface="Aparajita" pitchFamily="34" charset="0"/>
                <a:cs typeface="Aparajita" pitchFamily="34" charset="0"/>
              </a:rPr>
              <a:t>A </a:t>
            </a:r>
            <a:r>
              <a:rPr lang="en-US" sz="4000" b="1" dirty="0" smtClean="0">
                <a:solidFill>
                  <a:srgbClr val="FF0000"/>
                </a:solidFill>
                <a:latin typeface="Aparajita" pitchFamily="34" charset="0"/>
                <a:cs typeface="Aparajita" pitchFamily="34" charset="0"/>
              </a:rPr>
              <a:t>political</a:t>
            </a:r>
            <a:r>
              <a:rPr lang="en-US" sz="4000" dirty="0" smtClean="0">
                <a:solidFill>
                  <a:srgbClr val="FF0000"/>
                </a:solidFill>
                <a:latin typeface="Aparajita" pitchFamily="34" charset="0"/>
                <a:cs typeface="Aparajita" pitchFamily="34" charset="0"/>
              </a:rPr>
              <a:t> reformation</a:t>
            </a:r>
          </a:p>
          <a:p>
            <a:r>
              <a:rPr lang="en-US" sz="4000" dirty="0" smtClean="0">
                <a:solidFill>
                  <a:srgbClr val="FF0000"/>
                </a:solidFill>
                <a:latin typeface="Aparajita" pitchFamily="34" charset="0"/>
                <a:cs typeface="Aparajita" pitchFamily="34" charset="0"/>
              </a:rPr>
              <a:t>The pope would not grant English King </a:t>
            </a:r>
            <a:r>
              <a:rPr lang="en-US" sz="4000" b="1" dirty="0" smtClean="0">
                <a:solidFill>
                  <a:srgbClr val="FF0000"/>
                </a:solidFill>
                <a:latin typeface="Aparajita" pitchFamily="34" charset="0"/>
                <a:cs typeface="Aparajita" pitchFamily="34" charset="0"/>
              </a:rPr>
              <a:t>Henry VIII</a:t>
            </a:r>
            <a:r>
              <a:rPr lang="en-US" sz="4000" dirty="0" smtClean="0">
                <a:solidFill>
                  <a:srgbClr val="FF0000"/>
                </a:solidFill>
                <a:latin typeface="Aparajita" pitchFamily="34" charset="0"/>
                <a:cs typeface="Aparajita" pitchFamily="34" charset="0"/>
              </a:rPr>
              <a:t> (the 8</a:t>
            </a:r>
            <a:r>
              <a:rPr lang="en-US" sz="4000" baseline="30000" dirty="0" smtClean="0">
                <a:solidFill>
                  <a:srgbClr val="FF0000"/>
                </a:solidFill>
                <a:latin typeface="Aparajita" pitchFamily="34" charset="0"/>
                <a:cs typeface="Aparajita" pitchFamily="34" charset="0"/>
              </a:rPr>
              <a:t>th</a:t>
            </a:r>
            <a:r>
              <a:rPr lang="en-US" sz="4000" dirty="0" smtClean="0">
                <a:solidFill>
                  <a:srgbClr val="FF0000"/>
                </a:solidFill>
                <a:latin typeface="Aparajita" pitchFamily="34" charset="0"/>
                <a:cs typeface="Aparajita" pitchFamily="34" charset="0"/>
              </a:rPr>
              <a:t>) an annulment from his first wife, so he declared himself </a:t>
            </a:r>
            <a:r>
              <a:rPr lang="en-US" sz="4000" b="1" dirty="0" smtClean="0">
                <a:solidFill>
                  <a:srgbClr val="FF0000"/>
                </a:solidFill>
                <a:latin typeface="Aparajita" pitchFamily="34" charset="0"/>
                <a:cs typeface="Aparajita" pitchFamily="34" charset="0"/>
              </a:rPr>
              <a:t>Head of the Church of England</a:t>
            </a:r>
            <a:r>
              <a:rPr lang="en-US" sz="4000" dirty="0" smtClean="0">
                <a:solidFill>
                  <a:srgbClr val="FF0000"/>
                </a:solidFill>
                <a:latin typeface="Aparajita" pitchFamily="34" charset="0"/>
                <a:cs typeface="Aparajita" pitchFamily="34" charset="0"/>
              </a:rPr>
              <a:t>.</a:t>
            </a:r>
          </a:p>
          <a:p>
            <a:r>
              <a:rPr lang="en-US" sz="4000" dirty="0" smtClean="0">
                <a:solidFill>
                  <a:schemeClr val="accent4">
                    <a:lumMod val="75000"/>
                  </a:schemeClr>
                </a:solidFill>
                <a:latin typeface="Aparajita" pitchFamily="34" charset="0"/>
                <a:cs typeface="Aparajita" pitchFamily="34" charset="0"/>
              </a:rPr>
              <a:t>The Church of England is the Anglican Church.  In the U.S., it is called the Episcopal Church.  </a:t>
            </a:r>
          </a:p>
        </p:txBody>
      </p:sp>
    </p:spTree>
    <p:custDataLst>
      <p:tags r:id="rId1"/>
    </p:custDataLst>
    <p:extLst>
      <p:ext uri="{BB962C8B-B14F-4D97-AF65-F5344CB8AC3E}">
        <p14:creationId xmlns:p14="http://schemas.microsoft.com/office/powerpoint/2010/main" val="305324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holbein_henry_v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52400"/>
            <a:ext cx="4089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p:cNvSpPr>
          <p:nvPr/>
        </p:nvSpPr>
        <p:spPr bwMode="auto">
          <a:xfrm>
            <a:off x="152400" y="5257800"/>
            <a:ext cx="8839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rPr>
              <a:t>Henry VIII</a:t>
            </a:r>
            <a:r>
              <a:rPr lang="en-US" sz="2400"/>
              <a:t> (1491 - 1547) was the King of England and </a:t>
            </a:r>
          </a:p>
          <a:p>
            <a:pPr algn="ctr"/>
            <a:r>
              <a:rPr lang="en-US" sz="2400"/>
              <a:t>besides his six marriages, Henry VIII is known for his role </a:t>
            </a:r>
          </a:p>
          <a:p>
            <a:pPr algn="ctr"/>
            <a:r>
              <a:rPr lang="en-US" sz="2400"/>
              <a:t>in the separation of the Church of England from </a:t>
            </a:r>
          </a:p>
          <a:p>
            <a:pPr algn="ctr"/>
            <a:r>
              <a:rPr lang="en-US" sz="2400"/>
              <a:t>the Roman Catholic Church.</a:t>
            </a:r>
          </a:p>
        </p:txBody>
      </p:sp>
    </p:spTree>
    <p:custDataLst>
      <p:tags r:id="rId1"/>
    </p:custDataLst>
    <p:extLst>
      <p:ext uri="{BB962C8B-B14F-4D97-AF65-F5344CB8AC3E}">
        <p14:creationId xmlns:p14="http://schemas.microsoft.com/office/powerpoint/2010/main" val="932581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henry8_w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5575"/>
            <a:ext cx="58674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p:cNvSpPr>
          <p:nvPr/>
        </p:nvSpPr>
        <p:spPr bwMode="auto">
          <a:xfrm>
            <a:off x="152400" y="55626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rPr>
              <a:t>Henry VIII six wives.</a:t>
            </a:r>
            <a:endParaRPr lang="en-US"/>
          </a:p>
        </p:txBody>
      </p:sp>
    </p:spTree>
    <p:custDataLst>
      <p:tags r:id="rId1"/>
    </p:custDataLst>
    <p:extLst>
      <p:ext uri="{BB962C8B-B14F-4D97-AF65-F5344CB8AC3E}">
        <p14:creationId xmlns:p14="http://schemas.microsoft.com/office/powerpoint/2010/main" val="1988606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aragonsittow1"/>
          <p:cNvPicPr>
            <a:picLocks noChangeAspect="1" noChangeArrowheads="1"/>
          </p:cNvPicPr>
          <p:nvPr/>
        </p:nvPicPr>
        <p:blipFill>
          <a:blip r:embed="rId3">
            <a:extLst>
              <a:ext uri="{28A0092B-C50C-407E-A947-70E740481C1C}">
                <a14:useLocalDpi xmlns:a14="http://schemas.microsoft.com/office/drawing/2010/main" val="0"/>
              </a:ext>
            </a:extLst>
          </a:blip>
          <a:srcRect t="2769" b="16620"/>
          <a:stretch>
            <a:fillRect/>
          </a:stretch>
        </p:blipFill>
        <p:spPr bwMode="auto">
          <a:xfrm>
            <a:off x="2438400" y="165100"/>
            <a:ext cx="42672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p:cNvSpPr>
            <a:spLocks/>
          </p:cNvSpPr>
          <p:nvPr/>
        </p:nvSpPr>
        <p:spPr bwMode="auto">
          <a:xfrm>
            <a:off x="76200" y="5181600"/>
            <a:ext cx="8991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rPr>
              <a:t>Catherine of Aragon was the youngest child of Ferdinand and Isabella. She was Henry VIII’s 1</a:t>
            </a:r>
            <a:r>
              <a:rPr lang="en-US" sz="2400" baseline="30000">
                <a:solidFill>
                  <a:schemeClr val="tx2"/>
                </a:solidFill>
              </a:rPr>
              <a:t>st</a:t>
            </a:r>
            <a:r>
              <a:rPr lang="en-US" sz="2400">
                <a:solidFill>
                  <a:schemeClr val="tx2"/>
                </a:solidFill>
              </a:rPr>
              <a:t> wife, the mother of Mary Queen of Scots, and her divorce resulted in the separation of England from the Roman Catholic Church.</a:t>
            </a:r>
          </a:p>
        </p:txBody>
      </p:sp>
    </p:spTree>
    <p:custDataLst>
      <p:tags r:id="rId1"/>
    </p:custDataLst>
    <p:extLst>
      <p:ext uri="{BB962C8B-B14F-4D97-AF65-F5344CB8AC3E}">
        <p14:creationId xmlns:p14="http://schemas.microsoft.com/office/powerpoint/2010/main" val="2408069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AnneBoleyn2810_468x723"/>
          <p:cNvPicPr>
            <a:picLocks noChangeAspect="1" noChangeArrowheads="1"/>
          </p:cNvPicPr>
          <p:nvPr/>
        </p:nvPicPr>
        <p:blipFill>
          <a:blip r:embed="rId3">
            <a:extLst>
              <a:ext uri="{28A0092B-C50C-407E-A947-70E740481C1C}">
                <a14:useLocalDpi xmlns:a14="http://schemas.microsoft.com/office/drawing/2010/main" val="0"/>
              </a:ext>
            </a:extLst>
          </a:blip>
          <a:srcRect b="5312"/>
          <a:stretch>
            <a:fillRect/>
          </a:stretch>
        </p:blipFill>
        <p:spPr bwMode="auto">
          <a:xfrm>
            <a:off x="2489200" y="111125"/>
            <a:ext cx="40640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p:cNvSpPr>
          <p:nvPr/>
        </p:nvSpPr>
        <p:spPr bwMode="auto">
          <a:xfrm>
            <a:off x="152400" y="55626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rPr>
              <a:t>Anne Boleyn was Catherine of Aragon’s Queen consort, </a:t>
            </a:r>
          </a:p>
          <a:p>
            <a:pPr algn="ctr"/>
            <a:r>
              <a:rPr lang="en-US" sz="2400">
                <a:solidFill>
                  <a:schemeClr val="tx2"/>
                </a:solidFill>
              </a:rPr>
              <a:t>Henry VIII’s 2</a:t>
            </a:r>
            <a:r>
              <a:rPr lang="en-US" sz="2400" baseline="30000">
                <a:solidFill>
                  <a:schemeClr val="tx2"/>
                </a:solidFill>
              </a:rPr>
              <a:t>nd</a:t>
            </a:r>
            <a:r>
              <a:rPr lang="en-US" sz="2400">
                <a:solidFill>
                  <a:schemeClr val="tx2"/>
                </a:solidFill>
              </a:rPr>
              <a:t> wife, mother of Queen Elizabeth I, and </a:t>
            </a:r>
          </a:p>
          <a:p>
            <a:pPr algn="ctr"/>
            <a:r>
              <a:rPr lang="en-US" sz="2400">
                <a:solidFill>
                  <a:schemeClr val="tx2"/>
                </a:solidFill>
              </a:rPr>
              <a:t>was beheaded at the Tower of London for adultery.</a:t>
            </a:r>
            <a:endParaRPr lang="en-US"/>
          </a:p>
        </p:txBody>
      </p:sp>
    </p:spTree>
    <p:custDataLst>
      <p:tags r:id="rId1"/>
    </p:custDataLst>
    <p:extLst>
      <p:ext uri="{BB962C8B-B14F-4D97-AF65-F5344CB8AC3E}">
        <p14:creationId xmlns:p14="http://schemas.microsoft.com/office/powerpoint/2010/main" val="3349676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JaneSeymour-WPD"/>
          <p:cNvPicPr>
            <a:picLocks noChangeAspect="1" noChangeArrowheads="1"/>
          </p:cNvPicPr>
          <p:nvPr/>
        </p:nvPicPr>
        <p:blipFill>
          <a:blip r:embed="rId3">
            <a:extLst>
              <a:ext uri="{28A0092B-C50C-407E-A947-70E740481C1C}">
                <a14:useLocalDpi xmlns:a14="http://schemas.microsoft.com/office/drawing/2010/main" val="0"/>
              </a:ext>
            </a:extLst>
          </a:blip>
          <a:srcRect b="2847"/>
          <a:stretch>
            <a:fillRect/>
          </a:stretch>
        </p:blipFill>
        <p:spPr bwMode="auto">
          <a:xfrm>
            <a:off x="2600325" y="152400"/>
            <a:ext cx="372427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p:cNvSpPr>
          <p:nvPr/>
        </p:nvSpPr>
        <p:spPr bwMode="auto">
          <a:xfrm>
            <a:off x="152400" y="5334000"/>
            <a:ext cx="8839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rPr>
              <a:t>Jane Seymour married Henry VIII 10 days after </a:t>
            </a:r>
          </a:p>
          <a:p>
            <a:pPr algn="ctr"/>
            <a:r>
              <a:rPr lang="en-US" sz="2400">
                <a:solidFill>
                  <a:schemeClr val="tx2"/>
                </a:solidFill>
              </a:rPr>
              <a:t>Anne Boleyn’s execution, died two weeks after the </a:t>
            </a:r>
          </a:p>
          <a:p>
            <a:pPr algn="ctr"/>
            <a:r>
              <a:rPr lang="en-US" sz="2400">
                <a:solidFill>
                  <a:schemeClr val="tx2"/>
                </a:solidFill>
              </a:rPr>
              <a:t>birth of Edward VI, was the only wife to receive </a:t>
            </a:r>
          </a:p>
          <a:p>
            <a:pPr algn="ctr"/>
            <a:r>
              <a:rPr lang="en-US" sz="2400">
                <a:solidFill>
                  <a:schemeClr val="tx2"/>
                </a:solidFill>
              </a:rPr>
              <a:t>a queen’s funeral, and was buried beside Henry VIII.</a:t>
            </a:r>
          </a:p>
        </p:txBody>
      </p:sp>
    </p:spTree>
    <p:custDataLst>
      <p:tags r:id="rId1"/>
    </p:custDataLst>
    <p:extLst>
      <p:ext uri="{BB962C8B-B14F-4D97-AF65-F5344CB8AC3E}">
        <p14:creationId xmlns:p14="http://schemas.microsoft.com/office/powerpoint/2010/main" val="1043711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Cleves,Anne01"/>
          <p:cNvPicPr>
            <a:picLocks noChangeAspect="1" noChangeArrowheads="1"/>
          </p:cNvPicPr>
          <p:nvPr/>
        </p:nvPicPr>
        <p:blipFill>
          <a:blip r:embed="rId3">
            <a:extLst>
              <a:ext uri="{28A0092B-C50C-407E-A947-70E740481C1C}">
                <a14:useLocalDpi xmlns:a14="http://schemas.microsoft.com/office/drawing/2010/main" val="0"/>
              </a:ext>
            </a:extLst>
          </a:blip>
          <a:srcRect t="2222" b="10001"/>
          <a:stretch>
            <a:fillRect/>
          </a:stretch>
        </p:blipFill>
        <p:spPr bwMode="auto">
          <a:xfrm>
            <a:off x="2384425" y="152400"/>
            <a:ext cx="4321175"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p:cNvSpPr>
            <a:spLocks/>
          </p:cNvSpPr>
          <p:nvPr/>
        </p:nvSpPr>
        <p:spPr bwMode="auto">
          <a:xfrm>
            <a:off x="0" y="5486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rPr>
              <a:t>Anne of Cleves was Henry VIII’s 4</a:t>
            </a:r>
            <a:r>
              <a:rPr lang="en-US" sz="2400" baseline="30000">
                <a:solidFill>
                  <a:schemeClr val="tx2"/>
                </a:solidFill>
              </a:rPr>
              <a:t>th</a:t>
            </a:r>
            <a:r>
              <a:rPr lang="en-US" sz="2400">
                <a:solidFill>
                  <a:schemeClr val="tx2"/>
                </a:solidFill>
              </a:rPr>
              <a:t> wife. She was German and he married her from a portrait, but when she showed up he thought she was ugly. Fearing for her life, she agreed to a divorce.</a:t>
            </a:r>
            <a:endParaRPr lang="en-US"/>
          </a:p>
        </p:txBody>
      </p:sp>
    </p:spTree>
    <p:custDataLst>
      <p:tags r:id="rId1"/>
    </p:custDataLst>
    <p:extLst>
      <p:ext uri="{BB962C8B-B14F-4D97-AF65-F5344CB8AC3E}">
        <p14:creationId xmlns:p14="http://schemas.microsoft.com/office/powerpoint/2010/main" val="3041797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CatherineHoward-CC"/>
          <p:cNvPicPr>
            <a:picLocks noChangeAspect="1" noChangeArrowheads="1"/>
          </p:cNvPicPr>
          <p:nvPr/>
        </p:nvPicPr>
        <p:blipFill>
          <a:blip r:embed="rId3">
            <a:extLst>
              <a:ext uri="{28A0092B-C50C-407E-A947-70E740481C1C}">
                <a14:useLocalDpi xmlns:a14="http://schemas.microsoft.com/office/drawing/2010/main" val="0"/>
              </a:ext>
            </a:extLst>
          </a:blip>
          <a:srcRect t="1416" b="10387"/>
          <a:stretch>
            <a:fillRect/>
          </a:stretch>
        </p:blipFill>
        <p:spPr bwMode="auto">
          <a:xfrm>
            <a:off x="2819400" y="161925"/>
            <a:ext cx="3459163"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p:cNvSpPr>
            <a:spLocks/>
          </p:cNvSpPr>
          <p:nvPr/>
        </p:nvSpPr>
        <p:spPr bwMode="auto">
          <a:xfrm>
            <a:off x="152400" y="55626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rPr>
              <a:t>Catherine Howard married Henry VII’s 20 days after his divorce from Anne of Cleves. She was Anne Boleyn’s cousin and was beheaded in less then two years for adultery.</a:t>
            </a:r>
          </a:p>
        </p:txBody>
      </p:sp>
    </p:spTree>
    <p:custDataLst>
      <p:tags r:id="rId1"/>
    </p:custDataLst>
    <p:extLst>
      <p:ext uri="{BB962C8B-B14F-4D97-AF65-F5344CB8AC3E}">
        <p14:creationId xmlns:p14="http://schemas.microsoft.com/office/powerpoint/2010/main" val="2573737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54327">
            <a:off x="812684" y="2055828"/>
            <a:ext cx="6886219"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Schism Happens!</a:t>
            </a:r>
            <a:endParaRPr lang="en-US" sz="7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68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CatherinePa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152400"/>
            <a:ext cx="41624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1"/>
          <p:cNvSpPr>
            <a:spLocks/>
          </p:cNvSpPr>
          <p:nvPr/>
        </p:nvSpPr>
        <p:spPr bwMode="auto">
          <a:xfrm>
            <a:off x="152400" y="55626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rPr>
              <a:t>Catherine Parr was Henry VIII’s 6</a:t>
            </a:r>
            <a:r>
              <a:rPr lang="en-US" sz="2400" baseline="30000">
                <a:solidFill>
                  <a:schemeClr val="tx2"/>
                </a:solidFill>
              </a:rPr>
              <a:t>th</a:t>
            </a:r>
            <a:r>
              <a:rPr lang="en-US" sz="2400">
                <a:solidFill>
                  <a:schemeClr val="tx2"/>
                </a:solidFill>
              </a:rPr>
              <a:t> and final wife. She </a:t>
            </a:r>
          </a:p>
          <a:p>
            <a:pPr algn="ctr"/>
            <a:r>
              <a:rPr lang="en-US" sz="2400">
                <a:solidFill>
                  <a:schemeClr val="tx2"/>
                </a:solidFill>
              </a:rPr>
              <a:t>was the first queen of Ireland and was the most married </a:t>
            </a:r>
          </a:p>
          <a:p>
            <a:pPr algn="ctr"/>
            <a:r>
              <a:rPr lang="en-US" sz="2400">
                <a:solidFill>
                  <a:schemeClr val="tx2"/>
                </a:solidFill>
              </a:rPr>
              <a:t>English queen -  she had four husbands.</a:t>
            </a:r>
          </a:p>
        </p:txBody>
      </p:sp>
    </p:spTree>
    <p:custDataLst>
      <p:tags r:id="rId1"/>
    </p:custDataLst>
    <p:extLst>
      <p:ext uri="{BB962C8B-B14F-4D97-AF65-F5344CB8AC3E}">
        <p14:creationId xmlns:p14="http://schemas.microsoft.com/office/powerpoint/2010/main" val="2450388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Anabaptists</a:t>
            </a:r>
            <a:endParaRPr lang="en-US" dirty="0"/>
          </a:p>
        </p:txBody>
      </p:sp>
      <p:sp>
        <p:nvSpPr>
          <p:cNvPr id="3" name="Content Placeholder 2"/>
          <p:cNvSpPr>
            <a:spLocks noGrp="1"/>
          </p:cNvSpPr>
          <p:nvPr>
            <p:ph idx="1"/>
          </p:nvPr>
        </p:nvSpPr>
        <p:spPr>
          <a:xfrm>
            <a:off x="457200" y="1371600"/>
            <a:ext cx="8077200" cy="5059363"/>
          </a:xfrm>
        </p:spPr>
        <p:txBody>
          <a:bodyPr>
            <a:normAutofit lnSpcReduction="10000"/>
          </a:bodyPr>
          <a:lstStyle/>
          <a:p>
            <a:r>
              <a:rPr lang="en-US" sz="4000" b="1" dirty="0" smtClean="0">
                <a:latin typeface="Aparajita" pitchFamily="34" charset="0"/>
                <a:cs typeface="Aparajita" pitchFamily="34" charset="0"/>
              </a:rPr>
              <a:t>Unlike other protestant groups, </a:t>
            </a:r>
            <a:r>
              <a:rPr lang="en-US" sz="4000" b="1" dirty="0" smtClean="0">
                <a:solidFill>
                  <a:srgbClr val="FF0000"/>
                </a:solidFill>
                <a:latin typeface="Aparajita" pitchFamily="34" charset="0"/>
                <a:cs typeface="Aparajita" pitchFamily="34" charset="0"/>
              </a:rPr>
              <a:t>Anabaptists separated themselves from the state and politics.  </a:t>
            </a:r>
          </a:p>
          <a:p>
            <a:r>
              <a:rPr lang="en-US" sz="4000" dirty="0" smtClean="0">
                <a:solidFill>
                  <a:schemeClr val="tx2">
                    <a:lumMod val="75000"/>
                  </a:schemeClr>
                </a:solidFill>
                <a:latin typeface="Aparajita" pitchFamily="34" charset="0"/>
                <a:cs typeface="Aparajita" pitchFamily="34" charset="0"/>
              </a:rPr>
              <a:t>Preached a return to primitive Christianity.  </a:t>
            </a:r>
          </a:p>
          <a:p>
            <a:r>
              <a:rPr lang="en-US" sz="4000" dirty="0" smtClean="0">
                <a:solidFill>
                  <a:srgbClr val="FF0000"/>
                </a:solidFill>
                <a:latin typeface="Aparajita" pitchFamily="34" charset="0"/>
                <a:cs typeface="Aparajita" pitchFamily="34" charset="0"/>
              </a:rPr>
              <a:t>Considered radical even by other Protestants.  </a:t>
            </a:r>
          </a:p>
          <a:p>
            <a:r>
              <a:rPr lang="en-US" sz="4000" dirty="0" smtClean="0">
                <a:solidFill>
                  <a:srgbClr val="FF0000"/>
                </a:solidFill>
                <a:latin typeface="Aparajita" pitchFamily="34" charset="0"/>
                <a:cs typeface="Aparajita" pitchFamily="34" charset="0"/>
              </a:rPr>
              <a:t>Joint army of Catholics and Protestants captured and killed Anabaptist leaders in 1535.</a:t>
            </a:r>
            <a:endParaRPr lang="en-US" sz="3600" b="1" dirty="0" smtClean="0">
              <a:solidFill>
                <a:schemeClr val="accent6">
                  <a:lumMod val="50000"/>
                </a:schemeClr>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57191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uwhist.files.wordpress.com/2012/01/reformation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472" y="228600"/>
            <a:ext cx="5493528"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765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solidFill>
                  <a:srgbClr val="FF0000"/>
                </a:solidFill>
              </a:rPr>
              <a:t>The Catholic Response</a:t>
            </a:r>
            <a:endParaRPr lang="en-US" dirty="0">
              <a:solidFill>
                <a:srgbClr val="FF0000"/>
              </a:solidFill>
            </a:endParaRPr>
          </a:p>
        </p:txBody>
      </p:sp>
      <p:sp>
        <p:nvSpPr>
          <p:cNvPr id="3" name="Content Placeholder 2"/>
          <p:cNvSpPr>
            <a:spLocks noGrp="1"/>
          </p:cNvSpPr>
          <p:nvPr>
            <p:ph idx="1"/>
          </p:nvPr>
        </p:nvSpPr>
        <p:spPr>
          <a:xfrm>
            <a:off x="457200" y="1371600"/>
            <a:ext cx="8077200" cy="5059363"/>
          </a:xfrm>
        </p:spPr>
        <p:txBody>
          <a:bodyPr>
            <a:normAutofit/>
          </a:bodyPr>
          <a:lstStyle/>
          <a:p>
            <a:r>
              <a:rPr lang="en-US" sz="4000" b="1" dirty="0" smtClean="0">
                <a:latin typeface="Aparajita" pitchFamily="34" charset="0"/>
                <a:cs typeface="Aparajita" pitchFamily="34" charset="0"/>
              </a:rPr>
              <a:t>The Catholic Reformation revitalized the Church in the 16</a:t>
            </a:r>
            <a:r>
              <a:rPr lang="en-US" sz="4000" b="1" baseline="30000" dirty="0" smtClean="0">
                <a:latin typeface="Aparajita" pitchFamily="34" charset="0"/>
                <a:cs typeface="Aparajita" pitchFamily="34" charset="0"/>
              </a:rPr>
              <a:t>th</a:t>
            </a:r>
            <a:r>
              <a:rPr lang="en-US" sz="4000" b="1" dirty="0" smtClean="0">
                <a:latin typeface="Aparajita" pitchFamily="34" charset="0"/>
                <a:cs typeface="Aparajita" pitchFamily="34" charset="0"/>
              </a:rPr>
              <a:t> century.  </a:t>
            </a:r>
            <a:endParaRPr lang="en-US" sz="4000" b="1" dirty="0" smtClean="0">
              <a:solidFill>
                <a:srgbClr val="FF0000"/>
              </a:solidFill>
              <a:latin typeface="Aparajita" pitchFamily="34" charset="0"/>
              <a:cs typeface="Aparajita" pitchFamily="34" charset="0"/>
            </a:endParaRPr>
          </a:p>
          <a:p>
            <a:r>
              <a:rPr lang="en-US" sz="4000" dirty="0" smtClean="0">
                <a:solidFill>
                  <a:srgbClr val="FF0000"/>
                </a:solidFill>
                <a:latin typeface="Aparajita" pitchFamily="34" charset="0"/>
                <a:cs typeface="Aparajita" pitchFamily="34" charset="0"/>
              </a:rPr>
              <a:t>Three elements supported the Catholic Reformation:  </a:t>
            </a:r>
          </a:p>
          <a:p>
            <a:pPr marL="971550" lvl="1" indent="-514350">
              <a:buFont typeface="+mj-lt"/>
              <a:buAutoNum type="arabicPeriod"/>
            </a:pPr>
            <a:r>
              <a:rPr lang="en-US" sz="3200" b="1" dirty="0" smtClean="0">
                <a:solidFill>
                  <a:srgbClr val="FF0000"/>
                </a:solidFill>
                <a:latin typeface="Aparajita" pitchFamily="34" charset="0"/>
                <a:cs typeface="Aparajita" pitchFamily="34" charset="0"/>
              </a:rPr>
              <a:t>Establishment of the Jesuits</a:t>
            </a:r>
          </a:p>
          <a:p>
            <a:pPr marL="971550" lvl="1" indent="-514350">
              <a:buFont typeface="+mj-lt"/>
              <a:buAutoNum type="arabicPeriod"/>
            </a:pPr>
            <a:r>
              <a:rPr lang="en-US" sz="3200" b="1" dirty="0" smtClean="0">
                <a:solidFill>
                  <a:srgbClr val="FF0000"/>
                </a:solidFill>
                <a:latin typeface="Aparajita" pitchFamily="34" charset="0"/>
                <a:cs typeface="Aparajita" pitchFamily="34" charset="0"/>
              </a:rPr>
              <a:t>Reform of the Papacy</a:t>
            </a:r>
          </a:p>
          <a:p>
            <a:pPr marL="971550" lvl="1" indent="-514350">
              <a:buFont typeface="+mj-lt"/>
              <a:buAutoNum type="arabicPeriod"/>
            </a:pPr>
            <a:r>
              <a:rPr lang="en-US" sz="3200" b="1" dirty="0" smtClean="0">
                <a:solidFill>
                  <a:srgbClr val="FF0000"/>
                </a:solidFill>
                <a:latin typeface="Aparajita" pitchFamily="34" charset="0"/>
                <a:cs typeface="Aparajita" pitchFamily="34" charset="0"/>
              </a:rPr>
              <a:t>The Council of Trent</a:t>
            </a:r>
          </a:p>
        </p:txBody>
      </p:sp>
    </p:spTree>
    <p:custDataLst>
      <p:tags r:id="rId1"/>
    </p:custDataLst>
    <p:extLst>
      <p:ext uri="{BB962C8B-B14F-4D97-AF65-F5344CB8AC3E}">
        <p14:creationId xmlns:p14="http://schemas.microsoft.com/office/powerpoint/2010/main" val="158305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Jesuits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Officially called the Society of Jesus</a:t>
            </a:r>
          </a:p>
          <a:p>
            <a:r>
              <a:rPr lang="en-US" dirty="0" smtClean="0">
                <a:solidFill>
                  <a:srgbClr val="FF0000"/>
                </a:solidFill>
              </a:rPr>
              <a:t>Founded by Ignatius of Loyola</a:t>
            </a:r>
          </a:p>
          <a:p>
            <a:r>
              <a:rPr lang="en-US" dirty="0" smtClean="0">
                <a:solidFill>
                  <a:srgbClr val="FF0000"/>
                </a:solidFill>
              </a:rPr>
              <a:t>Obedient to the pope</a:t>
            </a:r>
          </a:p>
          <a:p>
            <a:r>
              <a:rPr lang="en-US" dirty="0" smtClean="0">
                <a:solidFill>
                  <a:srgbClr val="FF0000"/>
                </a:solidFill>
              </a:rPr>
              <a:t>Used education </a:t>
            </a:r>
            <a:r>
              <a:rPr lang="en-US" dirty="0" smtClean="0">
                <a:solidFill>
                  <a:schemeClr val="accent3">
                    <a:lumMod val="50000"/>
                  </a:schemeClr>
                </a:solidFill>
              </a:rPr>
              <a:t>to spread the Gospel, countered Protestantism and established schools. </a:t>
            </a:r>
          </a:p>
          <a:p>
            <a:r>
              <a:rPr lang="en-US" dirty="0" smtClean="0">
                <a:solidFill>
                  <a:srgbClr val="FF0000"/>
                </a:solidFill>
              </a:rPr>
              <a:t>Active in missionary work as far away as China and Japan </a:t>
            </a:r>
            <a:br>
              <a:rPr lang="en-US"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val="359946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2/25/Ignatius_of_Loyola_%28militant%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57199"/>
            <a:ext cx="4611656" cy="622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900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Papal Reform</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solidFill>
                  <a:srgbClr val="FF0000"/>
                </a:solidFill>
              </a:rPr>
              <a:t>Instituted by a pope, Pope Paul III</a:t>
            </a:r>
          </a:p>
          <a:p>
            <a:r>
              <a:rPr lang="en-US" dirty="0" smtClean="0">
                <a:solidFill>
                  <a:srgbClr val="FF0000"/>
                </a:solidFill>
              </a:rPr>
              <a:t>Reformed the papacy </a:t>
            </a:r>
            <a:r>
              <a:rPr lang="en-US" dirty="0" smtClean="0">
                <a:solidFill>
                  <a:schemeClr val="accent5">
                    <a:lumMod val="75000"/>
                  </a:schemeClr>
                </a:solidFill>
              </a:rPr>
              <a:t>and pointed it in a more spiritual direction.  </a:t>
            </a:r>
          </a:p>
          <a:p>
            <a:r>
              <a:rPr lang="en-US" dirty="0" smtClean="0">
                <a:solidFill>
                  <a:schemeClr val="accent5">
                    <a:lumMod val="75000"/>
                  </a:schemeClr>
                </a:solidFill>
              </a:rPr>
              <a:t>Pope Paul III called a new Church council, the Council of Trent.  </a:t>
            </a:r>
            <a:br>
              <a:rPr lang="en-US" dirty="0" smtClean="0">
                <a:solidFill>
                  <a:schemeClr val="accent5">
                    <a:lumMod val="75000"/>
                  </a:schemeClr>
                </a:solidFill>
              </a:rPr>
            </a:br>
            <a:endParaRPr lang="en-US" dirty="0">
              <a:solidFill>
                <a:schemeClr val="accent5">
                  <a:lumMod val="75000"/>
                </a:schemeClr>
              </a:solidFill>
            </a:endParaRPr>
          </a:p>
        </p:txBody>
      </p:sp>
    </p:spTree>
    <p:extLst>
      <p:ext uri="{BB962C8B-B14F-4D97-AF65-F5344CB8AC3E}">
        <p14:creationId xmlns:p14="http://schemas.microsoft.com/office/powerpoint/2010/main" val="2340730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Council of Trent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solidFill>
                  <a:srgbClr val="FF0000"/>
                </a:solidFill>
              </a:rPr>
              <a:t>Reaffirmed traditional Catholic teaching</a:t>
            </a:r>
            <a:r>
              <a:rPr lang="en-US" dirty="0" smtClean="0"/>
              <a:t> in opposition to Protestant beliefs.  </a:t>
            </a:r>
          </a:p>
          <a:p>
            <a:r>
              <a:rPr lang="en-US" dirty="0" smtClean="0">
                <a:solidFill>
                  <a:srgbClr val="FF0000"/>
                </a:solidFill>
              </a:rPr>
              <a:t>Declared both Faith and Good Works are important for salvation.  </a:t>
            </a:r>
            <a:r>
              <a:rPr lang="en-US" dirty="0" smtClean="0">
                <a:solidFill>
                  <a:srgbClr val="7030A0"/>
                </a:solidFill>
              </a:rPr>
              <a:t>(not just Faith alone)</a:t>
            </a:r>
          </a:p>
          <a:p>
            <a:r>
              <a:rPr lang="en-US" dirty="0" smtClean="0">
                <a:solidFill>
                  <a:srgbClr val="FF0000"/>
                </a:solidFill>
              </a:rPr>
              <a:t>Upheld the importance of the seven sacraments</a:t>
            </a:r>
          </a:p>
          <a:p>
            <a:r>
              <a:rPr lang="en-US" dirty="0" smtClean="0">
                <a:solidFill>
                  <a:srgbClr val="FF0000"/>
                </a:solidFill>
              </a:rPr>
              <a:t>Selling of indulgences was </a:t>
            </a:r>
            <a:r>
              <a:rPr lang="en-US" b="1" dirty="0" smtClean="0">
                <a:solidFill>
                  <a:srgbClr val="FF0000"/>
                </a:solidFill>
              </a:rPr>
              <a:t>prohibited</a:t>
            </a:r>
            <a:r>
              <a:rPr lang="en-US" dirty="0" smtClean="0">
                <a:solidFill>
                  <a:srgbClr val="FF0000"/>
                </a:solidFill>
              </a:rPr>
              <a:t> </a:t>
            </a:r>
            <a:r>
              <a:rPr lang="en-US" dirty="0" smtClean="0">
                <a:solidFill>
                  <a:srgbClr val="7030A0"/>
                </a:solidFill>
              </a:rPr>
              <a:t>(something Luther wanted all along).  </a:t>
            </a:r>
            <a:endParaRPr lang="en-US" dirty="0">
              <a:solidFill>
                <a:srgbClr val="7030A0"/>
              </a:solidFill>
            </a:endParaRPr>
          </a:p>
        </p:txBody>
      </p:sp>
    </p:spTree>
    <p:extLst>
      <p:ext uri="{BB962C8B-B14F-4D97-AF65-F5344CB8AC3E}">
        <p14:creationId xmlns:p14="http://schemas.microsoft.com/office/powerpoint/2010/main" val="2340730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ts1.mm.bing.net/th?id=H.5046098082794040&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848600" cy="549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469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54327">
            <a:off x="812684" y="2117383"/>
            <a:ext cx="6886219" cy="236988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Schism Happens!</a:t>
            </a:r>
            <a:endParaRPr lang="en-US" sz="7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061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a:xfrm>
            <a:off x="533400" y="1447800"/>
            <a:ext cx="2971800" cy="4572000"/>
          </a:xfrm>
        </p:spPr>
        <p:txBody>
          <a:bodyPr>
            <a:normAutofit/>
          </a:bodyPr>
          <a:lstStyle/>
          <a:p>
            <a:r>
              <a:rPr lang="en-US" dirty="0" smtClean="0"/>
              <a:t>What conditions can encourage a desire for reform?  </a:t>
            </a:r>
          </a:p>
          <a:p>
            <a:r>
              <a:rPr lang="en-US" dirty="0" smtClean="0"/>
              <a:t>Is a reform different than a revolution?</a:t>
            </a:r>
            <a:endParaRPr lang="en-US" dirty="0"/>
          </a:p>
        </p:txBody>
      </p:sp>
      <p:pic>
        <p:nvPicPr>
          <p:cNvPr id="5" name="Picture 2" descr="http://www.saburchill.com/history/images01/111107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57337"/>
            <a:ext cx="3657600" cy="41180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5800" y="6096000"/>
            <a:ext cx="3657600" cy="369332"/>
          </a:xfrm>
          <a:prstGeom prst="rect">
            <a:avLst/>
          </a:prstGeom>
          <a:noFill/>
        </p:spPr>
        <p:txBody>
          <a:bodyPr wrap="square" rtlCol="0">
            <a:spAutoFit/>
          </a:bodyPr>
          <a:lstStyle/>
          <a:p>
            <a:pPr algn="ctr"/>
            <a:r>
              <a:rPr lang="en-US" dirty="0" smtClean="0"/>
              <a:t>Martin Luther, 1529</a:t>
            </a:r>
            <a:endParaRPr lang="en-US" dirty="0"/>
          </a:p>
        </p:txBody>
      </p:sp>
    </p:spTree>
    <p:custDataLst>
      <p:tags r:id="rId1"/>
    </p:custDataLst>
    <p:extLst>
      <p:ext uri="{BB962C8B-B14F-4D97-AF65-F5344CB8AC3E}">
        <p14:creationId xmlns:p14="http://schemas.microsoft.com/office/powerpoint/2010/main" val="39446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solidFill>
                  <a:srgbClr val="FF0000"/>
                </a:solidFill>
              </a:rPr>
              <a:t>What’s Next?</a:t>
            </a:r>
            <a:endParaRPr lang="en-US" dirty="0">
              <a:solidFill>
                <a:srgbClr val="FF0000"/>
              </a:solidFill>
            </a:endParaRPr>
          </a:p>
        </p:txBody>
      </p:sp>
      <p:sp>
        <p:nvSpPr>
          <p:cNvPr id="3" name="Content Placeholder 2"/>
          <p:cNvSpPr>
            <a:spLocks noGrp="1"/>
          </p:cNvSpPr>
          <p:nvPr>
            <p:ph idx="1"/>
          </p:nvPr>
        </p:nvSpPr>
        <p:spPr>
          <a:xfrm>
            <a:off x="457200" y="1295400"/>
            <a:ext cx="8077200" cy="4724399"/>
          </a:xfrm>
        </p:spPr>
        <p:txBody>
          <a:bodyPr>
            <a:normAutofit/>
          </a:bodyPr>
          <a:lstStyle/>
          <a:p>
            <a:r>
              <a:rPr lang="en-US" dirty="0" smtClean="0">
                <a:latin typeface="Verdana" pitchFamily="34" charset="0"/>
                <a:ea typeface="Verdana" pitchFamily="34" charset="0"/>
                <a:cs typeface="Verdana" pitchFamily="34" charset="0"/>
              </a:rPr>
              <a:t>Quiz time.</a:t>
            </a:r>
          </a:p>
          <a:p>
            <a:r>
              <a:rPr lang="en-US" dirty="0" smtClean="0">
                <a:latin typeface="Verdana" pitchFamily="34" charset="0"/>
                <a:ea typeface="Verdana" pitchFamily="34" charset="0"/>
                <a:cs typeface="Verdana" pitchFamily="34" charset="0"/>
              </a:rPr>
              <a:t>Do your own work.</a:t>
            </a:r>
          </a:p>
          <a:p>
            <a:r>
              <a:rPr lang="en-US" dirty="0" smtClean="0">
                <a:latin typeface="Verdana" pitchFamily="34" charset="0"/>
                <a:ea typeface="Verdana" pitchFamily="34" charset="0"/>
                <a:cs typeface="Verdana" pitchFamily="34" charset="0"/>
              </a:rPr>
              <a:t>Use your notes.  </a:t>
            </a:r>
          </a:p>
          <a:p>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20131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anshuchristajacobson.files.wordpress.com/2011/11/try-n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364" y="533400"/>
            <a:ext cx="6400800" cy="48006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pic>
        <p:nvPicPr>
          <p:cNvPr id="2" name="ea2839_Yoda_Do_Or_Do_Not_There_is_No_Try_Sound_Effec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23364" y="5638800"/>
            <a:ext cx="609600" cy="609600"/>
          </a:xfrm>
          <a:prstGeom prst="rect">
            <a:avLst/>
          </a:prstGeom>
        </p:spPr>
      </p:pic>
    </p:spTree>
    <p:custDataLst>
      <p:tags r:id="rId1"/>
    </p:custDataLst>
    <p:extLst>
      <p:ext uri="{BB962C8B-B14F-4D97-AF65-F5344CB8AC3E}">
        <p14:creationId xmlns:p14="http://schemas.microsoft.com/office/powerpoint/2010/main" val="96491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000"/>
                                  </p:stCondLst>
                                  <p:childTnLst>
                                    <p:cmd type="call" cmd="playFrom(0.0)">
                                      <p:cBhvr>
                                        <p:cTn id="6" dur="34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Today’s Christianity was shaped by the events of the Protestant Reformation.  </a:t>
            </a:r>
          </a:p>
          <a:p>
            <a:pPr marL="0" indent="0">
              <a:buNone/>
            </a:pPr>
            <a:endParaRPr lang="en-US" dirty="0"/>
          </a:p>
          <a:p>
            <a:pPr marL="0" indent="0">
              <a:buNone/>
            </a:pPr>
            <a:r>
              <a:rPr lang="en-US" dirty="0" smtClean="0"/>
              <a:t>Christian Europe’s ability to respond to outside threats was affected by the dis-unifying effect of the Reformation.  </a:t>
            </a:r>
          </a:p>
          <a:p>
            <a:pPr marL="0" indent="0">
              <a:buNone/>
            </a:pPr>
            <a:endParaRPr lang="en-US" dirty="0"/>
          </a:p>
          <a:p>
            <a:pPr marL="0" indent="0">
              <a:buNone/>
            </a:pPr>
            <a:r>
              <a:rPr lang="en-US" dirty="0" smtClean="0"/>
              <a:t>The Catholic Church reformed and codified its doctrine as a result of the Protestant Reformation.</a:t>
            </a:r>
            <a:endParaRPr lang="en-US" dirty="0"/>
          </a:p>
        </p:txBody>
      </p:sp>
    </p:spTree>
    <p:custDataLst>
      <p:tags r:id="rId1"/>
    </p:custDataLst>
    <p:extLst>
      <p:ext uri="{BB962C8B-B14F-4D97-AF65-F5344CB8AC3E}">
        <p14:creationId xmlns:p14="http://schemas.microsoft.com/office/powerpoint/2010/main" val="301173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Lesson Vocabulary</a:t>
            </a:r>
            <a:endParaRPr lang="en-US" dirty="0"/>
          </a:p>
        </p:txBody>
      </p:sp>
      <p:sp>
        <p:nvSpPr>
          <p:cNvPr id="5" name="TextBox 4"/>
          <p:cNvSpPr txBox="1"/>
          <p:nvPr/>
        </p:nvSpPr>
        <p:spPr>
          <a:xfrm>
            <a:off x="242455" y="1143000"/>
            <a:ext cx="4305300" cy="4031873"/>
          </a:xfrm>
          <a:prstGeom prst="rect">
            <a:avLst/>
          </a:prstGeom>
          <a:noFill/>
        </p:spPr>
        <p:txBody>
          <a:bodyPr wrap="square" rtlCol="0">
            <a:spAutoFit/>
          </a:bodyPr>
          <a:lstStyle/>
          <a:p>
            <a:pPr marL="457200" indent="-457200">
              <a:buFont typeface="Arial" pitchFamily="34" charset="0"/>
              <a:buChar char="•"/>
            </a:pPr>
            <a:r>
              <a:rPr lang="en-US" sz="3200" dirty="0" smtClean="0"/>
              <a:t>Schism </a:t>
            </a:r>
          </a:p>
          <a:p>
            <a:pPr marL="457200" indent="-457200">
              <a:buFont typeface="Arial" pitchFamily="34" charset="0"/>
              <a:buChar char="•"/>
            </a:pPr>
            <a:r>
              <a:rPr lang="en-US" sz="3200" dirty="0" smtClean="0"/>
              <a:t>Christian humanism</a:t>
            </a:r>
          </a:p>
          <a:p>
            <a:pPr marL="457200" indent="-457200">
              <a:buFont typeface="Arial" pitchFamily="34" charset="0"/>
              <a:buChar char="•"/>
            </a:pPr>
            <a:r>
              <a:rPr lang="en-US" sz="3200" dirty="0" smtClean="0"/>
              <a:t>Salvation</a:t>
            </a:r>
          </a:p>
          <a:p>
            <a:pPr marL="457200" indent="-457200">
              <a:buFont typeface="Arial" pitchFamily="34" charset="0"/>
              <a:buChar char="•"/>
            </a:pPr>
            <a:r>
              <a:rPr lang="en-US" sz="3200" dirty="0" smtClean="0"/>
              <a:t>Indulgence</a:t>
            </a:r>
          </a:p>
          <a:p>
            <a:pPr marL="457200" indent="-457200">
              <a:buFont typeface="Arial" pitchFamily="34" charset="0"/>
              <a:buChar char="•"/>
            </a:pPr>
            <a:r>
              <a:rPr lang="en-US" sz="3200" dirty="0" smtClean="0"/>
              <a:t>Lutheranism</a:t>
            </a:r>
          </a:p>
          <a:p>
            <a:pPr marL="457200" indent="-457200">
              <a:buFont typeface="Arial" pitchFamily="34" charset="0"/>
              <a:buChar char="•"/>
            </a:pPr>
            <a:r>
              <a:rPr lang="en-US" sz="3200" dirty="0" smtClean="0"/>
              <a:t>Fundamental</a:t>
            </a:r>
          </a:p>
          <a:p>
            <a:pPr marL="457200" indent="-457200">
              <a:buFont typeface="Arial" pitchFamily="34" charset="0"/>
              <a:buChar char="•"/>
            </a:pPr>
            <a:r>
              <a:rPr lang="en-US" sz="3200" dirty="0" smtClean="0"/>
              <a:t>External</a:t>
            </a:r>
          </a:p>
          <a:p>
            <a:pPr marL="457200" indent="-457200">
              <a:buFont typeface="Arial" pitchFamily="34" charset="0"/>
              <a:buChar char="•"/>
            </a:pPr>
            <a:r>
              <a:rPr lang="en-US" sz="3200" dirty="0" smtClean="0"/>
              <a:t>valid</a:t>
            </a:r>
          </a:p>
        </p:txBody>
      </p:sp>
      <p:pic>
        <p:nvPicPr>
          <p:cNvPr id="2052" name="Picture 4" descr="http://theologyforum.files.wordpress.com/2011/06/schis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49186"/>
            <a:ext cx="2743200" cy="26060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784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Lesson Vocabulary</a:t>
            </a:r>
            <a:endParaRPr lang="en-US" dirty="0"/>
          </a:p>
        </p:txBody>
      </p:sp>
      <p:sp>
        <p:nvSpPr>
          <p:cNvPr id="5" name="TextBox 4"/>
          <p:cNvSpPr txBox="1"/>
          <p:nvPr/>
        </p:nvSpPr>
        <p:spPr>
          <a:xfrm>
            <a:off x="242455" y="1143000"/>
            <a:ext cx="4305300" cy="3046988"/>
          </a:xfrm>
          <a:prstGeom prst="rect">
            <a:avLst/>
          </a:prstGeom>
          <a:noFill/>
        </p:spPr>
        <p:txBody>
          <a:bodyPr wrap="square" rtlCol="0">
            <a:spAutoFit/>
          </a:bodyPr>
          <a:lstStyle/>
          <a:p>
            <a:pPr marL="457200" indent="-457200">
              <a:buFont typeface="Arial" pitchFamily="34" charset="0"/>
              <a:buChar char="•"/>
            </a:pPr>
            <a:r>
              <a:rPr lang="en-US" sz="3200" dirty="0" smtClean="0"/>
              <a:t>justification</a:t>
            </a:r>
          </a:p>
          <a:p>
            <a:pPr marL="457200" indent="-457200">
              <a:buFont typeface="Arial" pitchFamily="34" charset="0"/>
              <a:buChar char="•"/>
            </a:pPr>
            <a:r>
              <a:rPr lang="en-US" sz="3200" dirty="0" smtClean="0"/>
              <a:t>predestination</a:t>
            </a:r>
          </a:p>
          <a:p>
            <a:pPr marL="457200" indent="-457200">
              <a:buFont typeface="Arial" pitchFamily="34" charset="0"/>
              <a:buChar char="•"/>
            </a:pPr>
            <a:r>
              <a:rPr lang="en-US" sz="3200" dirty="0" smtClean="0"/>
              <a:t>annul</a:t>
            </a:r>
          </a:p>
          <a:p>
            <a:pPr marL="457200" indent="-457200">
              <a:buFont typeface="Arial" pitchFamily="34" charset="0"/>
              <a:buChar char="•"/>
            </a:pPr>
            <a:r>
              <a:rPr lang="en-US" sz="3200" dirty="0" smtClean="0"/>
              <a:t>ghetto</a:t>
            </a:r>
          </a:p>
          <a:p>
            <a:pPr marL="457200" indent="-457200">
              <a:buFont typeface="Arial" pitchFamily="34" charset="0"/>
              <a:buChar char="•"/>
            </a:pPr>
            <a:r>
              <a:rPr lang="en-US" sz="3200" dirty="0" smtClean="0"/>
              <a:t>publish</a:t>
            </a:r>
          </a:p>
          <a:p>
            <a:pPr marL="457200" indent="-457200">
              <a:buFont typeface="Arial" pitchFamily="34" charset="0"/>
              <a:buChar char="•"/>
            </a:pPr>
            <a:r>
              <a:rPr lang="en-US" sz="3200" dirty="0" smtClean="0"/>
              <a:t>community</a:t>
            </a:r>
          </a:p>
        </p:txBody>
      </p:sp>
      <p:pic>
        <p:nvPicPr>
          <p:cNvPr id="1028" name="Picture 4" descr="http://www.bagofnothing.com/wordpress/wp-content/uploads/2009/01/baloopredest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38400"/>
            <a:ext cx="5116284" cy="3581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2658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Background</a:t>
            </a:r>
            <a:endParaRPr lang="en-US" dirty="0"/>
          </a:p>
        </p:txBody>
      </p:sp>
      <p:sp>
        <p:nvSpPr>
          <p:cNvPr id="3" name="Content Placeholder 2"/>
          <p:cNvSpPr>
            <a:spLocks noGrp="1"/>
          </p:cNvSpPr>
          <p:nvPr>
            <p:ph idx="1"/>
          </p:nvPr>
        </p:nvSpPr>
        <p:spPr>
          <a:xfrm>
            <a:off x="457200" y="1447800"/>
            <a:ext cx="8382000" cy="4648199"/>
          </a:xfrm>
        </p:spPr>
        <p:txBody>
          <a:bodyPr>
            <a:normAutofit fontScale="92500" lnSpcReduction="20000"/>
          </a:bodyPr>
          <a:lstStyle/>
          <a:p>
            <a:r>
              <a:rPr lang="en-US" sz="4200" dirty="0" smtClean="0">
                <a:solidFill>
                  <a:srgbClr val="0070C0"/>
                </a:solidFill>
                <a:latin typeface="Aparajita" pitchFamily="34" charset="0"/>
                <a:cs typeface="Aparajita" pitchFamily="34" charset="0"/>
              </a:rPr>
              <a:t>For 1000 years, Christianity had been essentially united.</a:t>
            </a:r>
          </a:p>
          <a:p>
            <a:r>
              <a:rPr lang="en-US" sz="4200" dirty="0" smtClean="0">
                <a:solidFill>
                  <a:srgbClr val="FF0000"/>
                </a:solidFill>
                <a:latin typeface="Aparajita" pitchFamily="34" charset="0"/>
                <a:cs typeface="Aparajita" pitchFamily="34" charset="0"/>
              </a:rPr>
              <a:t>In 1054, the Western and Eastern Churches split </a:t>
            </a:r>
            <a:r>
              <a:rPr lang="en-US" sz="4200" dirty="0" smtClean="0">
                <a:solidFill>
                  <a:srgbClr val="7030A0"/>
                </a:solidFill>
                <a:latin typeface="Aparajita" pitchFamily="34" charset="0"/>
                <a:cs typeface="Aparajita" pitchFamily="34" charset="0"/>
              </a:rPr>
              <a:t>(</a:t>
            </a:r>
            <a:r>
              <a:rPr lang="en-US" sz="4200" b="1" dirty="0" smtClean="0">
                <a:solidFill>
                  <a:srgbClr val="FF0000"/>
                </a:solidFill>
                <a:latin typeface="Aparajita" pitchFamily="34" charset="0"/>
                <a:cs typeface="Aparajita" pitchFamily="34" charset="0"/>
              </a:rPr>
              <a:t>schism</a:t>
            </a:r>
            <a:r>
              <a:rPr lang="en-US" sz="4200" dirty="0" smtClean="0">
                <a:solidFill>
                  <a:srgbClr val="7030A0"/>
                </a:solidFill>
                <a:latin typeface="Aparajita" pitchFamily="34" charset="0"/>
                <a:cs typeface="Aparajita" pitchFamily="34" charset="0"/>
              </a:rPr>
              <a:t>).</a:t>
            </a:r>
          </a:p>
          <a:p>
            <a:pPr lvl="1"/>
            <a:r>
              <a:rPr lang="en-US" sz="3800" dirty="0" smtClean="0">
                <a:solidFill>
                  <a:srgbClr val="7030A0"/>
                </a:solidFill>
                <a:latin typeface="Aparajita" pitchFamily="34" charset="0"/>
                <a:cs typeface="Aparajita" pitchFamily="34" charset="0"/>
              </a:rPr>
              <a:t>Catholic (western), Orthodox (eastern)</a:t>
            </a:r>
          </a:p>
          <a:p>
            <a:r>
              <a:rPr lang="en-US" sz="4200" dirty="0" smtClean="0">
                <a:solidFill>
                  <a:srgbClr val="0070C0"/>
                </a:solidFill>
                <a:latin typeface="Aparajita" pitchFamily="34" charset="0"/>
                <a:cs typeface="Aparajita" pitchFamily="34" charset="0"/>
              </a:rPr>
              <a:t>In the early 1500s, several groups broke from (schism) the Catholic Church.  These became the first Protestant churches.   </a:t>
            </a:r>
            <a:endParaRPr lang="en-US" sz="3800" b="1" dirty="0">
              <a:solidFill>
                <a:srgbClr val="0070C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42392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Leading to Reformation</a:t>
            </a:r>
            <a:endParaRPr lang="en-US" dirty="0"/>
          </a:p>
        </p:txBody>
      </p:sp>
      <p:sp>
        <p:nvSpPr>
          <p:cNvPr id="3" name="Content Placeholder 2"/>
          <p:cNvSpPr>
            <a:spLocks noGrp="1"/>
          </p:cNvSpPr>
          <p:nvPr>
            <p:ph idx="1"/>
          </p:nvPr>
        </p:nvSpPr>
        <p:spPr>
          <a:xfrm>
            <a:off x="228600" y="1447800"/>
            <a:ext cx="4267200" cy="4983163"/>
          </a:xfrm>
        </p:spPr>
        <p:txBody>
          <a:bodyPr>
            <a:normAutofit fontScale="92500" lnSpcReduction="20000"/>
          </a:bodyPr>
          <a:lstStyle/>
          <a:p>
            <a:pPr marL="0" indent="0">
              <a:buNone/>
            </a:pPr>
            <a:r>
              <a:rPr lang="en-US" sz="4200" dirty="0" smtClean="0">
                <a:solidFill>
                  <a:srgbClr val="FF0000"/>
                </a:solidFill>
                <a:latin typeface="Aparajita" pitchFamily="34" charset="0"/>
                <a:cs typeface="Aparajita" pitchFamily="34" charset="0"/>
              </a:rPr>
              <a:t>Christian Humanism paved the way for the Protestant Reformation </a:t>
            </a:r>
            <a:r>
              <a:rPr lang="en-US" sz="4200" dirty="0" smtClean="0">
                <a:latin typeface="Aparajita" pitchFamily="34" charset="0"/>
                <a:cs typeface="Aparajita" pitchFamily="34" charset="0"/>
              </a:rPr>
              <a:t>in Europe.</a:t>
            </a:r>
          </a:p>
          <a:p>
            <a:r>
              <a:rPr lang="en-US" sz="4200" dirty="0" smtClean="0">
                <a:solidFill>
                  <a:srgbClr val="FF0000"/>
                </a:solidFill>
                <a:latin typeface="Aparajita" pitchFamily="34" charset="0"/>
                <a:cs typeface="Aparajita" pitchFamily="34" charset="0"/>
              </a:rPr>
              <a:t>Erasmus was the best known of the Christian Humanists.  He wanted to </a:t>
            </a:r>
            <a:r>
              <a:rPr lang="en-US" sz="4200" b="1" dirty="0" smtClean="0">
                <a:solidFill>
                  <a:srgbClr val="FF0000"/>
                </a:solidFill>
                <a:latin typeface="Aparajita" pitchFamily="34" charset="0"/>
                <a:cs typeface="Aparajita" pitchFamily="34" charset="0"/>
              </a:rPr>
              <a:t>reform</a:t>
            </a:r>
            <a:r>
              <a:rPr lang="en-US" sz="4200" dirty="0" smtClean="0">
                <a:solidFill>
                  <a:srgbClr val="FF0000"/>
                </a:solidFill>
                <a:latin typeface="Aparajita" pitchFamily="34" charset="0"/>
                <a:cs typeface="Aparajita" pitchFamily="34" charset="0"/>
              </a:rPr>
              <a:t> the Church, not break from it.  </a:t>
            </a:r>
            <a:endParaRPr lang="en-US" sz="4200" dirty="0">
              <a:solidFill>
                <a:srgbClr val="7030A0"/>
              </a:solidFill>
              <a:latin typeface="Aparajita" pitchFamily="34" charset="0"/>
              <a:cs typeface="Aparajita" pitchFamily="34" charset="0"/>
            </a:endParaRPr>
          </a:p>
        </p:txBody>
      </p:sp>
      <p:pic>
        <p:nvPicPr>
          <p:cNvPr id="3074" name="Picture 2" descr="http://3.bp.blogspot.com/_2ZXSsLYde8U/TA_1w5dGCQI/AAAAAAAAC5Y/HAgEsM_QAL4/s1600/erasmus-of-rotterd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624434" cy="52365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970724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fb64e5c9-e11f-43e5-b76b-b61adc9a74c7"/>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1308</Words>
  <Application>Microsoft Office PowerPoint</Application>
  <PresentationFormat>On-screen Show (4:3)</PresentationFormat>
  <Paragraphs>152</Paragraphs>
  <Slides>41</Slides>
  <Notes>0</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Bellringer, November 12</vt:lpstr>
      <vt:lpstr>The Reformation in Europe 1517-1600 Chapter 23.1 The Spread of Protestantism</vt:lpstr>
      <vt:lpstr>PowerPoint Presentation</vt:lpstr>
      <vt:lpstr>Essential Questions</vt:lpstr>
      <vt:lpstr>Why does it matter?</vt:lpstr>
      <vt:lpstr>Lesson Vocabulary</vt:lpstr>
      <vt:lpstr>Lesson Vocabulary</vt:lpstr>
      <vt:lpstr>The Background</vt:lpstr>
      <vt:lpstr>Leading to Reformation</vt:lpstr>
      <vt:lpstr>Need for Reform</vt:lpstr>
      <vt:lpstr>Martin Luther and the 95 Theses</vt:lpstr>
      <vt:lpstr>Martin Luther’s Reformation</vt:lpstr>
      <vt:lpstr>PowerPoint Presentation</vt:lpstr>
      <vt:lpstr>The Two Fundamental Protestant Beliefs in opposition to Catholicism</vt:lpstr>
      <vt:lpstr>As already mentioned….</vt:lpstr>
      <vt:lpstr>WAR</vt:lpstr>
      <vt:lpstr>Peace of Augsburg</vt:lpstr>
      <vt:lpstr>Schisms within Protestantism</vt:lpstr>
      <vt:lpstr>John Calvin</vt:lpstr>
      <vt:lpstr>Discussion Break</vt:lpstr>
      <vt:lpstr>Bellringer – November 13</vt:lpstr>
      <vt:lpstr>Reformation in England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Anabaptists</vt:lpstr>
      <vt:lpstr>PowerPoint Presentation</vt:lpstr>
      <vt:lpstr>The Catholic Response</vt:lpstr>
      <vt:lpstr>The Jesuits</vt:lpstr>
      <vt:lpstr>PowerPoint Presentation</vt:lpstr>
      <vt:lpstr>Papal Reform</vt:lpstr>
      <vt:lpstr>Council of Trent</vt:lpstr>
      <vt:lpstr>PowerPoint Presentation</vt:lpstr>
      <vt:lpstr>PowerPoint Presentation</vt:lpstr>
      <vt:lpstr>What’s Next?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Review  (review – noun - a looking at or looking over again)</dc:title>
  <dc:creator>cit-sysop</dc:creator>
  <cp:lastModifiedBy>cit-sysop</cp:lastModifiedBy>
  <cp:revision>183</cp:revision>
  <cp:lastPrinted>2013-10-28T12:05:17Z</cp:lastPrinted>
  <dcterms:created xsi:type="dcterms:W3CDTF">2011-09-07T19:17:10Z</dcterms:created>
  <dcterms:modified xsi:type="dcterms:W3CDTF">2014-11-13T12:09:19Z</dcterms:modified>
</cp:coreProperties>
</file>