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97" r:id="rId3"/>
    <p:sldId id="396" r:id="rId4"/>
    <p:sldId id="398" r:id="rId5"/>
    <p:sldId id="384" r:id="rId6"/>
    <p:sldId id="399" r:id="rId7"/>
    <p:sldId id="385" r:id="rId8"/>
    <p:sldId id="400" r:id="rId9"/>
    <p:sldId id="386" r:id="rId10"/>
    <p:sldId id="387" r:id="rId11"/>
    <p:sldId id="393" r:id="rId12"/>
    <p:sldId id="406" r:id="rId13"/>
    <p:sldId id="388" r:id="rId14"/>
    <p:sldId id="389" r:id="rId15"/>
    <p:sldId id="407" r:id="rId16"/>
    <p:sldId id="394" r:id="rId17"/>
    <p:sldId id="390" r:id="rId18"/>
    <p:sldId id="391" r:id="rId19"/>
    <p:sldId id="395" r:id="rId20"/>
    <p:sldId id="402" r:id="rId21"/>
    <p:sldId id="403" r:id="rId22"/>
    <p:sldId id="404" r:id="rId23"/>
    <p:sldId id="339"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74" d="100"/>
          <a:sy n="74" d="100"/>
        </p:scale>
        <p:origin x="-3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0397D-FD2B-4CFE-B068-6843ADF99D52}" type="datetimeFigureOut">
              <a:rPr lang="en-US" smtClean="0"/>
              <a:t>4/14/2015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49A6D-867B-4E20-8FC4-64083ED84F06}" type="slidenum">
              <a:rPr lang="en-US" smtClean="0"/>
              <a:t>‹#›</a:t>
            </a:fld>
            <a:endParaRPr lang="en-US"/>
          </a:p>
        </p:txBody>
      </p:sp>
    </p:spTree>
    <p:extLst>
      <p:ext uri="{BB962C8B-B14F-4D97-AF65-F5344CB8AC3E}">
        <p14:creationId xmlns:p14="http://schemas.microsoft.com/office/powerpoint/2010/main" val="225714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B06358-85B9-4D07-9569-B5F8B7B51A2E}" type="slidenum">
              <a:rPr lang="en-US" smtClean="0"/>
              <a:pPr eaLnBrk="1" hangingPunct="1"/>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51621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6650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70033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48380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7C423-7F47-4953-91C8-F779F690CD96}"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566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7C423-7F47-4953-91C8-F779F690CD96}"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920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7C423-7F47-4953-91C8-F779F690CD96}" type="datetimeFigureOut">
              <a:rPr lang="en-US" smtClean="0"/>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64753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7C423-7F47-4953-91C8-F779F690CD96}" type="datetimeFigureOut">
              <a:rPr lang="en-US" smtClean="0"/>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450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7C423-7F47-4953-91C8-F779F690CD96}" type="datetimeFigureOut">
              <a:rPr lang="en-US" smtClean="0"/>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413284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91388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03598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7C423-7F47-4953-91C8-F779F690CD96}" type="datetimeFigureOut">
              <a:rPr lang="en-US" smtClean="0"/>
              <a:t>4/14/2015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9C6B3-5727-4AB2-91BA-98907F5AD547}" type="slidenum">
              <a:rPr lang="en-US" smtClean="0"/>
              <a:t>‹#›</a:t>
            </a:fld>
            <a:endParaRPr lang="en-US"/>
          </a:p>
        </p:txBody>
      </p:sp>
    </p:spTree>
    <p:extLst>
      <p:ext uri="{BB962C8B-B14F-4D97-AF65-F5344CB8AC3E}">
        <p14:creationId xmlns:p14="http://schemas.microsoft.com/office/powerpoint/2010/main" val="325857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1295401"/>
            <a:ext cx="8153400" cy="4267200"/>
          </a:xfrm>
        </p:spPr>
        <p:txBody>
          <a:bodyPr>
            <a:normAutofit/>
          </a:bodyPr>
          <a:lstStyle/>
          <a:p>
            <a:r>
              <a:rPr lang="en-US" sz="4000" dirty="0" smtClean="0"/>
              <a:t> </a:t>
            </a:r>
            <a:r>
              <a:rPr lang="en-US" sz="4000" b="1" dirty="0" smtClean="0"/>
              <a:t>CHAPTER 28</a:t>
            </a:r>
            <a:br>
              <a:rPr lang="en-US" sz="4000" b="1" dirty="0" smtClean="0"/>
            </a:br>
            <a:r>
              <a:rPr lang="en-US" sz="4000" b="1" dirty="0" smtClean="0"/>
              <a:t>REVOLUTIONS </a:t>
            </a:r>
            <a:r>
              <a:rPr lang="en-US" sz="4000" b="1" dirty="0"/>
              <a:t>AND NATIONS STATES IN THE ATLANTIC WORLD </a:t>
            </a:r>
            <a:r>
              <a:rPr lang="en-US" sz="4000" b="1" dirty="0" smtClean="0"/>
              <a:t/>
            </a:r>
            <a:br>
              <a:rPr lang="en-US" sz="4000" b="1" dirty="0" smtClean="0"/>
            </a:br>
            <a:r>
              <a:rPr lang="en-US" sz="4000" b="1" dirty="0" smtClean="0"/>
              <a:t>1500-1914</a:t>
            </a:r>
            <a:br>
              <a:rPr lang="en-US" sz="4000" b="1" dirty="0" smtClean="0"/>
            </a:br>
            <a:r>
              <a:rPr lang="en-US" sz="4000" b="1" dirty="0"/>
              <a:t/>
            </a:r>
            <a:br>
              <a:rPr lang="en-US" sz="4000" b="1" dirty="0"/>
            </a:br>
            <a:r>
              <a:rPr lang="en-US" sz="3000" b="1" dirty="0" smtClean="0"/>
              <a:t>in a nutshell</a:t>
            </a:r>
            <a:endParaRPr lang="en-US" sz="3000" dirty="0" smtClean="0">
              <a:solidFill>
                <a:srgbClr val="002060"/>
              </a:solidFill>
            </a:endParaRPr>
          </a:p>
        </p:txBody>
      </p:sp>
      <p:sp>
        <p:nvSpPr>
          <p:cNvPr id="2051" name="Subtitle 2"/>
          <p:cNvSpPr>
            <a:spLocks noGrp="1"/>
          </p:cNvSpPr>
          <p:nvPr>
            <p:ph type="subTitle" idx="1"/>
          </p:nvPr>
        </p:nvSpPr>
        <p:spPr>
          <a:xfrm>
            <a:off x="533400" y="304800"/>
            <a:ext cx="8077200" cy="685800"/>
          </a:xfrm>
          <a:noFill/>
          <a:ln>
            <a:noFill/>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Mr. Wyka – AP World History</a:t>
            </a:r>
          </a:p>
        </p:txBody>
      </p:sp>
      <p:pic>
        <p:nvPicPr>
          <p:cNvPr id="1026" name="Picture 2" descr="http://www.howitworksdaily.com/wp-content/uploads/2011/05/Nutshell-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910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1624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r>
              <a:rPr lang="en-US" dirty="0" smtClean="0"/>
              <a:t>The </a:t>
            </a:r>
            <a:r>
              <a:rPr lang="en-US" dirty="0"/>
              <a:t>political battles within France continued until 1799 with the rise of Napoleon and a period of stability. </a:t>
            </a:r>
            <a:endParaRPr lang="en-US" dirty="0" smtClean="0"/>
          </a:p>
          <a:p>
            <a:r>
              <a:rPr lang="en-US" dirty="0" smtClean="0">
                <a:solidFill>
                  <a:schemeClr val="accent6">
                    <a:lumMod val="50000"/>
                  </a:schemeClr>
                </a:solidFill>
              </a:rPr>
              <a:t>As </a:t>
            </a:r>
            <a:r>
              <a:rPr lang="en-US" dirty="0">
                <a:solidFill>
                  <a:schemeClr val="accent6">
                    <a:lumMod val="50000"/>
                  </a:schemeClr>
                </a:solidFill>
              </a:rPr>
              <a:t>emperor, he made peace with the Catholic Church, extended religious freedom, put in place political freedom for all adult men, but also enforced restrictions on the press and speech. </a:t>
            </a:r>
            <a:endParaRPr lang="en-US" dirty="0" smtClean="0">
              <a:solidFill>
                <a:schemeClr val="accent6">
                  <a:lumMod val="50000"/>
                </a:schemeClr>
              </a:solidFill>
            </a:endParaRPr>
          </a:p>
          <a:p>
            <a:r>
              <a:rPr lang="en-US" dirty="0" smtClean="0"/>
              <a:t>His </a:t>
            </a:r>
            <a:r>
              <a:rPr lang="en-US" dirty="0"/>
              <a:t>military prowess extended the empire into Iberia, Italy, Netherlands and then in 1812 into Russia, the sight of his first major defeat. </a:t>
            </a:r>
            <a:endParaRPr lang="en-US" dirty="0" smtClean="0"/>
          </a:p>
          <a:p>
            <a:r>
              <a:rPr lang="en-US" dirty="0" smtClean="0">
                <a:solidFill>
                  <a:schemeClr val="accent6">
                    <a:lumMod val="50000"/>
                  </a:schemeClr>
                </a:solidFill>
              </a:rPr>
              <a:t>Napoleon was </a:t>
            </a:r>
            <a:r>
              <a:rPr lang="en-US" dirty="0">
                <a:solidFill>
                  <a:schemeClr val="accent6">
                    <a:lumMod val="50000"/>
                  </a:schemeClr>
                </a:solidFill>
              </a:rPr>
              <a:t>forced to abdicate, was exiled to the island of Elba, </a:t>
            </a:r>
            <a:r>
              <a:rPr lang="en-US" dirty="0" smtClean="0">
                <a:solidFill>
                  <a:schemeClr val="accent6">
                    <a:lumMod val="50000"/>
                  </a:schemeClr>
                </a:solidFill>
              </a:rPr>
              <a:t>and </a:t>
            </a:r>
            <a:r>
              <a:rPr lang="en-US" dirty="0">
                <a:solidFill>
                  <a:schemeClr val="accent6">
                    <a:lumMod val="50000"/>
                  </a:schemeClr>
                </a:solidFill>
              </a:rPr>
              <a:t>returned to France to again take control. He was defeated again at Waterloo (1815), and finally exiled to St. Helena where he died. </a:t>
            </a:r>
          </a:p>
        </p:txBody>
      </p:sp>
    </p:spTree>
    <p:extLst>
      <p:ext uri="{BB962C8B-B14F-4D97-AF65-F5344CB8AC3E}">
        <p14:creationId xmlns:p14="http://schemas.microsoft.com/office/powerpoint/2010/main" val="276787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7" descr="ben85646_m28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1201"/>
            <a:ext cx="6088063" cy="5777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2800" y="6248400"/>
            <a:ext cx="3528145" cy="461665"/>
          </a:xfrm>
          <a:prstGeom prst="rect">
            <a:avLst/>
          </a:prstGeom>
        </p:spPr>
        <p:txBody>
          <a:bodyPr wrap="none">
            <a:spAutoFit/>
          </a:bodyPr>
          <a:lstStyle/>
          <a:p>
            <a:r>
              <a:rPr lang="en-US" sz="2400" dirty="0"/>
              <a:t>Napoleon’s Empire in 1812</a:t>
            </a:r>
          </a:p>
        </p:txBody>
      </p:sp>
    </p:spTree>
    <p:extLst>
      <p:ext uri="{BB962C8B-B14F-4D97-AF65-F5344CB8AC3E}">
        <p14:creationId xmlns:p14="http://schemas.microsoft.com/office/powerpoint/2010/main" val="5934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a:bodyPr>
          <a:lstStyle/>
          <a:p>
            <a:r>
              <a:rPr lang="en-US" dirty="0" smtClean="0">
                <a:solidFill>
                  <a:srgbClr val="C00000"/>
                </a:solidFill>
              </a:rPr>
              <a:t>Napoleon rose to power BECAUSE of the tumult of the French Revolution.  </a:t>
            </a:r>
            <a:endParaRPr lang="en-US" dirty="0">
              <a:solidFill>
                <a:srgbClr val="C00000"/>
              </a:solidFill>
            </a:endParaRPr>
          </a:p>
        </p:txBody>
      </p:sp>
      <p:sp>
        <p:nvSpPr>
          <p:cNvPr id="3" name="Content Placeholder 2"/>
          <p:cNvSpPr>
            <a:spLocks noGrp="1"/>
          </p:cNvSpPr>
          <p:nvPr>
            <p:ph idx="1"/>
          </p:nvPr>
        </p:nvSpPr>
        <p:spPr>
          <a:xfrm>
            <a:off x="457200" y="4419600"/>
            <a:ext cx="8229600" cy="1706563"/>
          </a:xfrm>
        </p:spPr>
        <p:txBody>
          <a:bodyPr/>
          <a:lstStyle/>
          <a:p>
            <a:pPr marL="0" indent="0">
              <a:buNone/>
            </a:pPr>
            <a:r>
              <a:rPr lang="en-US" dirty="0" smtClean="0"/>
              <a:t>Can you think of another leader whose rise to power was made possible because of national turmoil?</a:t>
            </a:r>
            <a:endParaRPr lang="en-US" dirty="0"/>
          </a:p>
        </p:txBody>
      </p:sp>
      <p:pic>
        <p:nvPicPr>
          <p:cNvPr id="1026" name="Picture 2" descr="http://ts3.mm.bing.net/th?id=HN.608049274801556074&amp;w=161&amp;h=184&amp;c=7&amp;rs=1&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66356"/>
            <a:ext cx="1952625" cy="22315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1.mm.bing.net/th?id=HN.608041956182918381&amp;w=225&amp;h=174&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53465"/>
            <a:ext cx="2702501" cy="208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7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r>
              <a:rPr lang="en-US" dirty="0"/>
              <a:t>T</a:t>
            </a:r>
            <a:r>
              <a:rPr lang="en-US" dirty="0" smtClean="0"/>
              <a:t>here </a:t>
            </a:r>
            <a:r>
              <a:rPr lang="en-US" dirty="0"/>
              <a:t>were also revolutions in South and Central America during this era. </a:t>
            </a:r>
            <a:endParaRPr lang="en-US" dirty="0" smtClean="0"/>
          </a:p>
          <a:p>
            <a:r>
              <a:rPr lang="en-US" dirty="0" smtClean="0">
                <a:solidFill>
                  <a:srgbClr val="C00000"/>
                </a:solidFill>
              </a:rPr>
              <a:t>The </a:t>
            </a:r>
            <a:r>
              <a:rPr lang="en-US" dirty="0">
                <a:solidFill>
                  <a:srgbClr val="C00000"/>
                </a:solidFill>
              </a:rPr>
              <a:t>world’s only successful slave revolt occurred in Saint‐</a:t>
            </a:r>
            <a:r>
              <a:rPr lang="en-US" dirty="0" err="1">
                <a:solidFill>
                  <a:srgbClr val="C00000"/>
                </a:solidFill>
              </a:rPr>
              <a:t>Dominque</a:t>
            </a:r>
            <a:r>
              <a:rPr lang="en-US" dirty="0" smtClean="0">
                <a:solidFill>
                  <a:srgbClr val="C00000"/>
                </a:solidFill>
              </a:rPr>
              <a:t>, Haiti, led </a:t>
            </a:r>
            <a:r>
              <a:rPr lang="en-US" dirty="0">
                <a:solidFill>
                  <a:srgbClr val="C00000"/>
                </a:solidFill>
              </a:rPr>
              <a:t>in part by free blacks who had fought in the American Revolution. </a:t>
            </a:r>
            <a:endParaRPr lang="en-US" dirty="0" smtClean="0">
              <a:solidFill>
                <a:srgbClr val="C00000"/>
              </a:solidFill>
            </a:endParaRPr>
          </a:p>
          <a:p>
            <a:r>
              <a:rPr lang="en-US" dirty="0" smtClean="0">
                <a:solidFill>
                  <a:srgbClr val="C00000"/>
                </a:solidFill>
              </a:rPr>
              <a:t>In </a:t>
            </a:r>
            <a:r>
              <a:rPr lang="en-US" dirty="0">
                <a:solidFill>
                  <a:srgbClr val="C00000"/>
                </a:solidFill>
              </a:rPr>
              <a:t>1791, led by Toussaint </a:t>
            </a:r>
            <a:r>
              <a:rPr lang="en-US" dirty="0" err="1">
                <a:solidFill>
                  <a:srgbClr val="C00000"/>
                </a:solidFill>
              </a:rPr>
              <a:t>Louverture</a:t>
            </a:r>
            <a:r>
              <a:rPr lang="en-US" dirty="0">
                <a:solidFill>
                  <a:srgbClr val="C00000"/>
                </a:solidFill>
              </a:rPr>
              <a:t>, </a:t>
            </a:r>
            <a:r>
              <a:rPr lang="en-US" dirty="0" smtClean="0">
                <a:solidFill>
                  <a:srgbClr val="C00000"/>
                </a:solidFill>
              </a:rPr>
              <a:t>slaves </a:t>
            </a:r>
            <a:r>
              <a:rPr lang="en-US" dirty="0">
                <a:solidFill>
                  <a:srgbClr val="C00000"/>
                </a:solidFill>
              </a:rPr>
              <a:t>rebelled and in 1804 established the Republic of Haiti. </a:t>
            </a:r>
            <a:endParaRPr lang="en-US" dirty="0" smtClean="0">
              <a:solidFill>
                <a:srgbClr val="C00000"/>
              </a:solidFill>
            </a:endParaRPr>
          </a:p>
          <a:p>
            <a:r>
              <a:rPr lang="en-US" dirty="0" smtClean="0">
                <a:solidFill>
                  <a:srgbClr val="C00000"/>
                </a:solidFill>
              </a:rPr>
              <a:t>In </a:t>
            </a:r>
            <a:r>
              <a:rPr lang="en-US" dirty="0">
                <a:solidFill>
                  <a:srgbClr val="C00000"/>
                </a:solidFill>
              </a:rPr>
              <a:t>Latin America, many of the revolts were against the </a:t>
            </a:r>
            <a:r>
              <a:rPr lang="en-US" b="1" i="1" dirty="0" err="1">
                <a:solidFill>
                  <a:srgbClr val="C00000"/>
                </a:solidFill>
              </a:rPr>
              <a:t>peninsulares</a:t>
            </a:r>
            <a:r>
              <a:rPr lang="en-US" i="1" dirty="0">
                <a:solidFill>
                  <a:srgbClr val="C00000"/>
                </a:solidFill>
              </a:rPr>
              <a:t> </a:t>
            </a:r>
            <a:r>
              <a:rPr lang="en-US" dirty="0">
                <a:solidFill>
                  <a:srgbClr val="C00000"/>
                </a:solidFill>
              </a:rPr>
              <a:t>and were often along class lines. </a:t>
            </a:r>
            <a:endParaRPr lang="en-US" dirty="0" smtClean="0">
              <a:solidFill>
                <a:srgbClr val="C00000"/>
              </a:solidFill>
            </a:endParaRPr>
          </a:p>
          <a:p>
            <a:r>
              <a:rPr lang="en-US" dirty="0" smtClean="0"/>
              <a:t>Mexico </a:t>
            </a:r>
            <a:r>
              <a:rPr lang="en-US" dirty="0"/>
              <a:t>was partially freed from Spanish control by Napoleon’s invasion of Spain in 1807. Mexico had a series of revolutions, a brief military dictatorship, and then established a republic in 1822. </a:t>
            </a:r>
          </a:p>
        </p:txBody>
      </p:sp>
    </p:spTree>
    <p:extLst>
      <p:ext uri="{BB962C8B-B14F-4D97-AF65-F5344CB8AC3E}">
        <p14:creationId xmlns:p14="http://schemas.microsoft.com/office/powerpoint/2010/main" val="2345530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5819078" cy="5867400"/>
          </a:xfrm>
        </p:spPr>
        <p:txBody>
          <a:bodyPr>
            <a:normAutofit lnSpcReduction="10000"/>
          </a:bodyPr>
          <a:lstStyle/>
          <a:p>
            <a:r>
              <a:rPr lang="en-US" dirty="0" smtClean="0">
                <a:solidFill>
                  <a:srgbClr val="C00000"/>
                </a:solidFill>
              </a:rPr>
              <a:t>In </a:t>
            </a:r>
            <a:r>
              <a:rPr lang="en-US" dirty="0">
                <a:solidFill>
                  <a:srgbClr val="C00000"/>
                </a:solidFill>
              </a:rPr>
              <a:t>South America, </a:t>
            </a:r>
            <a:r>
              <a:rPr lang="en-US" b="1" dirty="0">
                <a:solidFill>
                  <a:srgbClr val="C00000"/>
                </a:solidFill>
              </a:rPr>
              <a:t>Simon Bolivar</a:t>
            </a:r>
            <a:r>
              <a:rPr lang="en-US" dirty="0">
                <a:solidFill>
                  <a:srgbClr val="C00000"/>
                </a:solidFill>
              </a:rPr>
              <a:t>, inspired by George Washington, led Creole forces against the Spanish </a:t>
            </a:r>
            <a:r>
              <a:rPr lang="en-US" dirty="0"/>
              <a:t>first in Colombia and then across the rest of </a:t>
            </a:r>
            <a:r>
              <a:rPr lang="en-US" dirty="0" smtClean="0"/>
              <a:t>the north.</a:t>
            </a:r>
          </a:p>
          <a:p>
            <a:r>
              <a:rPr lang="en-US" dirty="0" smtClean="0">
                <a:solidFill>
                  <a:schemeClr val="accent6">
                    <a:lumMod val="50000"/>
                  </a:schemeClr>
                </a:solidFill>
              </a:rPr>
              <a:t>Bolivar’s </a:t>
            </a:r>
            <a:r>
              <a:rPr lang="en-US" dirty="0">
                <a:solidFill>
                  <a:schemeClr val="accent6">
                    <a:lumMod val="50000"/>
                  </a:schemeClr>
                </a:solidFill>
              </a:rPr>
              <a:t>cooperation with </a:t>
            </a:r>
            <a:r>
              <a:rPr lang="en-US" dirty="0" smtClean="0">
                <a:solidFill>
                  <a:schemeClr val="accent6">
                    <a:lumMod val="50000"/>
                  </a:schemeClr>
                </a:solidFill>
              </a:rPr>
              <a:t>revolutionary </a:t>
            </a:r>
            <a:r>
              <a:rPr lang="en-US" dirty="0">
                <a:solidFill>
                  <a:schemeClr val="accent6">
                    <a:lumMod val="50000"/>
                  </a:schemeClr>
                </a:solidFill>
              </a:rPr>
              <a:t>leaders in other countries helped him defeat the Spanish by 1824. </a:t>
            </a:r>
            <a:endParaRPr lang="en-US" dirty="0" smtClean="0">
              <a:solidFill>
                <a:schemeClr val="accent6">
                  <a:lumMod val="50000"/>
                </a:schemeClr>
              </a:solidFill>
            </a:endParaRPr>
          </a:p>
          <a:p>
            <a:r>
              <a:rPr lang="en-US" dirty="0" smtClean="0"/>
              <a:t>Brazil </a:t>
            </a:r>
            <a:r>
              <a:rPr lang="en-US" dirty="0"/>
              <a:t>gained independence from the Portuguese in 1821. </a:t>
            </a:r>
          </a:p>
        </p:txBody>
      </p:sp>
      <p:pic>
        <p:nvPicPr>
          <p:cNvPr id="2050" name="Picture 2" descr="http://1.bp.blogspot.com/-_opVAxvO82o/TVtRkJPpHmI/AAAAAAAAAPU/sPRlt6NIhZE/s1600/simon+boliva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078" y="990600"/>
            <a:ext cx="294392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37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What revolutionary leader is most associated with the South American independence movement?  </a:t>
            </a:r>
          </a:p>
          <a:p>
            <a:pPr lvl="1"/>
            <a:r>
              <a:rPr lang="en-US" dirty="0" smtClean="0">
                <a:solidFill>
                  <a:srgbClr val="C00000"/>
                </a:solidFill>
              </a:rPr>
              <a:t>Simon Bolivar</a:t>
            </a:r>
          </a:p>
          <a:p>
            <a:r>
              <a:rPr lang="en-US" dirty="0" smtClean="0"/>
              <a:t>Who rose to power in France as emperor after the tumult of the French Revolution?</a:t>
            </a:r>
          </a:p>
          <a:p>
            <a:pPr lvl="1"/>
            <a:r>
              <a:rPr lang="en-US" dirty="0" smtClean="0">
                <a:solidFill>
                  <a:srgbClr val="C00000"/>
                </a:solidFill>
              </a:rPr>
              <a:t>Napoleon Bonaparte</a:t>
            </a:r>
          </a:p>
          <a:p>
            <a:endParaRPr lang="en-US" dirty="0"/>
          </a:p>
        </p:txBody>
      </p:sp>
    </p:spTree>
    <p:extLst>
      <p:ext uri="{BB962C8B-B14F-4D97-AF65-F5344CB8AC3E}">
        <p14:creationId xmlns:p14="http://schemas.microsoft.com/office/powerpoint/2010/main" val="72214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8"/>
          <p:cNvSpPr>
            <a:spLocks noGrp="1"/>
          </p:cNvSpPr>
          <p:nvPr>
            <p:ph type="title"/>
          </p:nvPr>
        </p:nvSpPr>
        <p:spPr>
          <a:xfrm>
            <a:off x="457200" y="274638"/>
            <a:ext cx="8229600" cy="639762"/>
          </a:xfrm>
        </p:spPr>
        <p:txBody>
          <a:bodyPr>
            <a:normAutofit fontScale="90000"/>
          </a:bodyPr>
          <a:lstStyle/>
          <a:p>
            <a:pPr eaLnBrk="1" hangingPunct="1"/>
            <a:r>
              <a:rPr lang="en-US" sz="3800" dirty="0" smtClean="0"/>
              <a:t>Latin America in 1830</a:t>
            </a:r>
          </a:p>
        </p:txBody>
      </p:sp>
      <p:sp>
        <p:nvSpPr>
          <p:cNvPr id="5" name="Slide Number Placeholder 5"/>
          <p:cNvSpPr>
            <a:spLocks noGrp="1"/>
          </p:cNvSpPr>
          <p:nvPr>
            <p:ph type="sldNum" sz="quarter" idx="12"/>
          </p:nvPr>
        </p:nvSpPr>
        <p:spPr/>
        <p:txBody>
          <a:bodyPr/>
          <a:lstStyle/>
          <a:p>
            <a:pPr>
              <a:defRPr/>
            </a:pPr>
            <a:fld id="{CB45F7CD-BBA5-4840-8705-1D55697AFE33}" type="slidenum">
              <a:rPr lang="en-US" altLang="en-US"/>
              <a:pPr>
                <a:defRPr/>
              </a:pPr>
              <a:t>16</a:t>
            </a:fld>
            <a:endParaRPr lang="en-US" altLang="en-US" dirty="0"/>
          </a:p>
        </p:txBody>
      </p:sp>
      <p:pic>
        <p:nvPicPr>
          <p:cNvPr id="35847" name="Picture 7" descr="ben85646_m28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14400"/>
            <a:ext cx="5640388" cy="581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232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en-US" dirty="0" smtClean="0"/>
              <a:t>These </a:t>
            </a:r>
            <a:r>
              <a:rPr lang="en-US" dirty="0"/>
              <a:t>revolutions also brought the beginnings of political ideology, notably conservatism and liberalism. </a:t>
            </a:r>
            <a:endParaRPr lang="en-US" dirty="0" smtClean="0"/>
          </a:p>
          <a:p>
            <a:r>
              <a:rPr lang="en-US" dirty="0" smtClean="0">
                <a:solidFill>
                  <a:srgbClr val="C00000"/>
                </a:solidFill>
              </a:rPr>
              <a:t>These </a:t>
            </a:r>
            <a:r>
              <a:rPr lang="en-US" dirty="0">
                <a:solidFill>
                  <a:srgbClr val="C00000"/>
                </a:solidFill>
              </a:rPr>
              <a:t>revolutions brought about a drive to end first the slave trade, and then slavery. By the late 1800s slavery was abolished in the Atlantic world. </a:t>
            </a:r>
          </a:p>
        </p:txBody>
      </p:sp>
    </p:spTree>
    <p:extLst>
      <p:ext uri="{BB962C8B-B14F-4D97-AF65-F5344CB8AC3E}">
        <p14:creationId xmlns:p14="http://schemas.microsoft.com/office/powerpoint/2010/main" val="408216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chemeClr val="accent6">
                    <a:lumMod val="50000"/>
                  </a:schemeClr>
                </a:solidFill>
              </a:rPr>
              <a:t>Freedom </a:t>
            </a:r>
            <a:r>
              <a:rPr lang="en-US" dirty="0">
                <a:solidFill>
                  <a:schemeClr val="accent6">
                    <a:lumMod val="50000"/>
                  </a:schemeClr>
                </a:solidFill>
              </a:rPr>
              <a:t>did not always mean political equality. </a:t>
            </a:r>
            <a:endParaRPr lang="en-US" dirty="0" smtClean="0">
              <a:solidFill>
                <a:schemeClr val="accent6">
                  <a:lumMod val="50000"/>
                </a:schemeClr>
              </a:solidFill>
            </a:endParaRPr>
          </a:p>
          <a:p>
            <a:r>
              <a:rPr lang="en-US" dirty="0" smtClean="0">
                <a:solidFill>
                  <a:srgbClr val="C00000"/>
                </a:solidFill>
              </a:rPr>
              <a:t>The </a:t>
            </a:r>
            <a:r>
              <a:rPr lang="en-US" dirty="0">
                <a:solidFill>
                  <a:srgbClr val="C00000"/>
                </a:solidFill>
              </a:rPr>
              <a:t>struggle for women’s rights </a:t>
            </a:r>
            <a:r>
              <a:rPr lang="en-US" dirty="0"/>
              <a:t>both within the family and in society continued during these revolutions. </a:t>
            </a:r>
            <a:r>
              <a:rPr lang="en-US" dirty="0">
                <a:solidFill>
                  <a:srgbClr val="C00000"/>
                </a:solidFill>
              </a:rPr>
              <a:t>Women had been </a:t>
            </a:r>
            <a:r>
              <a:rPr lang="en-US" dirty="0" smtClean="0">
                <a:solidFill>
                  <a:srgbClr val="C00000"/>
                </a:solidFill>
              </a:rPr>
              <a:t>involved </a:t>
            </a:r>
            <a:r>
              <a:rPr lang="en-US" dirty="0">
                <a:solidFill>
                  <a:srgbClr val="C00000"/>
                </a:solidFill>
              </a:rPr>
              <a:t>in revolutionary movements </a:t>
            </a:r>
            <a:r>
              <a:rPr lang="en-US" dirty="0"/>
              <a:t>in various roles, </a:t>
            </a:r>
            <a:r>
              <a:rPr lang="en-US" dirty="0">
                <a:solidFill>
                  <a:srgbClr val="C00000"/>
                </a:solidFill>
              </a:rPr>
              <a:t>but will not gain political </a:t>
            </a:r>
            <a:r>
              <a:rPr lang="en-US" dirty="0" smtClean="0">
                <a:solidFill>
                  <a:srgbClr val="C00000"/>
                </a:solidFill>
              </a:rPr>
              <a:t>equality </a:t>
            </a:r>
            <a:r>
              <a:rPr lang="en-US" dirty="0">
                <a:solidFill>
                  <a:srgbClr val="C00000"/>
                </a:solidFill>
              </a:rPr>
              <a:t>until the 1900s. </a:t>
            </a:r>
          </a:p>
        </p:txBody>
      </p:sp>
    </p:spTree>
    <p:extLst>
      <p:ext uri="{BB962C8B-B14F-4D97-AF65-F5344CB8AC3E}">
        <p14:creationId xmlns:p14="http://schemas.microsoft.com/office/powerpoint/2010/main" val="22178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journeymouse.net/wp/wp-content/uploads/2012/07/Suffrage-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65844"/>
            <a:ext cx="8229600" cy="555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9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is in the air</a:t>
            </a:r>
            <a:endParaRPr lang="en-US" dirty="0"/>
          </a:p>
        </p:txBody>
      </p:sp>
      <p:sp>
        <p:nvSpPr>
          <p:cNvPr id="3" name="Content Placeholder 2"/>
          <p:cNvSpPr>
            <a:spLocks noGrp="1"/>
          </p:cNvSpPr>
          <p:nvPr>
            <p:ph idx="1"/>
          </p:nvPr>
        </p:nvSpPr>
        <p:spPr>
          <a:xfrm>
            <a:off x="457200" y="1447800"/>
            <a:ext cx="8229600" cy="4678363"/>
          </a:xfrm>
        </p:spPr>
        <p:txBody>
          <a:bodyPr>
            <a:normAutofit fontScale="85000" lnSpcReduction="10000"/>
          </a:bodyPr>
          <a:lstStyle/>
          <a:p>
            <a:r>
              <a:rPr lang="en-US" dirty="0" smtClean="0"/>
              <a:t>Protestant Reformation &amp; Catholic Reformations – 1500s </a:t>
            </a:r>
          </a:p>
          <a:p>
            <a:r>
              <a:rPr lang="en-US" dirty="0" smtClean="0"/>
              <a:t>Scientific Revolution – 17</a:t>
            </a:r>
            <a:r>
              <a:rPr lang="en-US" baseline="30000" dirty="0" smtClean="0"/>
              <a:t>th</a:t>
            </a:r>
            <a:r>
              <a:rPr lang="en-US" dirty="0" smtClean="0"/>
              <a:t> &amp; 18</a:t>
            </a:r>
            <a:r>
              <a:rPr lang="en-US" baseline="30000" dirty="0" smtClean="0"/>
              <a:t>th</a:t>
            </a:r>
            <a:r>
              <a:rPr lang="en-US" dirty="0" smtClean="0"/>
              <a:t> centuries</a:t>
            </a:r>
          </a:p>
          <a:p>
            <a:r>
              <a:rPr lang="en-US" dirty="0" smtClean="0"/>
              <a:t>The Enlightenment – 17</a:t>
            </a:r>
            <a:r>
              <a:rPr lang="en-US" baseline="30000" dirty="0" smtClean="0"/>
              <a:t>th</a:t>
            </a:r>
            <a:r>
              <a:rPr lang="en-US" dirty="0" smtClean="0"/>
              <a:t> &amp; 18</a:t>
            </a:r>
            <a:r>
              <a:rPr lang="en-US" baseline="30000" dirty="0" smtClean="0"/>
              <a:t>th</a:t>
            </a:r>
            <a:r>
              <a:rPr lang="en-US" dirty="0" smtClean="0"/>
              <a:t> centuries</a:t>
            </a:r>
          </a:p>
          <a:p>
            <a:r>
              <a:rPr lang="en-US" dirty="0" smtClean="0"/>
              <a:t>American Revolution – 1776</a:t>
            </a:r>
          </a:p>
          <a:p>
            <a:r>
              <a:rPr lang="en-US" dirty="0" smtClean="0"/>
              <a:t>French Revolution – 1789</a:t>
            </a:r>
          </a:p>
          <a:p>
            <a:r>
              <a:rPr lang="en-US" dirty="0" smtClean="0"/>
              <a:t>Haitian Revolution – 1791</a:t>
            </a:r>
          </a:p>
          <a:p>
            <a:r>
              <a:rPr lang="en-US" dirty="0" smtClean="0"/>
              <a:t>Latin American Independence Movements – 1800s </a:t>
            </a:r>
          </a:p>
          <a:p>
            <a:r>
              <a:rPr lang="en-US" dirty="0" smtClean="0"/>
              <a:t>Decline of Qing China – 1800s</a:t>
            </a:r>
          </a:p>
          <a:p>
            <a:r>
              <a:rPr lang="en-US" dirty="0" smtClean="0"/>
              <a:t>Feminism, Marxism, Socialism – 1800s to 1900s</a:t>
            </a:r>
          </a:p>
          <a:p>
            <a:endParaRPr lang="en-US" dirty="0"/>
          </a:p>
        </p:txBody>
      </p:sp>
    </p:spTree>
    <p:extLst>
      <p:ext uri="{BB962C8B-B14F-4D97-AF65-F5344CB8AC3E}">
        <p14:creationId xmlns:p14="http://schemas.microsoft.com/office/powerpoint/2010/main" val="339865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 Review Time</a:t>
            </a:r>
          </a:p>
        </p:txBody>
      </p:sp>
      <p:sp>
        <p:nvSpPr>
          <p:cNvPr id="3" name="Content Placeholder 2"/>
          <p:cNvSpPr>
            <a:spLocks noGrp="1"/>
          </p:cNvSpPr>
          <p:nvPr>
            <p:ph idx="1"/>
          </p:nvPr>
        </p:nvSpPr>
        <p:spPr/>
        <p:txBody>
          <a:bodyPr>
            <a:normAutofit lnSpcReduction="10000"/>
          </a:bodyPr>
          <a:lstStyle/>
          <a:p>
            <a:r>
              <a:rPr lang="en-US" dirty="0" smtClean="0"/>
              <a:t>The American and French Revolutions were alike in all of the following ways EXCEPT</a:t>
            </a:r>
          </a:p>
          <a:p>
            <a:pPr marL="971550" lvl="1" indent="-514350">
              <a:buFont typeface="+mj-lt"/>
              <a:buAutoNum type="alphaLcPeriod"/>
            </a:pPr>
            <a:r>
              <a:rPr lang="en-US" dirty="0" smtClean="0"/>
              <a:t>They both brought increased political power for women</a:t>
            </a:r>
          </a:p>
          <a:p>
            <a:pPr marL="971550" lvl="1" indent="-514350">
              <a:buFont typeface="+mj-lt"/>
              <a:buAutoNum type="alphaLcPeriod"/>
            </a:pPr>
            <a:r>
              <a:rPr lang="en-US" dirty="0" smtClean="0"/>
              <a:t>They were prompted by issues of taxation </a:t>
            </a:r>
          </a:p>
          <a:p>
            <a:pPr marL="971550" lvl="1" indent="-514350">
              <a:buFont typeface="+mj-lt"/>
              <a:buAutoNum type="alphaLcPeriod"/>
            </a:pPr>
            <a:r>
              <a:rPr lang="en-US" dirty="0" smtClean="0"/>
              <a:t>They both involved representation in their respective legislatures</a:t>
            </a:r>
          </a:p>
          <a:p>
            <a:pPr marL="971550" lvl="1" indent="-514350">
              <a:buFont typeface="+mj-lt"/>
              <a:buAutoNum type="alphaLcPeriod"/>
            </a:pPr>
            <a:r>
              <a:rPr lang="en-US" dirty="0" smtClean="0"/>
              <a:t>They produced document that defined similar natural  rights</a:t>
            </a:r>
          </a:p>
          <a:p>
            <a:pPr marL="971550" lvl="1" indent="-514350">
              <a:buFont typeface="+mj-lt"/>
              <a:buAutoNum type="alphaLcPeriod"/>
            </a:pPr>
            <a:r>
              <a:rPr lang="en-US" dirty="0" smtClean="0"/>
              <a:t>They were based on Enlightenment thought</a:t>
            </a:r>
            <a:endParaRPr lang="en-US" dirty="0"/>
          </a:p>
        </p:txBody>
      </p:sp>
    </p:spTree>
    <p:extLst>
      <p:ext uri="{BB962C8B-B14F-4D97-AF65-F5344CB8AC3E}">
        <p14:creationId xmlns:p14="http://schemas.microsoft.com/office/powerpoint/2010/main" val="41945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Haitian revolution was the only revolution of the period 1750-1900 that was initiated and fought by </a:t>
            </a:r>
          </a:p>
          <a:p>
            <a:pPr marL="971550" lvl="1" indent="-514350">
              <a:buFont typeface="+mj-lt"/>
              <a:buAutoNum type="alphaLcPeriod"/>
            </a:pPr>
            <a:r>
              <a:rPr lang="en-US" dirty="0" smtClean="0"/>
              <a:t>Creoles </a:t>
            </a:r>
          </a:p>
          <a:p>
            <a:pPr marL="971550" lvl="1" indent="-514350">
              <a:buFont typeface="+mj-lt"/>
              <a:buAutoNum type="alphaLcPeriod"/>
            </a:pPr>
            <a:r>
              <a:rPr lang="en-US" dirty="0" err="1" smtClean="0"/>
              <a:t>Mestizos</a:t>
            </a:r>
            <a:endParaRPr lang="en-US" dirty="0" smtClean="0"/>
          </a:p>
          <a:p>
            <a:pPr marL="971550" lvl="1" indent="-514350">
              <a:buFont typeface="+mj-lt"/>
              <a:buAutoNum type="alphaLcPeriod"/>
            </a:pPr>
            <a:r>
              <a:rPr lang="en-US" dirty="0" smtClean="0"/>
              <a:t>Slaves</a:t>
            </a:r>
          </a:p>
          <a:p>
            <a:pPr marL="971550" lvl="1" indent="-514350">
              <a:buFont typeface="+mj-lt"/>
              <a:buAutoNum type="alphaLcPeriod"/>
            </a:pPr>
            <a:r>
              <a:rPr lang="en-US" dirty="0" smtClean="0"/>
              <a:t>Foreign mercenaries</a:t>
            </a:r>
          </a:p>
          <a:p>
            <a:pPr marL="971550" lvl="1" indent="-514350">
              <a:buFont typeface="+mj-lt"/>
              <a:buAutoNum type="alphaLcPeriod"/>
            </a:pPr>
            <a:r>
              <a:rPr lang="en-US" dirty="0" smtClean="0"/>
              <a:t>Elite classes </a:t>
            </a:r>
            <a:endParaRPr lang="en-US" dirty="0"/>
          </a:p>
        </p:txBody>
      </p:sp>
    </p:spTree>
    <p:extLst>
      <p:ext uri="{BB962C8B-B14F-4D97-AF65-F5344CB8AC3E}">
        <p14:creationId xmlns:p14="http://schemas.microsoft.com/office/powerpoint/2010/main" val="397373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Brazilian independence movement </a:t>
            </a:r>
          </a:p>
          <a:p>
            <a:pPr marL="971550" lvl="1" indent="-514350">
              <a:buFont typeface="+mj-lt"/>
              <a:buAutoNum type="alphaLcPeriod"/>
            </a:pPr>
            <a:r>
              <a:rPr lang="en-US" dirty="0" smtClean="0"/>
              <a:t>Resulted in the abolition of slavery</a:t>
            </a:r>
          </a:p>
          <a:p>
            <a:pPr marL="971550" lvl="1" indent="-514350">
              <a:buFont typeface="+mj-lt"/>
              <a:buAutoNum type="alphaLcPeriod"/>
            </a:pPr>
            <a:r>
              <a:rPr lang="en-US" dirty="0" smtClean="0"/>
              <a:t>Produced a republic for Brazil</a:t>
            </a:r>
          </a:p>
          <a:p>
            <a:pPr marL="971550" lvl="1" indent="-514350">
              <a:buFont typeface="+mj-lt"/>
              <a:buAutoNum type="alphaLcPeriod"/>
            </a:pPr>
            <a:r>
              <a:rPr lang="en-US" dirty="0" smtClean="0"/>
              <a:t>Involved a prolonged struggle with Portugal</a:t>
            </a:r>
          </a:p>
          <a:p>
            <a:pPr marL="971550" lvl="1" indent="-514350">
              <a:buFont typeface="+mj-lt"/>
              <a:buAutoNum type="alphaLcPeriod"/>
            </a:pPr>
            <a:r>
              <a:rPr lang="en-US" dirty="0" smtClean="0"/>
              <a:t>Followed a pattern similar to that of other Latin American independence movements</a:t>
            </a:r>
          </a:p>
          <a:p>
            <a:pPr marL="971550" lvl="1" indent="-514350">
              <a:buFont typeface="+mj-lt"/>
              <a:buAutoNum type="alphaLcPeriod"/>
            </a:pPr>
            <a:r>
              <a:rPr lang="en-US" dirty="0" smtClean="0"/>
              <a:t>Was the result of the Napoleonic wars </a:t>
            </a:r>
            <a:endParaRPr lang="en-US" dirty="0"/>
          </a:p>
        </p:txBody>
      </p:sp>
    </p:spTree>
    <p:extLst>
      <p:ext uri="{BB962C8B-B14F-4D97-AF65-F5344CB8AC3E}">
        <p14:creationId xmlns:p14="http://schemas.microsoft.com/office/powerpoint/2010/main" val="94990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anshuchristajacobson.files.wordpress.com/2011/11/try-n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6400800" cy="48006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964914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Revolution </a:t>
            </a:r>
            <a:r>
              <a:rPr lang="en-US" sz="3300" dirty="0" smtClean="0"/>
              <a:t>– 17</a:t>
            </a:r>
            <a:r>
              <a:rPr lang="en-US" sz="3300" baseline="30000" dirty="0" smtClean="0"/>
              <a:t>th</a:t>
            </a:r>
            <a:r>
              <a:rPr lang="en-US" sz="3300" dirty="0" smtClean="0"/>
              <a:t> &amp; 18</a:t>
            </a:r>
            <a:r>
              <a:rPr lang="en-US" sz="3300" baseline="30000" dirty="0" smtClean="0"/>
              <a:t>th</a:t>
            </a:r>
            <a:r>
              <a:rPr lang="en-US" sz="3300" dirty="0" smtClean="0"/>
              <a:t> centuries </a:t>
            </a:r>
            <a:endParaRPr lang="en-US" sz="3300" dirty="0"/>
          </a:p>
        </p:txBody>
      </p:sp>
      <p:sp>
        <p:nvSpPr>
          <p:cNvPr id="3" name="Content Placeholder 2"/>
          <p:cNvSpPr>
            <a:spLocks noGrp="1"/>
          </p:cNvSpPr>
          <p:nvPr>
            <p:ph idx="1"/>
          </p:nvPr>
        </p:nvSpPr>
        <p:spPr/>
        <p:txBody>
          <a:bodyPr/>
          <a:lstStyle/>
          <a:p>
            <a:r>
              <a:rPr lang="en-US" dirty="0" smtClean="0"/>
              <a:t>Copernicus, Galileo, </a:t>
            </a:r>
            <a:r>
              <a:rPr lang="en-US" dirty="0" err="1" smtClean="0"/>
              <a:t>Kepler</a:t>
            </a:r>
            <a:r>
              <a:rPr lang="en-US" dirty="0" smtClean="0"/>
              <a:t>, Bacon and Newton were the Giants</a:t>
            </a:r>
          </a:p>
          <a:p>
            <a:r>
              <a:rPr lang="en-US" dirty="0" smtClean="0">
                <a:solidFill>
                  <a:srgbClr val="C00000"/>
                </a:solidFill>
              </a:rPr>
              <a:t>Copernicus first proposed a heliocentric universe (sun centered) </a:t>
            </a:r>
          </a:p>
          <a:p>
            <a:r>
              <a:rPr lang="en-US" dirty="0" smtClean="0"/>
              <a:t>Encouraged a skeptical approach to learning and advocated empirical research based on observations of data.</a:t>
            </a:r>
          </a:p>
        </p:txBody>
      </p:sp>
    </p:spTree>
    <p:extLst>
      <p:ext uri="{BB962C8B-B14F-4D97-AF65-F5344CB8AC3E}">
        <p14:creationId xmlns:p14="http://schemas.microsoft.com/office/powerpoint/2010/main" val="129626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Enlightenment</a:t>
            </a:r>
            <a:endParaRPr lang="en-US" dirty="0">
              <a:solidFill>
                <a:srgbClr val="FF0000"/>
              </a:solidFill>
            </a:endParaRPr>
          </a:p>
        </p:txBody>
      </p:sp>
      <p:sp>
        <p:nvSpPr>
          <p:cNvPr id="3" name="Content Placeholder 2"/>
          <p:cNvSpPr>
            <a:spLocks noGrp="1"/>
          </p:cNvSpPr>
          <p:nvPr>
            <p:ph idx="1"/>
          </p:nvPr>
        </p:nvSpPr>
        <p:spPr>
          <a:xfrm>
            <a:off x="457200" y="1524000"/>
            <a:ext cx="8229600" cy="4525963"/>
          </a:xfrm>
        </p:spPr>
        <p:txBody>
          <a:bodyPr>
            <a:normAutofit fontScale="92500"/>
          </a:bodyPr>
          <a:lstStyle/>
          <a:p>
            <a:r>
              <a:rPr lang="en-US" dirty="0" smtClean="0"/>
              <a:t>Application of human reason to improve society.</a:t>
            </a:r>
          </a:p>
          <a:p>
            <a:r>
              <a:rPr lang="en-US" dirty="0" smtClean="0">
                <a:solidFill>
                  <a:srgbClr val="FF0000"/>
                </a:solidFill>
              </a:rPr>
              <a:t>Belief that humans were basically good and that education and reason could improve humans even further.</a:t>
            </a:r>
          </a:p>
          <a:p>
            <a:pPr lvl="1"/>
            <a:r>
              <a:rPr lang="en-US" dirty="0" smtClean="0"/>
              <a:t>Contrasted with traditional Christian view of fallen man.</a:t>
            </a:r>
          </a:p>
          <a:p>
            <a:r>
              <a:rPr lang="en-US" dirty="0" smtClean="0"/>
              <a:t>Philosopher </a:t>
            </a:r>
            <a:r>
              <a:rPr lang="en-US" dirty="0" smtClean="0">
                <a:solidFill>
                  <a:srgbClr val="FF0000"/>
                </a:solidFill>
              </a:rPr>
              <a:t>John Locke </a:t>
            </a:r>
            <a:r>
              <a:rPr lang="en-US" dirty="0" smtClean="0"/>
              <a:t>inspired American Revolution.</a:t>
            </a:r>
          </a:p>
          <a:p>
            <a:r>
              <a:rPr lang="en-US" dirty="0" smtClean="0"/>
              <a:t>Adam Smith inspired modern economics.</a:t>
            </a:r>
            <a:endParaRPr lang="en-US" dirty="0"/>
          </a:p>
        </p:txBody>
      </p:sp>
    </p:spTree>
    <p:extLst>
      <p:ext uri="{BB962C8B-B14F-4D97-AF65-F5344CB8AC3E}">
        <p14:creationId xmlns:p14="http://schemas.microsoft.com/office/powerpoint/2010/main" val="205669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57200"/>
            <a:ext cx="8077200" cy="5001369"/>
          </a:xfrm>
          <a:prstGeom prst="rect">
            <a:avLst/>
          </a:prstGeom>
        </p:spPr>
        <p:txBody>
          <a:bodyPr wrap="square">
            <a:spAutoFit/>
          </a:bodyPr>
          <a:lstStyle/>
          <a:p>
            <a:pPr marL="285750" indent="-285750">
              <a:buFont typeface="Arial" pitchFamily="34" charset="0"/>
              <a:buChar char="•"/>
            </a:pPr>
            <a:r>
              <a:rPr lang="en-US" dirty="0" smtClean="0"/>
              <a:t> </a:t>
            </a:r>
            <a:r>
              <a:rPr lang="en-US" sz="2900" dirty="0"/>
              <a:t>With the Enlightenment, there was a major change in political thinking. </a:t>
            </a:r>
            <a:endParaRPr lang="en-US" sz="2900" dirty="0" smtClean="0"/>
          </a:p>
          <a:p>
            <a:pPr marL="457200" indent="-457200">
              <a:buFont typeface="Arial" pitchFamily="34" charset="0"/>
              <a:buChar char="•"/>
            </a:pPr>
            <a:r>
              <a:rPr lang="en-US" sz="2900" dirty="0" smtClean="0">
                <a:solidFill>
                  <a:srgbClr val="C00000"/>
                </a:solidFill>
              </a:rPr>
              <a:t>The </a:t>
            </a:r>
            <a:r>
              <a:rPr lang="en-US" sz="2900" dirty="0">
                <a:solidFill>
                  <a:srgbClr val="C00000"/>
                </a:solidFill>
              </a:rPr>
              <a:t>idea of a monarch’s “divine right” to rule gave way to the idea of contractual government wherein both the monarch and the people have rights. In this type of government, the government was given its rights and responsibilities by the consent of the </a:t>
            </a:r>
            <a:r>
              <a:rPr lang="en-US" sz="2900" dirty="0" smtClean="0">
                <a:solidFill>
                  <a:srgbClr val="C00000"/>
                </a:solidFill>
              </a:rPr>
              <a:t>governed</a:t>
            </a:r>
            <a:r>
              <a:rPr lang="en-US" sz="2900" dirty="0">
                <a:solidFill>
                  <a:srgbClr val="C00000"/>
                </a:solidFill>
              </a:rPr>
              <a:t>. </a:t>
            </a:r>
            <a:endParaRPr lang="en-US" sz="2900" dirty="0" smtClean="0">
              <a:solidFill>
                <a:srgbClr val="C00000"/>
              </a:solidFill>
            </a:endParaRPr>
          </a:p>
          <a:p>
            <a:pPr marL="457200" indent="-457200">
              <a:buFont typeface="Arial" pitchFamily="34" charset="0"/>
              <a:buChar char="•"/>
            </a:pPr>
            <a:r>
              <a:rPr lang="en-US" sz="2900" dirty="0" smtClean="0"/>
              <a:t>There </a:t>
            </a:r>
            <a:r>
              <a:rPr lang="en-US" sz="2900" dirty="0"/>
              <a:t>were increased demands for social and political equality, </a:t>
            </a:r>
            <a:r>
              <a:rPr lang="en-US" sz="2900" dirty="0" smtClean="0"/>
              <a:t>at least </a:t>
            </a:r>
            <a:r>
              <a:rPr lang="en-US" sz="2900" dirty="0"/>
              <a:t>for white males. </a:t>
            </a:r>
            <a:endParaRPr lang="en-US" sz="2900" dirty="0" smtClean="0"/>
          </a:p>
          <a:p>
            <a:pPr marL="457200" indent="-457200">
              <a:buFont typeface="Arial" pitchFamily="34" charset="0"/>
              <a:buChar char="•"/>
            </a:pPr>
            <a:r>
              <a:rPr lang="en-US" sz="2900" dirty="0" smtClean="0">
                <a:solidFill>
                  <a:schemeClr val="tx2"/>
                </a:solidFill>
              </a:rPr>
              <a:t>These </a:t>
            </a:r>
            <a:r>
              <a:rPr lang="en-US" sz="2900" dirty="0">
                <a:solidFill>
                  <a:schemeClr val="tx2"/>
                </a:solidFill>
              </a:rPr>
              <a:t>ideas were to have global impact</a:t>
            </a:r>
            <a:r>
              <a:rPr lang="en-US" sz="2900" dirty="0">
                <a:solidFill>
                  <a:srgbClr val="C00000"/>
                </a:solidFill>
              </a:rPr>
              <a:t>. </a:t>
            </a:r>
          </a:p>
        </p:txBody>
      </p:sp>
    </p:spTree>
    <p:extLst>
      <p:ext uri="{BB962C8B-B14F-4D97-AF65-F5344CB8AC3E}">
        <p14:creationId xmlns:p14="http://schemas.microsoft.com/office/powerpoint/2010/main" val="214023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smtClean="0"/>
              <a:t>The American Revolution</a:t>
            </a:r>
            <a:endParaRPr lang="en-US" dirty="0"/>
          </a:p>
        </p:txBody>
      </p:sp>
    </p:spTree>
    <p:extLst>
      <p:ext uri="{BB962C8B-B14F-4D97-AF65-F5344CB8AC3E}">
        <p14:creationId xmlns:p14="http://schemas.microsoft.com/office/powerpoint/2010/main" val="229307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4191000" cy="6093976"/>
          </a:xfrm>
          <a:prstGeom prst="rect">
            <a:avLst/>
          </a:prstGeom>
        </p:spPr>
        <p:txBody>
          <a:bodyPr wrap="square">
            <a:spAutoFit/>
          </a:bodyPr>
          <a:lstStyle/>
          <a:p>
            <a:r>
              <a:rPr lang="en-US" dirty="0" smtClean="0"/>
              <a:t> </a:t>
            </a:r>
            <a:r>
              <a:rPr lang="en-US" sz="2600" dirty="0"/>
              <a:t>In America, the tension between the colonists and the British government over taxes and representation in Parliament brought about the American Revolution (</a:t>
            </a:r>
            <a:r>
              <a:rPr lang="en-US" sz="2600" dirty="0" smtClean="0"/>
              <a:t>1775–1781</a:t>
            </a:r>
            <a:r>
              <a:rPr lang="en-US" sz="2600" dirty="0"/>
              <a:t>). </a:t>
            </a:r>
            <a:endParaRPr lang="en-US" sz="2600" dirty="0" smtClean="0"/>
          </a:p>
          <a:p>
            <a:endParaRPr lang="en-US" sz="2600" dirty="0"/>
          </a:p>
          <a:p>
            <a:r>
              <a:rPr lang="en-US" sz="2600" b="1" dirty="0" smtClean="0">
                <a:solidFill>
                  <a:srgbClr val="C00000"/>
                </a:solidFill>
              </a:rPr>
              <a:t>Enlightenment</a:t>
            </a:r>
            <a:r>
              <a:rPr lang="en-US" sz="2600" dirty="0" smtClean="0">
                <a:solidFill>
                  <a:srgbClr val="C00000"/>
                </a:solidFill>
              </a:rPr>
              <a:t> principles are reflected </a:t>
            </a:r>
            <a:r>
              <a:rPr lang="en-US" sz="2600" dirty="0">
                <a:solidFill>
                  <a:srgbClr val="C00000"/>
                </a:solidFill>
              </a:rPr>
              <a:t>in the U.S. </a:t>
            </a:r>
            <a:r>
              <a:rPr lang="en-US" sz="2600" dirty="0" smtClean="0">
                <a:solidFill>
                  <a:srgbClr val="C00000"/>
                </a:solidFill>
              </a:rPr>
              <a:t>Constitution - principles </a:t>
            </a:r>
            <a:r>
              <a:rPr lang="en-US" sz="2600" dirty="0">
                <a:solidFill>
                  <a:srgbClr val="C00000"/>
                </a:solidFill>
              </a:rPr>
              <a:t>of </a:t>
            </a:r>
            <a:endParaRPr lang="en-US" sz="2600" dirty="0" smtClean="0">
              <a:solidFill>
                <a:srgbClr val="C00000"/>
              </a:solidFill>
            </a:endParaRPr>
          </a:p>
          <a:p>
            <a:pPr marL="457200" indent="-457200">
              <a:buFont typeface="Arial" pitchFamily="34" charset="0"/>
              <a:buChar char="•"/>
            </a:pPr>
            <a:r>
              <a:rPr lang="en-US" sz="2600" dirty="0" smtClean="0">
                <a:solidFill>
                  <a:srgbClr val="C00000"/>
                </a:solidFill>
              </a:rPr>
              <a:t>freedom</a:t>
            </a:r>
            <a:r>
              <a:rPr lang="en-US" sz="2600" dirty="0">
                <a:solidFill>
                  <a:srgbClr val="C00000"/>
                </a:solidFill>
              </a:rPr>
              <a:t>, </a:t>
            </a:r>
            <a:endParaRPr lang="en-US" sz="2600" dirty="0" smtClean="0">
              <a:solidFill>
                <a:srgbClr val="C00000"/>
              </a:solidFill>
            </a:endParaRPr>
          </a:p>
          <a:p>
            <a:pPr marL="457200" indent="-457200">
              <a:buFont typeface="Arial" pitchFamily="34" charset="0"/>
              <a:buChar char="•"/>
            </a:pPr>
            <a:r>
              <a:rPr lang="en-US" sz="2600" dirty="0" smtClean="0">
                <a:solidFill>
                  <a:srgbClr val="C00000"/>
                </a:solidFill>
              </a:rPr>
              <a:t>equality</a:t>
            </a:r>
            <a:r>
              <a:rPr lang="en-US" sz="2600" dirty="0">
                <a:solidFill>
                  <a:srgbClr val="C00000"/>
                </a:solidFill>
              </a:rPr>
              <a:t>, and the </a:t>
            </a:r>
            <a:endParaRPr lang="en-US" sz="2600" dirty="0" smtClean="0">
              <a:solidFill>
                <a:srgbClr val="C00000"/>
              </a:solidFill>
            </a:endParaRPr>
          </a:p>
          <a:p>
            <a:pPr marL="457200" indent="-457200">
              <a:buFont typeface="Arial" pitchFamily="34" charset="0"/>
              <a:buChar char="•"/>
            </a:pPr>
            <a:r>
              <a:rPr lang="en-US" sz="2600" dirty="0" smtClean="0">
                <a:solidFill>
                  <a:srgbClr val="C00000"/>
                </a:solidFill>
              </a:rPr>
              <a:t>idea </a:t>
            </a:r>
            <a:r>
              <a:rPr lang="en-US" sz="2600" dirty="0">
                <a:solidFill>
                  <a:srgbClr val="C00000"/>
                </a:solidFill>
              </a:rPr>
              <a:t>of popular sovereignty. </a:t>
            </a:r>
          </a:p>
        </p:txBody>
      </p:sp>
      <p:pic>
        <p:nvPicPr>
          <p:cNvPr id="5" name="Picture 7" descr="ben85646_m28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418" y="1066800"/>
            <a:ext cx="4333875" cy="503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5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arn(inVertical)">
                                      <p:cBhvr>
                                        <p:cTn id="10" dur="500"/>
                                        <p:tgtEl>
                                          <p:spTgt spid="4">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arn(inVertical)">
                                      <p:cBhvr>
                                        <p:cTn id="13" dur="500"/>
                                        <p:tgtEl>
                                          <p:spTgt spid="4">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arn(inVertical)">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lstStyle/>
          <a:p>
            <a:r>
              <a:rPr lang="en-US" dirty="0" smtClean="0"/>
              <a:t>French Revolution</a:t>
            </a:r>
            <a:endParaRPr lang="en-US" dirty="0"/>
          </a:p>
        </p:txBody>
      </p:sp>
    </p:spTree>
    <p:extLst>
      <p:ext uri="{BB962C8B-B14F-4D97-AF65-F5344CB8AC3E}">
        <p14:creationId xmlns:p14="http://schemas.microsoft.com/office/powerpoint/2010/main" val="1778078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dirty="0" smtClean="0"/>
              <a:t>In </a:t>
            </a:r>
            <a:r>
              <a:rPr lang="en-US" dirty="0"/>
              <a:t>France, it was an internal rather than external struggle. </a:t>
            </a:r>
            <a:endParaRPr lang="en-US" dirty="0" smtClean="0"/>
          </a:p>
          <a:p>
            <a:r>
              <a:rPr lang="en-US" dirty="0" smtClean="0">
                <a:solidFill>
                  <a:schemeClr val="tx2"/>
                </a:solidFill>
              </a:rPr>
              <a:t>In </a:t>
            </a:r>
            <a:r>
              <a:rPr lang="en-US" dirty="0">
                <a:solidFill>
                  <a:schemeClr val="tx2"/>
                </a:solidFill>
              </a:rPr>
              <a:t>1789 Louis XVI attempted to gain support for new taxes that led to a call for political reforms and eventually revolution. </a:t>
            </a:r>
            <a:endParaRPr lang="en-US" dirty="0" smtClean="0">
              <a:solidFill>
                <a:schemeClr val="tx2"/>
              </a:solidFill>
            </a:endParaRPr>
          </a:p>
          <a:p>
            <a:r>
              <a:rPr lang="en-US" dirty="0" smtClean="0"/>
              <a:t>The </a:t>
            </a:r>
            <a:r>
              <a:rPr lang="en-US" dirty="0"/>
              <a:t>new National Assembly abolished the feudal system, changed the role of the Catholic Church, and became a constitutional monarchy in 1791. </a:t>
            </a:r>
            <a:endParaRPr lang="en-US" dirty="0" smtClean="0"/>
          </a:p>
          <a:p>
            <a:r>
              <a:rPr lang="en-US" dirty="0" smtClean="0">
                <a:solidFill>
                  <a:schemeClr val="tx2"/>
                </a:solidFill>
              </a:rPr>
              <a:t>The </a:t>
            </a:r>
            <a:r>
              <a:rPr lang="en-US" dirty="0">
                <a:solidFill>
                  <a:schemeClr val="tx2"/>
                </a:solidFill>
              </a:rPr>
              <a:t>continuing struggle for power and the threat of outside invasion led to the abolition of the monarchy, the creation of a republic, and the death </a:t>
            </a:r>
            <a:r>
              <a:rPr lang="en-US" dirty="0" smtClean="0">
                <a:solidFill>
                  <a:schemeClr val="tx2"/>
                </a:solidFill>
              </a:rPr>
              <a:t>(by guillotine) of </a:t>
            </a:r>
            <a:r>
              <a:rPr lang="en-US" dirty="0">
                <a:solidFill>
                  <a:schemeClr val="tx2"/>
                </a:solidFill>
              </a:rPr>
              <a:t>the king and queen. </a:t>
            </a:r>
          </a:p>
        </p:txBody>
      </p:sp>
    </p:spTree>
    <p:extLst>
      <p:ext uri="{BB962C8B-B14F-4D97-AF65-F5344CB8AC3E}">
        <p14:creationId xmlns:p14="http://schemas.microsoft.com/office/powerpoint/2010/main" val="190314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fb64e5c9-e11f-43e5-b76b-b61adc9a74c7"/>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2764</TotalTime>
  <Words>979</Words>
  <Application>Microsoft Office PowerPoint</Application>
  <PresentationFormat>On-screen Show (4:3)</PresentationFormat>
  <Paragraphs>84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CHAPTER 28 REVOLUTIONS AND NATIONS STATES IN THE ATLANTIC WORLD  1500-1914  in a nutshell</vt:lpstr>
      <vt:lpstr>Change is in the air</vt:lpstr>
      <vt:lpstr>Scientific Revolution – 17th &amp; 18th centuries </vt:lpstr>
      <vt:lpstr>The Enlightenment</vt:lpstr>
      <vt:lpstr>PowerPoint Presentation</vt:lpstr>
      <vt:lpstr>The American Revolution</vt:lpstr>
      <vt:lpstr>PowerPoint Presentation</vt:lpstr>
      <vt:lpstr>French Revolution</vt:lpstr>
      <vt:lpstr>PowerPoint Presentation</vt:lpstr>
      <vt:lpstr>PowerPoint Presentation</vt:lpstr>
      <vt:lpstr>PowerPoint Presentation</vt:lpstr>
      <vt:lpstr>Napoleon rose to power BECAUSE of the tumult of the French Revolution.  </vt:lpstr>
      <vt:lpstr>PowerPoint Presentation</vt:lpstr>
      <vt:lpstr>PowerPoint Presentation</vt:lpstr>
      <vt:lpstr>Review?</vt:lpstr>
      <vt:lpstr>Latin America in 1830</vt:lpstr>
      <vt:lpstr>PowerPoint Presentation</vt:lpstr>
      <vt:lpstr>PowerPoint Presentation</vt:lpstr>
      <vt:lpstr>PowerPoint Presentation</vt:lpstr>
      <vt:lpstr>AP Review Time</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Review  (review – noun - a looking at or looking over again)</dc:title>
  <dc:creator>cit-sysop</dc:creator>
  <cp:lastModifiedBy>cit-sysop</cp:lastModifiedBy>
  <cp:revision>182</cp:revision>
  <dcterms:created xsi:type="dcterms:W3CDTF">2011-09-07T19:17:10Z</dcterms:created>
  <dcterms:modified xsi:type="dcterms:W3CDTF">2015-04-14T11:14:07Z</dcterms:modified>
</cp:coreProperties>
</file>