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12" r:id="rId3"/>
    <p:sldId id="313" r:id="rId4"/>
    <p:sldId id="315" r:id="rId5"/>
    <p:sldId id="258" r:id="rId6"/>
    <p:sldId id="289" r:id="rId7"/>
    <p:sldId id="316" r:id="rId8"/>
    <p:sldId id="317" r:id="rId9"/>
    <p:sldId id="319" r:id="rId10"/>
    <p:sldId id="320" r:id="rId11"/>
    <p:sldId id="321" r:id="rId12"/>
    <p:sldId id="322" r:id="rId13"/>
    <p:sldId id="324" r:id="rId14"/>
    <p:sldId id="325" r:id="rId15"/>
    <p:sldId id="327" r:id="rId16"/>
    <p:sldId id="326" r:id="rId17"/>
    <p:sldId id="318" r:id="rId18"/>
    <p:sldId id="292" r:id="rId19"/>
    <p:sldId id="301" r:id="rId20"/>
    <p:sldId id="328" r:id="rId21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1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08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31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05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18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3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95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4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8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7C423-7F47-4953-91C8-F779F690CD96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7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1295400"/>
            <a:ext cx="5181600" cy="4800601"/>
          </a:xfrm>
        </p:spPr>
        <p:txBody>
          <a:bodyPr>
            <a:normAutofit/>
          </a:bodyPr>
          <a:lstStyle/>
          <a:p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2, lesson 1</a:t>
            </a:r>
            <a:r>
              <a:rPr lang="en-US" sz="3900" dirty="0"/>
              <a:t/>
            </a:r>
            <a:br>
              <a:rPr lang="en-US" sz="3900" dirty="0"/>
            </a:br>
            <a:r>
              <a:rPr lang="en-US" sz="3000" dirty="0" smtClean="0"/>
              <a:t>The First Christians</a:t>
            </a:r>
            <a:endParaRPr lang="en-US" sz="2600" dirty="0" smtClean="0">
              <a:solidFill>
                <a:srgbClr val="002060"/>
              </a:solidFill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8077200" cy="685800"/>
          </a:xfrm>
          <a:noFill/>
          <a:ln>
            <a:noFill/>
          </a:ln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Mr. Wyka - World History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5264" y="2133600"/>
            <a:ext cx="3321536" cy="1295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12873" y="5007779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Roman “Turtle” Formation </a:t>
            </a:r>
            <a:endParaRPr lang="en-US" dirty="0"/>
          </a:p>
        </p:txBody>
      </p:sp>
      <p:pic>
        <p:nvPicPr>
          <p:cNvPr id="1026" name="Picture 2" descr="http://www.hellenica.de/Rom/Militaer/Testudo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456" y="2133600"/>
            <a:ext cx="3283594" cy="2800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00200" y="4933949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When?  A.D. 50-800</a:t>
            </a:r>
          </a:p>
          <a:p>
            <a:r>
              <a:rPr lang="en-US" sz="2400" dirty="0" smtClean="0"/>
              <a:t>Where?  Europe</a:t>
            </a:r>
            <a:endParaRPr lang="en-US" sz="2400" dirty="0"/>
          </a:p>
        </p:txBody>
      </p:sp>
      <p:pic>
        <p:nvPicPr>
          <p:cNvPr id="5" name="Picture 2" descr="http://images.travelpod.com/users/radcliffe-riley/10.1275323215.roman-legion-at-jerash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393" y="2161309"/>
            <a:ext cx="3729277" cy="2800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0162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>
                <a:latin typeface="Aparajita" pitchFamily="34" charset="0"/>
                <a:cs typeface="Aparajita" pitchFamily="34" charset="0"/>
              </a:rPr>
              <a:t>The central teaching of the apostles and the early church was that Jesus, the </a:t>
            </a:r>
            <a:r>
              <a:rPr lang="en-US" b="1" dirty="0" smtClean="0">
                <a:latin typeface="Aparajita" pitchFamily="34" charset="0"/>
                <a:cs typeface="Aparajita" pitchFamily="34" charset="0"/>
              </a:rPr>
              <a:t>Christ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(from Christos, the Greek word for Messiah), could save people from their sins and reconcile them to God.  </a:t>
            </a: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The Christian message was very appealing.  </a:t>
            </a:r>
            <a:r>
              <a:rPr lang="en-US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One of the principle reasons for the spread of early Christianity was that salvation was available to ANYONE, rich, poor, slave, free. 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828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smtClean="0"/>
              <a:t>The original message of Christianity was passed on orally, by the apostles and other disciples.  </a:t>
            </a:r>
          </a:p>
          <a:p>
            <a:r>
              <a:rPr lang="en-US" dirty="0" smtClean="0"/>
              <a:t>Teachings were eventually written down and certain writings, especially those written by apostles, came to be considered </a:t>
            </a:r>
            <a:r>
              <a:rPr lang="en-US" b="1" dirty="0" smtClean="0"/>
              <a:t>inspired</a:t>
            </a:r>
            <a:r>
              <a:rPr lang="en-US" dirty="0" smtClean="0"/>
              <a:t> by God.  These writings formed the basis of the New Testament.  </a:t>
            </a:r>
          </a:p>
          <a:p>
            <a:r>
              <a:rPr lang="en-US" dirty="0" smtClean="0"/>
              <a:t>Christians accept the Jewish scripture (they call it the Old Testament) as </a:t>
            </a:r>
            <a:r>
              <a:rPr lang="en-US" b="1" dirty="0" smtClean="0"/>
              <a:t>inspired</a:t>
            </a:r>
            <a:r>
              <a:rPr lang="en-US" dirty="0" smtClean="0"/>
              <a:t> as well. 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402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Gospels</a:t>
            </a:r>
            <a:r>
              <a:rPr lang="en-US" dirty="0" smtClean="0"/>
              <a:t> (good news) are the first four books of the New Testament.  They are accounts of Jesus’ life and teachings.  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epistles </a:t>
            </a:r>
            <a:r>
              <a:rPr lang="en-US" dirty="0" smtClean="0"/>
              <a:t>are letters written by the apostles to various churches to bolster their faith and sometimes correct doctrinal or moral errors.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Acts of the Apostles </a:t>
            </a:r>
            <a:r>
              <a:rPr lang="en-US" dirty="0" smtClean="0"/>
              <a:t>is a history of the early church immediately after Jesus’ </a:t>
            </a:r>
            <a:r>
              <a:rPr lang="en-US" b="1" dirty="0" smtClean="0"/>
              <a:t>resurrection</a:t>
            </a:r>
            <a:r>
              <a:rPr lang="en-US" dirty="0" smtClean="0"/>
              <a:t>.    </a:t>
            </a:r>
          </a:p>
          <a:p>
            <a:r>
              <a:rPr lang="en-US" dirty="0" smtClean="0"/>
              <a:t>The last book of the New Testament stands alone.  It is the </a:t>
            </a:r>
            <a:r>
              <a:rPr lang="en-US" b="1" dirty="0" smtClean="0"/>
              <a:t>Book of Revelation</a:t>
            </a:r>
            <a:r>
              <a:rPr lang="en-US" dirty="0" smtClean="0"/>
              <a:t>, written by the apostle John.  It is a work of apocalyptic prophesy and is rich in symbolism. 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245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Roman Persecution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Roman authorities mistrusted the new sect.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Christian values were </a:t>
            </a:r>
            <a:r>
              <a:rPr lang="en-US" dirty="0" smtClean="0"/>
              <a:t>markedly </a:t>
            </a:r>
            <a:r>
              <a:rPr lang="en-US" dirty="0" smtClean="0">
                <a:solidFill>
                  <a:srgbClr val="FF0000"/>
                </a:solidFill>
              </a:rPr>
              <a:t>different</a:t>
            </a:r>
            <a:r>
              <a:rPr lang="en-US" dirty="0" smtClean="0"/>
              <a:t> than those of the pagan world.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Christians refused to offer worship to the state gods and emperors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was seen as an act of treason.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Christian rituals were secret</a:t>
            </a:r>
            <a:r>
              <a:rPr lang="en-US" dirty="0" smtClean="0"/>
              <a:t>.  Only </a:t>
            </a:r>
            <a:r>
              <a:rPr lang="en-US" b="1" dirty="0" smtClean="0"/>
              <a:t>baptized</a:t>
            </a:r>
            <a:r>
              <a:rPr lang="en-US" dirty="0" smtClean="0"/>
              <a:t> believers were permitted to attend the full ritual, called Eucharist (giving thanks). 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794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 Persecution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The secretive nature of the early church gave rise to wild rumors in Rome about what really went on in Christian rituals.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Roman </a:t>
            </a:r>
            <a:r>
              <a:rPr lang="en-US" b="1" dirty="0" smtClean="0">
                <a:solidFill>
                  <a:srgbClr val="FF0000"/>
                </a:solidFill>
              </a:rPr>
              <a:t>persecution</a:t>
            </a:r>
            <a:r>
              <a:rPr lang="en-US" dirty="0" smtClean="0">
                <a:solidFill>
                  <a:srgbClr val="FF0000"/>
                </a:solidFill>
              </a:rPr>
              <a:t> of Christians began under the emperor </a:t>
            </a:r>
            <a:r>
              <a:rPr lang="en-US" b="1" dirty="0" smtClean="0">
                <a:solidFill>
                  <a:srgbClr val="FF0000"/>
                </a:solidFill>
              </a:rPr>
              <a:t>Nero</a:t>
            </a:r>
            <a:r>
              <a:rPr lang="en-US" dirty="0" smtClean="0"/>
              <a:t> (A.D. 54-68), just 20 some odd years after the death of Jesus.</a:t>
            </a:r>
          </a:p>
          <a:p>
            <a:r>
              <a:rPr lang="en-US" dirty="0" smtClean="0"/>
              <a:t>Persecutions continued off and on through the emperor Diocletian.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001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00" name="Picture 4" descr="http://www.wellspringsg.org/blogs/gospelprism/wp-content/uploads/2011/01/Christian-Persecution-Colise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209" y="2438400"/>
            <a:ext cx="6893091" cy="419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www.bible-history.com/past/images/christian.persecution/roman-mosaic-lion-eating-m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50" y="304800"/>
            <a:ext cx="3164750" cy="311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196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Christian 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4196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Christianity gained a permanent place in the empire with the rise to power of </a:t>
            </a:r>
            <a:r>
              <a:rPr lang="en-US" b="1" dirty="0"/>
              <a:t>Constantine</a:t>
            </a:r>
            <a:r>
              <a:rPr lang="en-US" dirty="0"/>
              <a:t> in A.D. 312</a:t>
            </a:r>
          </a:p>
          <a:p>
            <a:r>
              <a:rPr lang="en-US" dirty="0" smtClean="0"/>
              <a:t>In A.D. 313, Constantine issued the </a:t>
            </a:r>
            <a:r>
              <a:rPr lang="en-US" b="1" dirty="0" smtClean="0">
                <a:solidFill>
                  <a:srgbClr val="FF0000"/>
                </a:solidFill>
              </a:rPr>
              <a:t>Edict of Milan</a:t>
            </a:r>
            <a:r>
              <a:rPr lang="en-US" dirty="0" smtClean="0">
                <a:solidFill>
                  <a:srgbClr val="FF0000"/>
                </a:solidFill>
              </a:rPr>
              <a:t>, officially proclaiming Roman tolerance of Christianity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http://1.bp.blogspot.com/_ZIvg_I3yHx0/Riz7OYlZakI/AAAAAAAAAHc/d183PTeeuzI/s1600/C-Baptis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371600"/>
            <a:ext cx="4014790" cy="4432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2511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Looking back…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i512.photobucket.com/albums/t321/Anni_060/Wolf/Wolf-LookingBac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828800"/>
            <a:ext cx="44958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8818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129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 smtClean="0"/>
              <a:t>First Roman emperor?  </a:t>
            </a:r>
            <a:endParaRPr lang="en-US" sz="38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667000"/>
            <a:ext cx="6019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LcPeriod"/>
            </a:pPr>
            <a:r>
              <a:rPr lang="en-US" sz="4400" dirty="0" smtClean="0"/>
              <a:t>Julius Caesar</a:t>
            </a:r>
          </a:p>
          <a:p>
            <a:pPr marL="742950" indent="-742950">
              <a:buAutoNum type="alphaLcPeriod"/>
            </a:pPr>
            <a:r>
              <a:rPr lang="en-US" sz="4400" dirty="0" smtClean="0"/>
              <a:t>Hannibal of Carthage</a:t>
            </a:r>
          </a:p>
          <a:p>
            <a:pPr marL="742950" indent="-742950">
              <a:buAutoNum type="alphaLcPeriod"/>
            </a:pPr>
            <a:r>
              <a:rPr lang="en-US" sz="4400" dirty="0" smtClean="0"/>
              <a:t>Alexander the Great</a:t>
            </a:r>
          </a:p>
          <a:p>
            <a:pPr marL="742950" indent="-742950">
              <a:buAutoNum type="alphaLcPeriod"/>
            </a:pPr>
            <a:r>
              <a:rPr lang="en-US" sz="4400" dirty="0" smtClean="0"/>
              <a:t> Augustus</a:t>
            </a:r>
            <a:endParaRPr lang="en-US" sz="4400" dirty="0"/>
          </a:p>
        </p:txBody>
      </p:sp>
      <p:pic>
        <p:nvPicPr>
          <p:cNvPr id="2050" name="Picture 2" descr="http://frontpage.montclair.edu/alvaresj/Jeanstuff/PRAugustu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447800"/>
            <a:ext cx="2295525" cy="493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3511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129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 smtClean="0"/>
              <a:t>This Jewish group favored cooperation with the Romans  </a:t>
            </a:r>
            <a:endParaRPr lang="en-US" sz="3800" dirty="0"/>
          </a:p>
        </p:txBody>
      </p:sp>
      <p:sp>
        <p:nvSpPr>
          <p:cNvPr id="4" name="TextBox 3"/>
          <p:cNvSpPr txBox="1"/>
          <p:nvPr/>
        </p:nvSpPr>
        <p:spPr>
          <a:xfrm>
            <a:off x="1475509" y="2667000"/>
            <a:ext cx="6019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LcPeriod"/>
            </a:pPr>
            <a:r>
              <a:rPr lang="en-US" sz="4400" dirty="0" smtClean="0"/>
              <a:t>Pharisees</a:t>
            </a:r>
          </a:p>
          <a:p>
            <a:pPr marL="742950" indent="-742950">
              <a:buAutoNum type="alphaLcPeriod"/>
            </a:pPr>
            <a:r>
              <a:rPr lang="en-US" sz="4400" dirty="0" smtClean="0"/>
              <a:t>Sadducees</a:t>
            </a:r>
          </a:p>
          <a:p>
            <a:pPr marL="742950" indent="-742950">
              <a:buAutoNum type="alphaLcPeriod"/>
            </a:pPr>
            <a:r>
              <a:rPr lang="en-US" sz="4400" dirty="0" smtClean="0"/>
              <a:t>Essenes</a:t>
            </a:r>
          </a:p>
          <a:p>
            <a:pPr marL="742950" indent="-742950">
              <a:buAutoNum type="alphaLcPeriod"/>
            </a:pPr>
            <a:r>
              <a:rPr lang="en-US" sz="4400" dirty="0" smtClean="0"/>
              <a:t> Zealots</a:t>
            </a:r>
            <a:endParaRPr lang="en-US" sz="4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544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religion impact a culture?</a:t>
            </a:r>
          </a:p>
          <a:p>
            <a:r>
              <a:rPr lang="en-US" dirty="0" smtClean="0"/>
              <a:t>What factors lead to the rise and fall of empires?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467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let’s quiz on what we’ve learned.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7848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000" dirty="0" smtClean="0"/>
              <a:t>You may collaborate.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000" dirty="0" smtClean="0"/>
              <a:t>Your quiz is based on the presentation.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000" dirty="0" smtClean="0"/>
              <a:t>You may use your textbook and your notebook.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000" dirty="0" smtClean="0"/>
              <a:t>This is a timed quiz so please be efficient in your use of this time.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000" dirty="0" smtClean="0"/>
              <a:t>When done, please turn                                    your quiz into the </a:t>
            </a:r>
            <a:r>
              <a:rPr lang="en-US" sz="3000" dirty="0" err="1" smtClean="0"/>
              <a:t>DropBox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pic>
        <p:nvPicPr>
          <p:cNvPr id="5122" name="Picture 2" descr="http://www.quanta.org.in/2012/images/online%20quiz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657600"/>
            <a:ext cx="3590774" cy="286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6675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it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new civilization was born – European civilization – from the ashes of the Western Roman Empire.  Three major elements came together to form this new world: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Germanic peoples,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legacy of the Romans,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Catholic Church.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173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733800" cy="3810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Procurator</a:t>
            </a:r>
          </a:p>
          <a:p>
            <a:r>
              <a:rPr lang="en-US" dirty="0" smtClean="0"/>
              <a:t>Clergy</a:t>
            </a:r>
          </a:p>
          <a:p>
            <a:r>
              <a:rPr lang="en-US" dirty="0" smtClean="0"/>
              <a:t>Laity</a:t>
            </a:r>
          </a:p>
          <a:p>
            <a:r>
              <a:rPr lang="en-US" dirty="0" smtClean="0"/>
              <a:t>Transformation</a:t>
            </a:r>
          </a:p>
          <a:p>
            <a:r>
              <a:rPr lang="en-US" dirty="0" smtClean="0"/>
              <a:t>Structure</a:t>
            </a:r>
          </a:p>
          <a:p>
            <a:endParaRPr lang="en-US" dirty="0"/>
          </a:p>
        </p:txBody>
      </p:sp>
      <p:pic>
        <p:nvPicPr>
          <p:cNvPr id="2050" name="Picture 2" descr="http://www.ungarn-incentives.de/uploads/pics/5_D4-Pecs03_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676400"/>
            <a:ext cx="5457825" cy="369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05200" y="57912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Early Christian Catacomb, Budapest, Hungary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265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Judaism in the Roman Empire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287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Judaea was a Roman province by A.D. 6 controlled by a </a:t>
            </a:r>
            <a:r>
              <a:rPr lang="en-US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procurator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. </a:t>
            </a: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Unrest was widespread.  </a:t>
            </a:r>
            <a:endParaRPr lang="en-US" dirty="0">
              <a:latin typeface="Aparajita" pitchFamily="34" charset="0"/>
              <a:cs typeface="Aparajita" pitchFamily="34" charset="0"/>
            </a:endParaRP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Four primary Jewish religious groups at the time:</a:t>
            </a:r>
          </a:p>
          <a:p>
            <a:pPr lvl="1"/>
            <a:r>
              <a:rPr lang="en-US" b="1" u="sng" dirty="0" err="1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Sadduccees</a:t>
            </a:r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priests who favored cooperation with Rome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 lvl="1"/>
            <a:r>
              <a:rPr lang="en-US" b="1" u="sng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Pharisees</a:t>
            </a:r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strictly observed Jewish law and ritual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.  </a:t>
            </a:r>
          </a:p>
          <a:p>
            <a:pPr lvl="1"/>
            <a:r>
              <a:rPr lang="en-US" b="1" u="sng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Essenes</a:t>
            </a:r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lived apart from society, waiting for a Messiah from God to save Israel from oppression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 lvl="1"/>
            <a:r>
              <a:rPr lang="en-US" b="1" u="sng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Zealots</a:t>
            </a:r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called for the violent overthrow of Roman rule.</a:t>
            </a:r>
          </a:p>
          <a:p>
            <a:pPr lvl="2"/>
            <a:r>
              <a:rPr lang="en-US" dirty="0" smtClean="0">
                <a:latin typeface="Aparajita" pitchFamily="34" charset="0"/>
                <a:cs typeface="Aparajita" pitchFamily="34" charset="0"/>
              </a:rPr>
              <a:t>Zealots led an unsuccessful revolt in A.D. 66 which was </a:t>
            </a:r>
            <a:r>
              <a:rPr lang="en-US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crushed by Rome 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to the extent that even the Jewish Temple was razed in A.D. 70.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554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1981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This is the world into which Jesus of Nazareth was born, traveling and preaching throughout Judaea around the years A.D. 30 – 33. 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942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Rise of Christianity</a:t>
            </a:r>
            <a:br>
              <a:rPr lang="en-US" dirty="0" smtClean="0"/>
            </a:br>
            <a:r>
              <a:rPr lang="en-US" sz="3600" dirty="0" smtClean="0"/>
              <a:t>The Teachings of Jesus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9831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Jesus was a Jew who called for a </a:t>
            </a:r>
            <a:r>
              <a:rPr lang="en-US" b="1" dirty="0" smtClean="0">
                <a:latin typeface="Aparajita" pitchFamily="34" charset="0"/>
                <a:cs typeface="Aparajita" pitchFamily="34" charset="0"/>
              </a:rPr>
              <a:t>transformation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of the inner person, not just an adherence to rituals &amp; regulations.   </a:t>
            </a:r>
          </a:p>
          <a:p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His </a:t>
            </a:r>
            <a:r>
              <a:rPr lang="en-US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first</a:t>
            </a:r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commandment</a:t>
            </a:r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was to “love God” with one’s entire being.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 His second commandment was to “Love your neighbor as yourself.”</a:t>
            </a:r>
            <a:endParaRPr lang="en-US" dirty="0">
              <a:latin typeface="Aparajita" pitchFamily="34" charset="0"/>
              <a:cs typeface="Aparajita" pitchFamily="34" charset="0"/>
            </a:endParaRP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Among other reasons, Jesus is important because these commandments, and the concepts of humility, charity, and love toward others shaped the </a:t>
            </a:r>
            <a:r>
              <a:rPr lang="en-US" b="1" dirty="0" smtClean="0">
                <a:latin typeface="Aparajita" pitchFamily="34" charset="0"/>
                <a:cs typeface="Aparajita" pitchFamily="34" charset="0"/>
              </a:rPr>
              <a:t>value system 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of Western Civilization.  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051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dirty="0" smtClean="0"/>
              <a:t>The Rise of Christianity</a:t>
            </a:r>
            <a:br>
              <a:rPr lang="en-US" dirty="0" smtClean="0"/>
            </a:br>
            <a:r>
              <a:rPr lang="en-US" sz="3600" dirty="0" smtClean="0"/>
              <a:t>The Teachings of Jesus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6783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Jesus was turned over to the Roman </a:t>
            </a:r>
            <a:r>
              <a:rPr lang="en-US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procurator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Pontius Pilate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, by some of the Jewish authorities.   </a:t>
            </a: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He was put to death by </a:t>
            </a:r>
            <a:r>
              <a:rPr lang="en-US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crucifixion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.</a:t>
            </a:r>
            <a:endParaRPr lang="en-US" dirty="0">
              <a:latin typeface="Aparajita" pitchFamily="34" charset="0"/>
              <a:cs typeface="Aparajita" pitchFamily="34" charset="0"/>
            </a:endParaRP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His followers, Christians,                                                         believe he rose from the                                                      dead and appeared to them                                                    after his death.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3074" name="Picture 2" descr="http://www.jesuspictures.co/crucifixion-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895" y="3424989"/>
            <a:ext cx="43688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5766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sz="3800" dirty="0" smtClean="0"/>
              <a:t>Christianity Spreads </a:t>
            </a:r>
            <a:br>
              <a:rPr lang="en-US" sz="3800" dirty="0" smtClean="0"/>
            </a:br>
            <a:r>
              <a:rPr lang="en-US" sz="3800" dirty="0" smtClean="0"/>
              <a:t>Throughout the Empire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6783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Jesus chose twelve men from his disciples, to be apostles.  The apostles were leaders of the early Christian Church.   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Peter, a humble fisherman, was the leader of the apostles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. </a:t>
            </a:r>
            <a:endParaRPr lang="en-US" dirty="0">
              <a:latin typeface="Aparajita" pitchFamily="34" charset="0"/>
              <a:cs typeface="Aparajita" pitchFamily="34" charset="0"/>
            </a:endParaRP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Paul, a Jew, converted to Christianity and became an apostle.  He had been a persecutor of Christians.  Paul is known as the “Apostle to the Gentiles” because he, more than any other apostle, spread Christianity to non-Jews.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806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Fals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EXPANDSHOWBAR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Tru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Tru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ASKPANEKEY" val="0f54b107-1ef7-460d-8e80-440b2f8d9504"/>
  <p:tag name="TPFULLVERSION" val="4.3.2.1178"/>
  <p:tag name="INCLUDESESSION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948</Words>
  <Application>Microsoft Office PowerPoint</Application>
  <PresentationFormat>On-screen Show (4:3)</PresentationFormat>
  <Paragraphs>81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Chapter 2, lesson 1 The First Christians</vt:lpstr>
      <vt:lpstr>Essential Questions</vt:lpstr>
      <vt:lpstr>Why does it matter?</vt:lpstr>
      <vt:lpstr>Lesson Vocabulary</vt:lpstr>
      <vt:lpstr>Judaism in the Roman Empire  </vt:lpstr>
      <vt:lpstr>PowerPoint Presentation</vt:lpstr>
      <vt:lpstr>The Rise of Christianity The Teachings of Jesus</vt:lpstr>
      <vt:lpstr>The Rise of Christianity The Teachings of Jesus</vt:lpstr>
      <vt:lpstr>Christianity Spreads  Throughout the Empire</vt:lpstr>
      <vt:lpstr>PowerPoint Presentation</vt:lpstr>
      <vt:lpstr>PowerPoint Presentation</vt:lpstr>
      <vt:lpstr>PowerPoint Presentation</vt:lpstr>
      <vt:lpstr>Roman Persecution</vt:lpstr>
      <vt:lpstr>Roman Persecution</vt:lpstr>
      <vt:lpstr>PowerPoint Presentation</vt:lpstr>
      <vt:lpstr>Christian Rome</vt:lpstr>
      <vt:lpstr>Looking back…</vt:lpstr>
      <vt:lpstr>PowerPoint Presentation</vt:lpstr>
      <vt:lpstr>PowerPoint Presentation</vt:lpstr>
      <vt:lpstr>Now let’s quiz on what we’ve learned.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Two Review  (review – noun - a looking at or looking over again)</dc:title>
  <dc:creator>cit-sysop</dc:creator>
  <cp:lastModifiedBy>cit-sysop</cp:lastModifiedBy>
  <cp:revision>61</cp:revision>
  <dcterms:created xsi:type="dcterms:W3CDTF">2011-09-07T19:17:10Z</dcterms:created>
  <dcterms:modified xsi:type="dcterms:W3CDTF">2013-08-23T14:07:26Z</dcterms:modified>
</cp:coreProperties>
</file>