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2" r:id="rId3"/>
    <p:sldId id="313" r:id="rId4"/>
    <p:sldId id="315" r:id="rId5"/>
    <p:sldId id="258" r:id="rId6"/>
    <p:sldId id="327" r:id="rId7"/>
    <p:sldId id="317" r:id="rId8"/>
    <p:sldId id="328" r:id="rId9"/>
    <p:sldId id="329" r:id="rId10"/>
    <p:sldId id="318" r:id="rId11"/>
    <p:sldId id="292" r:id="rId12"/>
    <p:sldId id="301"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27C423-7F47-4953-91C8-F779F690CD96}"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251621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7C423-7F47-4953-91C8-F779F690CD96}"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16650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7C423-7F47-4953-91C8-F779F690CD96}"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3700331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7C423-7F47-4953-91C8-F779F690CD96}"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2483805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27C423-7F47-4953-91C8-F779F690CD96}"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25661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27C423-7F47-4953-91C8-F779F690CD96}" type="datetimeFigureOut">
              <a:rPr lang="en-US" smtClean="0"/>
              <a:t>8/23/2013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2920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27C423-7F47-4953-91C8-F779F690CD96}" type="datetimeFigureOut">
              <a:rPr lang="en-US" smtClean="0"/>
              <a:t>8/23/2013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2647533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27C423-7F47-4953-91C8-F779F690CD96}" type="datetimeFigureOut">
              <a:rPr lang="en-US" smtClean="0"/>
              <a:t>8/23/2013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145095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7C423-7F47-4953-91C8-F779F690CD96}" type="datetimeFigureOut">
              <a:rPr lang="en-US" smtClean="0"/>
              <a:t>8/23/2013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4132848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7C423-7F47-4953-91C8-F779F690CD96}" type="datetimeFigureOut">
              <a:rPr lang="en-US" smtClean="0"/>
              <a:t>8/23/2013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3913886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7C423-7F47-4953-91C8-F779F690CD96}" type="datetimeFigureOut">
              <a:rPr lang="en-US" smtClean="0"/>
              <a:t>8/23/2013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035982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7C423-7F47-4953-91C8-F779F690CD96}" type="datetimeFigureOut">
              <a:rPr lang="en-US" smtClean="0"/>
              <a:t>8/23/2013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9C6B3-5727-4AB2-91BA-98907F5AD547}" type="slidenum">
              <a:rPr lang="en-US" smtClean="0"/>
              <a:t>‹#›</a:t>
            </a:fld>
            <a:endParaRPr lang="en-US"/>
          </a:p>
        </p:txBody>
      </p:sp>
    </p:spTree>
    <p:extLst>
      <p:ext uri="{BB962C8B-B14F-4D97-AF65-F5344CB8AC3E}">
        <p14:creationId xmlns:p14="http://schemas.microsoft.com/office/powerpoint/2010/main" val="3258579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1295400"/>
            <a:ext cx="5181600" cy="4800601"/>
          </a:xfrm>
        </p:spPr>
        <p:txBody>
          <a:bodyPr>
            <a:normAutofit/>
          </a:bodyPr>
          <a:lstStyle/>
          <a:p>
            <a:r>
              <a:rPr lang="en-US" sz="3900" b="1" dirty="0" smtClean="0">
                <a:effectLst>
                  <a:outerShdw blurRad="38100" dist="38100" dir="2700000" algn="tl">
                    <a:srgbClr val="000000">
                      <a:alpha val="43137"/>
                    </a:srgbClr>
                  </a:outerShdw>
                </a:effectLst>
              </a:rPr>
              <a:t>Chapter 2, lesson 3</a:t>
            </a:r>
            <a:r>
              <a:rPr lang="en-US" sz="3900" dirty="0"/>
              <a:t/>
            </a:r>
            <a:br>
              <a:rPr lang="en-US" sz="3900" dirty="0"/>
            </a:br>
            <a:r>
              <a:rPr lang="en-US" sz="3000" dirty="0" smtClean="0"/>
              <a:t>The Early Christian Church </a:t>
            </a:r>
            <a:endParaRPr lang="en-US" sz="2600" dirty="0" smtClean="0">
              <a:solidFill>
                <a:srgbClr val="002060"/>
              </a:solidFill>
            </a:endParaRPr>
          </a:p>
        </p:txBody>
      </p:sp>
      <p:sp>
        <p:nvSpPr>
          <p:cNvPr id="2051" name="Subtitle 2"/>
          <p:cNvSpPr>
            <a:spLocks noGrp="1"/>
          </p:cNvSpPr>
          <p:nvPr>
            <p:ph type="subTitle" idx="1"/>
          </p:nvPr>
        </p:nvSpPr>
        <p:spPr>
          <a:xfrm>
            <a:off x="533400" y="304800"/>
            <a:ext cx="8077200" cy="685800"/>
          </a:xfrm>
          <a:noFill/>
          <a:ln>
            <a:noFill/>
          </a:ln>
        </p:spPr>
        <p:txBody>
          <a:bodyPr>
            <a:scene3d>
              <a:camera prst="orthographicFront"/>
              <a:lightRig rig="glow" dir="tl">
                <a:rot lat="0" lon="0" rev="5400000"/>
              </a:lightRig>
            </a:scene3d>
            <a:sp3d contourW="12700">
              <a:bevelT w="25400" h="25400"/>
              <a:contourClr>
                <a:schemeClr val="accent6">
                  <a:shade val="73000"/>
                </a:schemeClr>
              </a:contourClr>
            </a:sp3d>
          </a:bodyPr>
          <a:lstStyle/>
          <a:p>
            <a:pPr eaLnBrk="1" hangingPunct="1"/>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Mr. Wyka - World History</a:t>
            </a:r>
          </a:p>
        </p:txBody>
      </p:sp>
      <p:sp>
        <p:nvSpPr>
          <p:cNvPr id="2" name="TextBox 1"/>
          <p:cNvSpPr txBox="1"/>
          <p:nvPr/>
        </p:nvSpPr>
        <p:spPr>
          <a:xfrm>
            <a:off x="5929746" y="5349447"/>
            <a:ext cx="2667000" cy="646331"/>
          </a:xfrm>
          <a:prstGeom prst="rect">
            <a:avLst/>
          </a:prstGeom>
          <a:noFill/>
        </p:spPr>
        <p:txBody>
          <a:bodyPr wrap="square" rtlCol="0">
            <a:spAutoFit/>
          </a:bodyPr>
          <a:lstStyle/>
          <a:p>
            <a:pPr algn="ctr"/>
            <a:r>
              <a:rPr lang="en-US" dirty="0" smtClean="0"/>
              <a:t>From catacombs to cathedrals</a:t>
            </a:r>
            <a:endParaRPr lang="en-US" dirty="0"/>
          </a:p>
        </p:txBody>
      </p:sp>
      <p:sp>
        <p:nvSpPr>
          <p:cNvPr id="3" name="TextBox 2"/>
          <p:cNvSpPr txBox="1"/>
          <p:nvPr/>
        </p:nvSpPr>
        <p:spPr>
          <a:xfrm>
            <a:off x="1600200" y="4933949"/>
            <a:ext cx="3505200" cy="830997"/>
          </a:xfrm>
          <a:prstGeom prst="rect">
            <a:avLst/>
          </a:prstGeom>
          <a:noFill/>
        </p:spPr>
        <p:txBody>
          <a:bodyPr wrap="square" rtlCol="0">
            <a:spAutoFit/>
          </a:bodyPr>
          <a:lstStyle/>
          <a:p>
            <a:r>
              <a:rPr lang="en-US" sz="2400" dirty="0" smtClean="0"/>
              <a:t>When?  A.D. 313 - 800</a:t>
            </a:r>
          </a:p>
          <a:p>
            <a:r>
              <a:rPr lang="en-US" sz="2400" dirty="0" smtClean="0"/>
              <a:t>Where?  Europe</a:t>
            </a:r>
            <a:endParaRPr lang="en-US" sz="2400" dirty="0"/>
          </a:p>
        </p:txBody>
      </p:sp>
      <p:pic>
        <p:nvPicPr>
          <p:cNvPr id="5" name="Picture 2" descr="http://www.oneonta.edu/faculty/farberas/arth/Images/arth212images/early_christian/painting/catacombs/christ_teach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756188"/>
            <a:ext cx="3357563"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commons/thumb/c/c7/St_Jacobs_Cathedral_1.JPG/250px-St_Jacobs_Cathedral_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2858" y="1019582"/>
            <a:ext cx="3224646" cy="429522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80162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028"/>
                                        </p:tgtEl>
                                        <p:attrNameLst>
                                          <p:attrName>style.visibility</p:attrName>
                                        </p:attrNameLst>
                                      </p:cBhvr>
                                      <p:to>
                                        <p:strVal val="visible"/>
                                      </p:to>
                                    </p:set>
                                    <p:animEffect transition="in" filter="barn(inVertical)">
                                      <p:cBhvr>
                                        <p:cTn id="24"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back…</a:t>
            </a:r>
            <a:endParaRPr lang="en-US" dirty="0"/>
          </a:p>
        </p:txBody>
      </p:sp>
      <p:pic>
        <p:nvPicPr>
          <p:cNvPr id="8194" name="Picture 2" descr="http://relationshipplaybook.com/wp-content/uploads/2011/04/Looking-Back-512X384-14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133600"/>
            <a:ext cx="4876800" cy="3657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78818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arn(inVertical)">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04850"/>
            <a:ext cx="8229600" cy="1295400"/>
          </a:xfrm>
        </p:spPr>
        <p:txBody>
          <a:bodyPr>
            <a:normAutofit/>
          </a:bodyPr>
          <a:lstStyle/>
          <a:p>
            <a:pPr marL="0" indent="0">
              <a:buNone/>
            </a:pPr>
            <a:r>
              <a:rPr lang="en-US" sz="3800" dirty="0" smtClean="0"/>
              <a:t>This emperor divided the empire into four prefectures before retiring:  </a:t>
            </a:r>
            <a:endParaRPr lang="en-US" sz="3800" dirty="0"/>
          </a:p>
        </p:txBody>
      </p:sp>
      <p:sp>
        <p:nvSpPr>
          <p:cNvPr id="4" name="TextBox 3"/>
          <p:cNvSpPr txBox="1"/>
          <p:nvPr/>
        </p:nvSpPr>
        <p:spPr>
          <a:xfrm>
            <a:off x="381000" y="2667000"/>
            <a:ext cx="6019800" cy="2800767"/>
          </a:xfrm>
          <a:prstGeom prst="rect">
            <a:avLst/>
          </a:prstGeom>
          <a:noFill/>
        </p:spPr>
        <p:txBody>
          <a:bodyPr wrap="square" rtlCol="0">
            <a:spAutoFit/>
          </a:bodyPr>
          <a:lstStyle/>
          <a:p>
            <a:pPr marL="742950" indent="-742950">
              <a:buAutoNum type="alphaLcPeriod"/>
            </a:pPr>
            <a:r>
              <a:rPr lang="en-US" sz="4400" dirty="0" smtClean="0"/>
              <a:t>Julius Caesar</a:t>
            </a:r>
          </a:p>
          <a:p>
            <a:pPr marL="742950" indent="-742950">
              <a:buAutoNum type="alphaLcPeriod"/>
            </a:pPr>
            <a:r>
              <a:rPr lang="en-US" sz="4400" dirty="0" smtClean="0"/>
              <a:t>Caesar Augustus</a:t>
            </a:r>
          </a:p>
          <a:p>
            <a:pPr marL="742950" indent="-742950">
              <a:buAutoNum type="alphaLcPeriod"/>
            </a:pPr>
            <a:r>
              <a:rPr lang="en-US" sz="4400" dirty="0" smtClean="0"/>
              <a:t>Romulus </a:t>
            </a:r>
            <a:r>
              <a:rPr lang="en-US" sz="4400" dirty="0" err="1" smtClean="0"/>
              <a:t>Augustulus</a:t>
            </a:r>
            <a:endParaRPr lang="en-US" sz="4400" dirty="0" smtClean="0"/>
          </a:p>
          <a:p>
            <a:pPr marL="742950" indent="-742950">
              <a:buAutoNum type="alphaLcPeriod"/>
            </a:pPr>
            <a:r>
              <a:rPr lang="en-US" sz="4400" dirty="0" smtClean="0"/>
              <a:t> </a:t>
            </a:r>
            <a:r>
              <a:rPr lang="en-US" sz="4400" dirty="0" err="1" smtClean="0"/>
              <a:t>Diocletion</a:t>
            </a:r>
            <a:endParaRPr lang="en-US" sz="4400" dirty="0"/>
          </a:p>
        </p:txBody>
      </p:sp>
      <p:pic>
        <p:nvPicPr>
          <p:cNvPr id="7170" name="Picture 2" descr="http://rubens.anu.edu.au/htdocs/bycountry/croatia/spalatro_palace_of_diocletian/split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667000"/>
            <a:ext cx="2822271" cy="3297087"/>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upload.wikimedia.org/wikipedia/commons/thumb/8/88/DiocletianusFollis.jpg/220px-DiocletianusFolli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667000"/>
            <a:ext cx="3021836" cy="3200400"/>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http://www.historyforkids.org/learn/romans/history/pictures/diocletia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4810" y="2764203"/>
            <a:ext cx="3153026" cy="300599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3511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7170"/>
                                        </p:tgtEl>
                                        <p:attrNameLst>
                                          <p:attrName>style.visibility</p:attrName>
                                        </p:attrNameLst>
                                      </p:cBhvr>
                                      <p:to>
                                        <p:strVal val="visible"/>
                                      </p:to>
                                    </p:set>
                                    <p:animEffect transition="in" filter="barn(inVertical)">
                                      <p:cBhvr>
                                        <p:cTn id="19" dur="500"/>
                                        <p:tgtEl>
                                          <p:spTgt spid="7170"/>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7172"/>
                                        </p:tgtEl>
                                        <p:attrNameLst>
                                          <p:attrName>style.visibility</p:attrName>
                                        </p:attrNameLst>
                                      </p:cBhvr>
                                      <p:to>
                                        <p:strVal val="visible"/>
                                      </p:to>
                                    </p:set>
                                    <p:animEffect transition="in" filter="barn(inVertical)">
                                      <p:cBhvr>
                                        <p:cTn id="24" dur="500"/>
                                        <p:tgtEl>
                                          <p:spTgt spid="717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7174"/>
                                        </p:tgtEl>
                                        <p:attrNameLst>
                                          <p:attrName>style.visibility</p:attrName>
                                        </p:attrNameLst>
                                      </p:cBhvr>
                                      <p:to>
                                        <p:strVal val="visible"/>
                                      </p:to>
                                    </p:set>
                                    <p:animEffect transition="in" filter="barn(inVertical)">
                                      <p:cBhvr>
                                        <p:cTn id="29" dur="5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1295400"/>
          </a:xfrm>
        </p:spPr>
        <p:txBody>
          <a:bodyPr>
            <a:normAutofit/>
          </a:bodyPr>
          <a:lstStyle/>
          <a:p>
            <a:pPr marL="0" indent="0">
              <a:buNone/>
            </a:pPr>
            <a:r>
              <a:rPr lang="en-US" sz="3800" dirty="0" smtClean="0"/>
              <a:t>The first civilizations (that we know of) developed in:</a:t>
            </a:r>
            <a:endParaRPr lang="en-US" sz="3800" dirty="0"/>
          </a:p>
        </p:txBody>
      </p:sp>
      <p:sp>
        <p:nvSpPr>
          <p:cNvPr id="4" name="TextBox 3"/>
          <p:cNvSpPr txBox="1"/>
          <p:nvPr/>
        </p:nvSpPr>
        <p:spPr>
          <a:xfrm>
            <a:off x="1475509" y="2667000"/>
            <a:ext cx="6019800" cy="2800767"/>
          </a:xfrm>
          <a:prstGeom prst="rect">
            <a:avLst/>
          </a:prstGeom>
          <a:noFill/>
        </p:spPr>
        <p:txBody>
          <a:bodyPr wrap="square" rtlCol="0">
            <a:spAutoFit/>
          </a:bodyPr>
          <a:lstStyle/>
          <a:p>
            <a:pPr marL="742950" indent="-742950">
              <a:buAutoNum type="alphaLcPeriod"/>
            </a:pPr>
            <a:r>
              <a:rPr lang="en-US" sz="4400" dirty="0" smtClean="0"/>
              <a:t>Mesoamerica</a:t>
            </a:r>
          </a:p>
          <a:p>
            <a:pPr marL="742950" indent="-742950">
              <a:buAutoNum type="alphaLcPeriod"/>
            </a:pPr>
            <a:r>
              <a:rPr lang="en-US" sz="4400" dirty="0" smtClean="0"/>
              <a:t>Mesopotamia</a:t>
            </a:r>
          </a:p>
          <a:p>
            <a:pPr marL="742950" indent="-742950">
              <a:buAutoNum type="alphaLcPeriod"/>
            </a:pPr>
            <a:r>
              <a:rPr lang="en-US" sz="4400" dirty="0" smtClean="0"/>
              <a:t>Greece</a:t>
            </a:r>
          </a:p>
          <a:p>
            <a:pPr marL="742950" indent="-742950">
              <a:buAutoNum type="alphaLcPeriod"/>
            </a:pPr>
            <a:r>
              <a:rPr lang="en-US" sz="4400" dirty="0" smtClean="0"/>
              <a:t> North Africa</a:t>
            </a:r>
            <a:endParaRPr lang="en-US" sz="4400" dirty="0"/>
          </a:p>
        </p:txBody>
      </p:sp>
    </p:spTree>
    <p:custDataLst>
      <p:tags r:id="rId1"/>
    </p:custDataLst>
    <p:extLst>
      <p:ext uri="{BB962C8B-B14F-4D97-AF65-F5344CB8AC3E}">
        <p14:creationId xmlns:p14="http://schemas.microsoft.com/office/powerpoint/2010/main" val="340544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p:txBody>
          <a:bodyPr/>
          <a:lstStyle/>
          <a:p>
            <a:r>
              <a:rPr lang="en-US" dirty="0" smtClean="0"/>
              <a:t>How can religion impact a culture?</a:t>
            </a:r>
          </a:p>
          <a:p>
            <a:r>
              <a:rPr lang="en-US" dirty="0" smtClean="0"/>
              <a:t>How was the Christian Church organized by the fourth century?</a:t>
            </a:r>
            <a:endParaRPr lang="en-US" dirty="0"/>
          </a:p>
        </p:txBody>
      </p:sp>
      <p:pic>
        <p:nvPicPr>
          <p:cNvPr id="2050" name="Picture 2" descr="http://farm4.staticflickr.com/3603/3393305658_4fd9dace42_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505200"/>
            <a:ext cx="3462986" cy="23050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71600" y="5181600"/>
            <a:ext cx="3352800" cy="369332"/>
          </a:xfrm>
          <a:prstGeom prst="rect">
            <a:avLst/>
          </a:prstGeom>
          <a:noFill/>
        </p:spPr>
        <p:txBody>
          <a:bodyPr wrap="square" rtlCol="0">
            <a:spAutoFit/>
          </a:bodyPr>
          <a:lstStyle/>
          <a:p>
            <a:r>
              <a:rPr lang="en-US" dirty="0" smtClean="0"/>
              <a:t>Sofia, Bulgaria, 4</a:t>
            </a:r>
            <a:r>
              <a:rPr lang="en-US" baseline="30000" dirty="0" smtClean="0"/>
              <a:t>th</a:t>
            </a:r>
            <a:r>
              <a:rPr lang="en-US" dirty="0" smtClean="0"/>
              <a:t> century A.D. </a:t>
            </a:r>
            <a:endParaRPr lang="en-US" dirty="0"/>
          </a:p>
        </p:txBody>
      </p:sp>
    </p:spTree>
    <p:custDataLst>
      <p:tags r:id="rId1"/>
    </p:custDataLst>
    <p:extLst>
      <p:ext uri="{BB962C8B-B14F-4D97-AF65-F5344CB8AC3E}">
        <p14:creationId xmlns:p14="http://schemas.microsoft.com/office/powerpoint/2010/main" val="394467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barn(inVertical)">
                                      <p:cBhvr>
                                        <p:cTn id="19" dur="5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barn(inVertical)">
                                      <p:cBhvr>
                                        <p:cTn id="2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it matter?</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The Catholic Church filled the vacuum left </a:t>
            </a:r>
            <a:r>
              <a:rPr lang="en-US" dirty="0">
                <a:solidFill>
                  <a:srgbClr val="FF0000"/>
                </a:solidFill>
              </a:rPr>
              <a:t>after the fall of the Roman </a:t>
            </a:r>
            <a:r>
              <a:rPr lang="en-US" dirty="0" smtClean="0">
                <a:solidFill>
                  <a:srgbClr val="FF0000"/>
                </a:solidFill>
              </a:rPr>
              <a:t>Empire</a:t>
            </a:r>
            <a:r>
              <a:rPr lang="en-US" dirty="0" smtClean="0"/>
              <a:t>, playing an increasingly important role in the growth of a new European civilization.  </a:t>
            </a:r>
            <a:endParaRPr lang="en-US" dirty="0"/>
          </a:p>
        </p:txBody>
      </p:sp>
    </p:spTree>
    <p:custDataLst>
      <p:tags r:id="rId1"/>
    </p:custDataLst>
    <p:extLst>
      <p:ext uri="{BB962C8B-B14F-4D97-AF65-F5344CB8AC3E}">
        <p14:creationId xmlns:p14="http://schemas.microsoft.com/office/powerpoint/2010/main" val="3011738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Vocabulary</a:t>
            </a:r>
            <a:endParaRPr lang="en-US" dirty="0"/>
          </a:p>
        </p:txBody>
      </p:sp>
      <p:sp>
        <p:nvSpPr>
          <p:cNvPr id="3" name="Content Placeholder 2"/>
          <p:cNvSpPr>
            <a:spLocks noGrp="1"/>
          </p:cNvSpPr>
          <p:nvPr>
            <p:ph idx="1"/>
          </p:nvPr>
        </p:nvSpPr>
        <p:spPr>
          <a:xfrm>
            <a:off x="457200" y="1600200"/>
            <a:ext cx="3733800" cy="4190999"/>
          </a:xfrm>
        </p:spPr>
        <p:txBody>
          <a:bodyPr>
            <a:normAutofit fontScale="92500" lnSpcReduction="20000"/>
          </a:bodyPr>
          <a:lstStyle/>
          <a:p>
            <a:r>
              <a:rPr lang="en-US" dirty="0"/>
              <a:t>b</a:t>
            </a:r>
            <a:r>
              <a:rPr lang="en-US" dirty="0" smtClean="0"/>
              <a:t>ishopric</a:t>
            </a:r>
          </a:p>
          <a:p>
            <a:r>
              <a:rPr lang="en-US" dirty="0" smtClean="0"/>
              <a:t>monk</a:t>
            </a:r>
          </a:p>
          <a:p>
            <a:r>
              <a:rPr lang="en-US" dirty="0" smtClean="0"/>
              <a:t>monasticism</a:t>
            </a:r>
          </a:p>
          <a:p>
            <a:r>
              <a:rPr lang="en-US" dirty="0" smtClean="0"/>
              <a:t>nun</a:t>
            </a:r>
          </a:p>
          <a:p>
            <a:r>
              <a:rPr lang="en-US" dirty="0"/>
              <a:t>a</a:t>
            </a:r>
            <a:r>
              <a:rPr lang="en-US" dirty="0" smtClean="0"/>
              <a:t>bbess</a:t>
            </a:r>
          </a:p>
          <a:p>
            <a:r>
              <a:rPr lang="en-US" dirty="0" smtClean="0"/>
              <a:t>pursue</a:t>
            </a:r>
          </a:p>
          <a:p>
            <a:r>
              <a:rPr lang="en-US" dirty="0" smtClean="0"/>
              <a:t>conversion</a:t>
            </a:r>
          </a:p>
          <a:p>
            <a:r>
              <a:rPr lang="en-US" dirty="0" smtClean="0"/>
              <a:t>primacy</a:t>
            </a:r>
          </a:p>
          <a:p>
            <a:r>
              <a:rPr lang="en-US" dirty="0" smtClean="0"/>
              <a:t>succession</a:t>
            </a:r>
            <a:endParaRPr lang="en-US" dirty="0"/>
          </a:p>
        </p:txBody>
      </p:sp>
      <p:sp>
        <p:nvSpPr>
          <p:cNvPr id="4" name="TextBox 3"/>
          <p:cNvSpPr txBox="1"/>
          <p:nvPr/>
        </p:nvSpPr>
        <p:spPr>
          <a:xfrm>
            <a:off x="3505200" y="5791200"/>
            <a:ext cx="5257800" cy="707886"/>
          </a:xfrm>
          <a:prstGeom prst="rect">
            <a:avLst/>
          </a:prstGeom>
          <a:noFill/>
        </p:spPr>
        <p:txBody>
          <a:bodyPr wrap="square" rtlCol="0">
            <a:spAutoFit/>
          </a:bodyPr>
          <a:lstStyle/>
          <a:p>
            <a:pPr algn="ctr"/>
            <a:r>
              <a:rPr lang="en-US" sz="2000" dirty="0" smtClean="0"/>
              <a:t>The abbey church of the </a:t>
            </a:r>
            <a:r>
              <a:rPr lang="en-US" sz="2000" b="1" dirty="0" smtClean="0"/>
              <a:t>Benedictine monastery </a:t>
            </a:r>
            <a:r>
              <a:rPr lang="en-US" sz="2000" dirty="0" smtClean="0"/>
              <a:t>of </a:t>
            </a:r>
            <a:r>
              <a:rPr lang="en-US" sz="2000" b="1" i="1" dirty="0" smtClean="0"/>
              <a:t>St. Leo </a:t>
            </a:r>
            <a:r>
              <a:rPr lang="en-US" sz="2000" dirty="0" smtClean="0"/>
              <a:t>in San Antonio, Florida. </a:t>
            </a:r>
            <a:endParaRPr lang="en-US" sz="2000" dirty="0"/>
          </a:p>
        </p:txBody>
      </p:sp>
      <p:pic>
        <p:nvPicPr>
          <p:cNvPr id="4098" name="Picture 2" descr="http://www.cardcow.com/images/set174/card00550_f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882775"/>
            <a:ext cx="5715000" cy="36195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93265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868362"/>
          </a:xfrm>
        </p:spPr>
        <p:txBody>
          <a:bodyPr>
            <a:normAutofit/>
          </a:bodyPr>
          <a:lstStyle/>
          <a:p>
            <a:r>
              <a:rPr lang="en-US" dirty="0" smtClean="0"/>
              <a:t>Organization of the Church</a:t>
            </a:r>
            <a:endParaRPr lang="en-US" dirty="0"/>
          </a:p>
        </p:txBody>
      </p:sp>
      <p:sp>
        <p:nvSpPr>
          <p:cNvPr id="3" name="Content Placeholder 2"/>
          <p:cNvSpPr>
            <a:spLocks noGrp="1"/>
          </p:cNvSpPr>
          <p:nvPr>
            <p:ph idx="1"/>
          </p:nvPr>
        </p:nvSpPr>
        <p:spPr>
          <a:xfrm>
            <a:off x="457200" y="1143000"/>
            <a:ext cx="8382000" cy="5287963"/>
          </a:xfrm>
        </p:spPr>
        <p:txBody>
          <a:bodyPr>
            <a:normAutofit lnSpcReduction="10000"/>
          </a:bodyPr>
          <a:lstStyle/>
          <a:p>
            <a:r>
              <a:rPr lang="en-US" b="1" dirty="0" smtClean="0">
                <a:latin typeface="Aparajita" pitchFamily="34" charset="0"/>
                <a:cs typeface="Aparajita" pitchFamily="34" charset="0"/>
              </a:rPr>
              <a:t>Priests</a:t>
            </a:r>
            <a:r>
              <a:rPr lang="en-US" dirty="0" smtClean="0">
                <a:latin typeface="Aparajita" pitchFamily="34" charset="0"/>
                <a:cs typeface="Aparajita" pitchFamily="34" charset="0"/>
              </a:rPr>
              <a:t> led local Christian communities called </a:t>
            </a:r>
            <a:r>
              <a:rPr lang="en-US" b="1" dirty="0" smtClean="0">
                <a:latin typeface="Aparajita" pitchFamily="34" charset="0"/>
                <a:cs typeface="Aparajita" pitchFamily="34" charset="0"/>
              </a:rPr>
              <a:t>parishes</a:t>
            </a:r>
            <a:r>
              <a:rPr lang="en-US" dirty="0" smtClean="0">
                <a:latin typeface="Aparajita" pitchFamily="34" charset="0"/>
                <a:cs typeface="Aparajita" pitchFamily="34" charset="0"/>
              </a:rPr>
              <a:t>.</a:t>
            </a:r>
          </a:p>
          <a:p>
            <a:r>
              <a:rPr lang="en-US" dirty="0" smtClean="0">
                <a:latin typeface="Aparajita" pitchFamily="34" charset="0"/>
                <a:cs typeface="Aparajita" pitchFamily="34" charset="0"/>
              </a:rPr>
              <a:t>A group of parishes was headed by a </a:t>
            </a:r>
            <a:r>
              <a:rPr lang="en-US" b="1" dirty="0" smtClean="0">
                <a:solidFill>
                  <a:srgbClr val="FF0000"/>
                </a:solidFill>
                <a:latin typeface="Aparajita" pitchFamily="34" charset="0"/>
                <a:cs typeface="Aparajita" pitchFamily="34" charset="0"/>
              </a:rPr>
              <a:t>bishop</a:t>
            </a:r>
            <a:r>
              <a:rPr lang="en-US" dirty="0" smtClean="0">
                <a:latin typeface="Aparajita" pitchFamily="34" charset="0"/>
                <a:cs typeface="Aparajita" pitchFamily="34" charset="0"/>
              </a:rPr>
              <a:t>.  </a:t>
            </a:r>
          </a:p>
          <a:p>
            <a:pPr lvl="1"/>
            <a:r>
              <a:rPr lang="en-US" dirty="0" smtClean="0">
                <a:latin typeface="Aparajita" pitchFamily="34" charset="0"/>
                <a:cs typeface="Aparajita" pitchFamily="34" charset="0"/>
              </a:rPr>
              <a:t>The bishops considered themselves </a:t>
            </a:r>
            <a:r>
              <a:rPr lang="en-US" b="1" dirty="0" smtClean="0">
                <a:latin typeface="Aparajita" pitchFamily="34" charset="0"/>
                <a:cs typeface="Aparajita" pitchFamily="34" charset="0"/>
              </a:rPr>
              <a:t>successors</a:t>
            </a:r>
            <a:r>
              <a:rPr lang="en-US" dirty="0" smtClean="0">
                <a:latin typeface="Aparajita" pitchFamily="34" charset="0"/>
                <a:cs typeface="Aparajita" pitchFamily="34" charset="0"/>
              </a:rPr>
              <a:t> of the apostles.</a:t>
            </a:r>
          </a:p>
          <a:p>
            <a:pPr lvl="1"/>
            <a:r>
              <a:rPr lang="en-US" dirty="0" smtClean="0">
                <a:latin typeface="Aparajita" pitchFamily="34" charset="0"/>
                <a:cs typeface="Aparajita" pitchFamily="34" charset="0"/>
              </a:rPr>
              <a:t>A bishop’s territory was called a </a:t>
            </a:r>
            <a:r>
              <a:rPr lang="en-US" b="1" dirty="0" smtClean="0">
                <a:latin typeface="Aparajita" pitchFamily="34" charset="0"/>
                <a:cs typeface="Aparajita" pitchFamily="34" charset="0"/>
              </a:rPr>
              <a:t>bishopric</a:t>
            </a:r>
            <a:r>
              <a:rPr lang="en-US" dirty="0" smtClean="0">
                <a:latin typeface="Aparajita" pitchFamily="34" charset="0"/>
                <a:cs typeface="Aparajita" pitchFamily="34" charset="0"/>
              </a:rPr>
              <a:t>, or </a:t>
            </a:r>
            <a:r>
              <a:rPr lang="en-US" b="1" dirty="0" smtClean="0">
                <a:solidFill>
                  <a:srgbClr val="FF0000"/>
                </a:solidFill>
                <a:latin typeface="Aparajita" pitchFamily="34" charset="0"/>
                <a:cs typeface="Aparajita" pitchFamily="34" charset="0"/>
              </a:rPr>
              <a:t>diocese</a:t>
            </a:r>
            <a:r>
              <a:rPr lang="en-US" dirty="0" smtClean="0">
                <a:latin typeface="Aparajita" pitchFamily="34" charset="0"/>
                <a:cs typeface="Aparajita" pitchFamily="34" charset="0"/>
              </a:rPr>
              <a:t>.</a:t>
            </a:r>
          </a:p>
          <a:p>
            <a:r>
              <a:rPr lang="en-US" dirty="0" smtClean="0">
                <a:latin typeface="Aparajita" pitchFamily="34" charset="0"/>
                <a:cs typeface="Aparajita" pitchFamily="34" charset="0"/>
              </a:rPr>
              <a:t>The bishops of the four most ancient cities of Christianity, Rome, Jerusalem, Alexandria, and Antioch, claimed descent (not by blood, but by succession) from one or more of the original apostles.  </a:t>
            </a:r>
          </a:p>
          <a:p>
            <a:r>
              <a:rPr lang="en-US" b="1" dirty="0" smtClean="0">
                <a:solidFill>
                  <a:srgbClr val="FF0000"/>
                </a:solidFill>
                <a:latin typeface="Aparajita" pitchFamily="34" charset="0"/>
                <a:cs typeface="Aparajita" pitchFamily="34" charset="0"/>
              </a:rPr>
              <a:t>The bishop of Rome</a:t>
            </a:r>
            <a:r>
              <a:rPr lang="en-US" dirty="0" smtClean="0">
                <a:latin typeface="Aparajita" pitchFamily="34" charset="0"/>
                <a:cs typeface="Aparajita" pitchFamily="34" charset="0"/>
              </a:rPr>
              <a:t>, being the successor of Peter, the chief of the apostles, </a:t>
            </a:r>
            <a:r>
              <a:rPr lang="en-US" b="1" dirty="0" smtClean="0">
                <a:solidFill>
                  <a:srgbClr val="FF0000"/>
                </a:solidFill>
                <a:latin typeface="Aparajita" pitchFamily="34" charset="0"/>
                <a:cs typeface="Aparajita" pitchFamily="34" charset="0"/>
              </a:rPr>
              <a:t>took on a primacy, or first place, among the bishops.  </a:t>
            </a:r>
            <a:endParaRPr lang="en-US" b="1" dirty="0">
              <a:solidFill>
                <a:srgbClr val="FF0000"/>
              </a:solidFill>
              <a:latin typeface="Aparajita" pitchFamily="34" charset="0"/>
              <a:cs typeface="Aparajita" pitchFamily="34" charset="0"/>
            </a:endParaRPr>
          </a:p>
        </p:txBody>
      </p:sp>
    </p:spTree>
    <p:custDataLst>
      <p:tags r:id="rId1"/>
    </p:custDataLst>
    <p:extLst>
      <p:ext uri="{BB962C8B-B14F-4D97-AF65-F5344CB8AC3E}">
        <p14:creationId xmlns:p14="http://schemas.microsoft.com/office/powerpoint/2010/main" val="305554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868362"/>
          </a:xfrm>
        </p:spPr>
        <p:txBody>
          <a:bodyPr>
            <a:normAutofit/>
          </a:bodyPr>
          <a:lstStyle/>
          <a:p>
            <a:r>
              <a:rPr lang="en-US" b="1" dirty="0" smtClean="0">
                <a:solidFill>
                  <a:srgbClr val="FF0000"/>
                </a:solidFill>
              </a:rPr>
              <a:t>Pope Gregory the Great</a:t>
            </a:r>
            <a:endParaRPr lang="en-US" b="1" dirty="0">
              <a:solidFill>
                <a:srgbClr val="FF0000"/>
              </a:solidFill>
            </a:endParaRPr>
          </a:p>
        </p:txBody>
      </p:sp>
      <p:sp>
        <p:nvSpPr>
          <p:cNvPr id="3" name="Content Placeholder 2"/>
          <p:cNvSpPr>
            <a:spLocks noGrp="1"/>
          </p:cNvSpPr>
          <p:nvPr>
            <p:ph idx="1"/>
          </p:nvPr>
        </p:nvSpPr>
        <p:spPr>
          <a:xfrm>
            <a:off x="457200" y="1143001"/>
            <a:ext cx="8382000" cy="3200400"/>
          </a:xfrm>
        </p:spPr>
        <p:txBody>
          <a:bodyPr>
            <a:normAutofit/>
          </a:bodyPr>
          <a:lstStyle/>
          <a:p>
            <a:r>
              <a:rPr lang="en-US" b="1" dirty="0" smtClean="0">
                <a:latin typeface="Aparajita" pitchFamily="34" charset="0"/>
                <a:cs typeface="Aparajita" pitchFamily="34" charset="0"/>
              </a:rPr>
              <a:t>Bishop</a:t>
            </a:r>
            <a:r>
              <a:rPr lang="en-US" dirty="0" smtClean="0">
                <a:latin typeface="Aparajita" pitchFamily="34" charset="0"/>
                <a:cs typeface="Aparajita" pitchFamily="34" charset="0"/>
              </a:rPr>
              <a:t> of Rome</a:t>
            </a:r>
          </a:p>
          <a:p>
            <a:r>
              <a:rPr lang="en-US" dirty="0" smtClean="0">
                <a:latin typeface="Aparajita" pitchFamily="34" charset="0"/>
                <a:cs typeface="Aparajita" pitchFamily="34" charset="0"/>
              </a:rPr>
              <a:t>A.D. 590 to 604</a:t>
            </a:r>
          </a:p>
          <a:p>
            <a:r>
              <a:rPr lang="en-US" b="1" dirty="0" smtClean="0">
                <a:solidFill>
                  <a:srgbClr val="FF0000"/>
                </a:solidFill>
                <a:latin typeface="Aparajita" pitchFamily="34" charset="0"/>
                <a:cs typeface="Aparajita" pitchFamily="34" charset="0"/>
              </a:rPr>
              <a:t>Strengthened the papacy </a:t>
            </a:r>
          </a:p>
          <a:p>
            <a:r>
              <a:rPr lang="en-US" b="1" dirty="0" smtClean="0">
                <a:solidFill>
                  <a:srgbClr val="FF0000"/>
                </a:solidFill>
                <a:latin typeface="Aparajita" pitchFamily="34" charset="0"/>
                <a:cs typeface="Aparajita" pitchFamily="34" charset="0"/>
              </a:rPr>
              <a:t>Used the monastic movement to convert many of the non-Christian peoples of Germanic Europe</a:t>
            </a:r>
            <a:r>
              <a:rPr lang="en-US" dirty="0" smtClean="0">
                <a:latin typeface="Aparajita" pitchFamily="34" charset="0"/>
                <a:cs typeface="Aparajita" pitchFamily="34" charset="0"/>
              </a:rPr>
              <a:t>.  </a:t>
            </a:r>
            <a:endParaRPr lang="en-US" dirty="0">
              <a:latin typeface="Aparajita" pitchFamily="34" charset="0"/>
              <a:cs typeface="Aparajita" pitchFamily="34" charset="0"/>
            </a:endParaRPr>
          </a:p>
        </p:txBody>
      </p:sp>
      <p:pic>
        <p:nvPicPr>
          <p:cNvPr id="5122" name="Picture 2" descr="http://ts4.mm.bing.net/images/thumbnail.aspx?q=4981896458010775&amp;id=ff3c8bc169338da4379909a258d57c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017817"/>
            <a:ext cx="2133600" cy="27813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83873" y="6192982"/>
            <a:ext cx="4876800" cy="381000"/>
          </a:xfrm>
          <a:prstGeom prst="rect">
            <a:avLst/>
          </a:prstGeom>
          <a:noFill/>
        </p:spPr>
        <p:txBody>
          <a:bodyPr wrap="square" rtlCol="0">
            <a:spAutoFit/>
          </a:bodyPr>
          <a:lstStyle/>
          <a:p>
            <a:r>
              <a:rPr lang="en-US" dirty="0" smtClean="0"/>
              <a:t>Also gave the world Gregorian chant.  </a:t>
            </a:r>
            <a:endParaRPr lang="en-US" dirty="0"/>
          </a:p>
        </p:txBody>
      </p:sp>
    </p:spTree>
    <p:custDataLst>
      <p:tags r:id="rId1"/>
    </p:custDataLst>
    <p:extLst>
      <p:ext uri="{BB962C8B-B14F-4D97-AF65-F5344CB8AC3E}">
        <p14:creationId xmlns:p14="http://schemas.microsoft.com/office/powerpoint/2010/main" val="295650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122"/>
                                        </p:tgtEl>
                                        <p:attrNameLst>
                                          <p:attrName>style.visibility</p:attrName>
                                        </p:attrNameLst>
                                      </p:cBhvr>
                                      <p:to>
                                        <p:strVal val="visible"/>
                                      </p:to>
                                    </p:set>
                                    <p:animEffect transition="in" filter="barn(inVertical)">
                                      <p:cBhvr>
                                        <p:cTn id="27" dur="500"/>
                                        <p:tgtEl>
                                          <p:spTgt spid="512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barn(inVertical)">
                                      <p:cBhvr>
                                        <p:cTn id="3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944562"/>
          </a:xfrm>
        </p:spPr>
        <p:txBody>
          <a:bodyPr>
            <a:normAutofit/>
          </a:bodyPr>
          <a:lstStyle/>
          <a:p>
            <a:r>
              <a:rPr lang="en-US" dirty="0" smtClean="0"/>
              <a:t>The Monastic Movement</a:t>
            </a:r>
            <a:endParaRPr lang="en-US" sz="3600" dirty="0"/>
          </a:p>
        </p:txBody>
      </p:sp>
      <p:sp>
        <p:nvSpPr>
          <p:cNvPr id="3" name="Content Placeholder 2"/>
          <p:cNvSpPr>
            <a:spLocks noGrp="1"/>
          </p:cNvSpPr>
          <p:nvPr>
            <p:ph idx="1"/>
          </p:nvPr>
        </p:nvSpPr>
        <p:spPr>
          <a:xfrm>
            <a:off x="457200" y="1295400"/>
            <a:ext cx="8382000" cy="5135563"/>
          </a:xfrm>
        </p:spPr>
        <p:txBody>
          <a:bodyPr>
            <a:normAutofit lnSpcReduction="10000"/>
          </a:bodyPr>
          <a:lstStyle/>
          <a:p>
            <a:r>
              <a:rPr lang="en-US" b="1" dirty="0" smtClean="0">
                <a:solidFill>
                  <a:srgbClr val="FF0000"/>
                </a:solidFill>
                <a:latin typeface="Aparajita" pitchFamily="34" charset="0"/>
                <a:cs typeface="Aparajita" pitchFamily="34" charset="0"/>
              </a:rPr>
              <a:t>A monk is one who seeks to live a life apart from society in order to pursue God. </a:t>
            </a:r>
          </a:p>
          <a:p>
            <a:pPr lvl="1"/>
            <a:r>
              <a:rPr lang="en-US" dirty="0" smtClean="0">
                <a:latin typeface="Aparajita" pitchFamily="34" charset="0"/>
                <a:cs typeface="Aparajita" pitchFamily="34" charset="0"/>
              </a:rPr>
              <a:t>A monk is different than a friar.</a:t>
            </a:r>
          </a:p>
          <a:p>
            <a:pPr lvl="1"/>
            <a:r>
              <a:rPr lang="en-US" dirty="0" smtClean="0">
                <a:latin typeface="Aparajita" pitchFamily="34" charset="0"/>
                <a:cs typeface="Aparajita" pitchFamily="34" charset="0"/>
              </a:rPr>
              <a:t>A monk may be a priest, but need not be.  </a:t>
            </a:r>
          </a:p>
          <a:p>
            <a:r>
              <a:rPr lang="en-US" b="1" dirty="0" smtClean="0">
                <a:solidFill>
                  <a:srgbClr val="FF0000"/>
                </a:solidFill>
                <a:latin typeface="Aparajita" pitchFamily="34" charset="0"/>
                <a:cs typeface="Aparajita" pitchFamily="34" charset="0"/>
              </a:rPr>
              <a:t>The practice of living a monk’s life is monasticism</a:t>
            </a:r>
            <a:r>
              <a:rPr lang="en-US" dirty="0" smtClean="0">
                <a:latin typeface="Aparajita" pitchFamily="34" charset="0"/>
                <a:cs typeface="Aparajita" pitchFamily="34" charset="0"/>
              </a:rPr>
              <a:t>.</a:t>
            </a:r>
          </a:p>
          <a:p>
            <a:r>
              <a:rPr lang="en-US" dirty="0" smtClean="0">
                <a:latin typeface="Aparajita" pitchFamily="34" charset="0"/>
                <a:cs typeface="Aparajita" pitchFamily="34" charset="0"/>
              </a:rPr>
              <a:t>Monks take vows of </a:t>
            </a:r>
            <a:r>
              <a:rPr lang="en-US" b="1" dirty="0" smtClean="0">
                <a:latin typeface="Aparajita" pitchFamily="34" charset="0"/>
                <a:cs typeface="Aparajita" pitchFamily="34" charset="0"/>
              </a:rPr>
              <a:t>obedience</a:t>
            </a:r>
            <a:r>
              <a:rPr lang="en-US" dirty="0" smtClean="0">
                <a:latin typeface="Aparajita" pitchFamily="34" charset="0"/>
                <a:cs typeface="Aparajita" pitchFamily="34" charset="0"/>
              </a:rPr>
              <a:t>, </a:t>
            </a:r>
            <a:r>
              <a:rPr lang="en-US" b="1" dirty="0" smtClean="0">
                <a:latin typeface="Aparajita" pitchFamily="34" charset="0"/>
                <a:cs typeface="Aparajita" pitchFamily="34" charset="0"/>
              </a:rPr>
              <a:t>chastity</a:t>
            </a:r>
            <a:r>
              <a:rPr lang="en-US" dirty="0" smtClean="0">
                <a:latin typeface="Aparajita" pitchFamily="34" charset="0"/>
                <a:cs typeface="Aparajita" pitchFamily="34" charset="0"/>
              </a:rPr>
              <a:t>, and </a:t>
            </a:r>
            <a:r>
              <a:rPr lang="en-US" b="1" dirty="0" smtClean="0">
                <a:latin typeface="Aparajita" pitchFamily="34" charset="0"/>
                <a:cs typeface="Aparajita" pitchFamily="34" charset="0"/>
              </a:rPr>
              <a:t>poverty</a:t>
            </a:r>
            <a:r>
              <a:rPr lang="en-US" dirty="0" smtClean="0">
                <a:latin typeface="Aparajita" pitchFamily="34" charset="0"/>
                <a:cs typeface="Aparajita" pitchFamily="34" charset="0"/>
              </a:rPr>
              <a:t>.</a:t>
            </a:r>
          </a:p>
          <a:p>
            <a:r>
              <a:rPr lang="en-US" dirty="0" smtClean="0">
                <a:latin typeface="Aparajita" pitchFamily="34" charset="0"/>
                <a:cs typeface="Aparajita" pitchFamily="34" charset="0"/>
              </a:rPr>
              <a:t>The largest monastic order in the world, in ancient times and now, is the Benedictine Order.  </a:t>
            </a:r>
          </a:p>
          <a:p>
            <a:r>
              <a:rPr lang="en-US" b="1" dirty="0">
                <a:solidFill>
                  <a:srgbClr val="FF0000"/>
                </a:solidFill>
                <a:latin typeface="Aparajita" pitchFamily="34" charset="0"/>
                <a:cs typeface="Aparajita" pitchFamily="34" charset="0"/>
              </a:rPr>
              <a:t>An abbot (father) is the leader </a:t>
            </a:r>
            <a:r>
              <a:rPr lang="en-US" dirty="0">
                <a:latin typeface="Aparajita" pitchFamily="34" charset="0"/>
                <a:cs typeface="Aparajita" pitchFamily="34" charset="0"/>
              </a:rPr>
              <a:t>of a Benedictine </a:t>
            </a:r>
            <a:r>
              <a:rPr lang="en-US" b="1" dirty="0">
                <a:solidFill>
                  <a:srgbClr val="FF0000"/>
                </a:solidFill>
                <a:latin typeface="Aparajita" pitchFamily="34" charset="0"/>
                <a:cs typeface="Aparajita" pitchFamily="34" charset="0"/>
              </a:rPr>
              <a:t>monastery</a:t>
            </a:r>
            <a:r>
              <a:rPr lang="en-US" dirty="0">
                <a:latin typeface="Aparajita" pitchFamily="34" charset="0"/>
                <a:cs typeface="Aparajita" pitchFamily="34" charset="0"/>
              </a:rPr>
              <a:t>.</a:t>
            </a:r>
          </a:p>
          <a:p>
            <a:endParaRPr lang="en-US" dirty="0">
              <a:latin typeface="Aparajita" pitchFamily="34" charset="0"/>
              <a:cs typeface="Aparajita" pitchFamily="34" charset="0"/>
            </a:endParaRPr>
          </a:p>
        </p:txBody>
      </p:sp>
    </p:spTree>
    <p:custDataLst>
      <p:tags r:id="rId1"/>
    </p:custDataLst>
    <p:extLst>
      <p:ext uri="{BB962C8B-B14F-4D97-AF65-F5344CB8AC3E}">
        <p14:creationId xmlns:p14="http://schemas.microsoft.com/office/powerpoint/2010/main" val="175766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944562"/>
          </a:xfrm>
        </p:spPr>
        <p:txBody>
          <a:bodyPr>
            <a:normAutofit/>
          </a:bodyPr>
          <a:lstStyle/>
          <a:p>
            <a:r>
              <a:rPr lang="en-US" dirty="0" smtClean="0">
                <a:solidFill>
                  <a:srgbClr val="FF0000"/>
                </a:solidFill>
              </a:rPr>
              <a:t>The Monastic Movement</a:t>
            </a:r>
            <a:endParaRPr lang="en-US" sz="3600" dirty="0">
              <a:solidFill>
                <a:srgbClr val="FF0000"/>
              </a:solidFill>
            </a:endParaRPr>
          </a:p>
        </p:txBody>
      </p:sp>
      <p:sp>
        <p:nvSpPr>
          <p:cNvPr id="3" name="Content Placeholder 2"/>
          <p:cNvSpPr>
            <a:spLocks noGrp="1"/>
          </p:cNvSpPr>
          <p:nvPr>
            <p:ph idx="1"/>
          </p:nvPr>
        </p:nvSpPr>
        <p:spPr>
          <a:xfrm>
            <a:off x="457200" y="1295400"/>
            <a:ext cx="8382000" cy="5135563"/>
          </a:xfrm>
        </p:spPr>
        <p:txBody>
          <a:bodyPr>
            <a:normAutofit/>
          </a:bodyPr>
          <a:lstStyle/>
          <a:p>
            <a:r>
              <a:rPr lang="en-US" b="1" dirty="0" smtClean="0">
                <a:solidFill>
                  <a:srgbClr val="FF0000"/>
                </a:solidFill>
                <a:latin typeface="Aparajita" pitchFamily="34" charset="0"/>
                <a:cs typeface="Aparajita" pitchFamily="34" charset="0"/>
              </a:rPr>
              <a:t>Benedict</a:t>
            </a:r>
            <a:r>
              <a:rPr lang="en-US" dirty="0" smtClean="0">
                <a:solidFill>
                  <a:srgbClr val="FF0000"/>
                </a:solidFill>
                <a:latin typeface="Aparajita" pitchFamily="34" charset="0"/>
                <a:cs typeface="Aparajita" pitchFamily="34" charset="0"/>
              </a:rPr>
              <a:t> of </a:t>
            </a:r>
            <a:r>
              <a:rPr lang="en-US" dirty="0" err="1" smtClean="0">
                <a:solidFill>
                  <a:srgbClr val="FF0000"/>
                </a:solidFill>
                <a:latin typeface="Aparajita" pitchFamily="34" charset="0"/>
                <a:cs typeface="Aparajita" pitchFamily="34" charset="0"/>
              </a:rPr>
              <a:t>Nursia</a:t>
            </a:r>
            <a:r>
              <a:rPr lang="en-US" dirty="0" smtClean="0">
                <a:latin typeface="Aparajita" pitchFamily="34" charset="0"/>
                <a:cs typeface="Aparajita" pitchFamily="34" charset="0"/>
              </a:rPr>
              <a:t>, A.D. 480-543, </a:t>
            </a:r>
            <a:r>
              <a:rPr lang="en-US" dirty="0" smtClean="0">
                <a:solidFill>
                  <a:srgbClr val="C00000"/>
                </a:solidFill>
                <a:latin typeface="Aparajita" pitchFamily="34" charset="0"/>
                <a:cs typeface="Aparajita" pitchFamily="34" charset="0"/>
              </a:rPr>
              <a:t>founder of western monasticism</a:t>
            </a:r>
          </a:p>
          <a:p>
            <a:pPr lvl="1"/>
            <a:r>
              <a:rPr lang="en-US" dirty="0" smtClean="0">
                <a:latin typeface="Aparajita" pitchFamily="34" charset="0"/>
                <a:cs typeface="Aparajita" pitchFamily="34" charset="0"/>
              </a:rPr>
              <a:t>Benedict fled the excesses of the city and became a hermit.  </a:t>
            </a:r>
          </a:p>
          <a:p>
            <a:pPr lvl="1"/>
            <a:r>
              <a:rPr lang="en-US" dirty="0" smtClean="0">
                <a:latin typeface="Aparajita" pitchFamily="34" charset="0"/>
                <a:cs typeface="Aparajita" pitchFamily="34" charset="0"/>
              </a:rPr>
              <a:t>His pious life attracted followers and throughout his life he founded 12 monasteries.</a:t>
            </a:r>
          </a:p>
          <a:p>
            <a:pPr lvl="1"/>
            <a:r>
              <a:rPr lang="en-US" dirty="0" smtClean="0">
                <a:latin typeface="Aparajita" pitchFamily="34" charset="0"/>
                <a:cs typeface="Aparajita" pitchFamily="34" charset="0"/>
              </a:rPr>
              <a:t>He is known for his Rule of Benedict,                                          a guide book governing monastic life.</a:t>
            </a:r>
          </a:p>
          <a:p>
            <a:pPr lvl="1"/>
            <a:r>
              <a:rPr lang="en-US" dirty="0" smtClean="0">
                <a:latin typeface="Aparajita" pitchFamily="34" charset="0"/>
                <a:cs typeface="Aparajita" pitchFamily="34" charset="0"/>
              </a:rPr>
              <a:t>Benedictine monasteries today still use                                                                 the Rule and recite a passage from it                                         each day at supper. </a:t>
            </a:r>
            <a:endParaRPr lang="en-US" dirty="0">
              <a:latin typeface="Aparajita" pitchFamily="34" charset="0"/>
              <a:cs typeface="Aparajita" pitchFamily="34" charset="0"/>
            </a:endParaRPr>
          </a:p>
        </p:txBody>
      </p:sp>
      <p:pic>
        <p:nvPicPr>
          <p:cNvPr id="6146" name="Picture 2" descr="http://1.bp.blogspot.com/_wUI6qYkH1wk/SaxD3mdkeoI/AAAAAAAAAdk/a53YLC-Ji7w/s400/1-St__Benedict_delivering_his_rule_to_the_monks_of_his_or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816926"/>
            <a:ext cx="2933700" cy="304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 y="6019800"/>
            <a:ext cx="5257800" cy="369332"/>
          </a:xfrm>
          <a:prstGeom prst="rect">
            <a:avLst/>
          </a:prstGeom>
          <a:noFill/>
        </p:spPr>
        <p:txBody>
          <a:bodyPr wrap="square" rtlCol="0">
            <a:spAutoFit/>
          </a:bodyPr>
          <a:lstStyle/>
          <a:p>
            <a:r>
              <a:rPr lang="en-US" dirty="0" smtClean="0"/>
              <a:t>St. Benedict delivering his Rule to his brother monks.</a:t>
            </a:r>
            <a:endParaRPr lang="en-US" dirty="0"/>
          </a:p>
        </p:txBody>
      </p:sp>
    </p:spTree>
    <p:custDataLst>
      <p:tags r:id="rId1"/>
    </p:custDataLst>
    <p:extLst>
      <p:ext uri="{BB962C8B-B14F-4D97-AF65-F5344CB8AC3E}">
        <p14:creationId xmlns:p14="http://schemas.microsoft.com/office/powerpoint/2010/main" val="333728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146"/>
                                        </p:tgtEl>
                                        <p:attrNameLst>
                                          <p:attrName>style.visibility</p:attrName>
                                        </p:attrNameLst>
                                      </p:cBhvr>
                                      <p:to>
                                        <p:strVal val="visible"/>
                                      </p:to>
                                    </p:set>
                                    <p:animEffect transition="in" filter="barn(inVertical)">
                                      <p:cBhvr>
                                        <p:cTn id="32" dur="500"/>
                                        <p:tgtEl>
                                          <p:spTgt spid="6146"/>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arn(inVertical)">
                                      <p:cBhvr>
                                        <p:cTn id="3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944562"/>
          </a:xfrm>
        </p:spPr>
        <p:txBody>
          <a:bodyPr>
            <a:normAutofit/>
          </a:bodyPr>
          <a:lstStyle/>
          <a:p>
            <a:r>
              <a:rPr lang="en-US" dirty="0" smtClean="0"/>
              <a:t>The Monastic Movement</a:t>
            </a:r>
            <a:endParaRPr lang="en-US" sz="3600" dirty="0"/>
          </a:p>
        </p:txBody>
      </p:sp>
      <p:sp>
        <p:nvSpPr>
          <p:cNvPr id="3" name="Content Placeholder 2"/>
          <p:cNvSpPr>
            <a:spLocks noGrp="1"/>
          </p:cNvSpPr>
          <p:nvPr>
            <p:ph idx="1"/>
          </p:nvPr>
        </p:nvSpPr>
        <p:spPr>
          <a:xfrm>
            <a:off x="457200" y="1295400"/>
            <a:ext cx="8382000" cy="5135563"/>
          </a:xfrm>
        </p:spPr>
        <p:txBody>
          <a:bodyPr>
            <a:normAutofit/>
          </a:bodyPr>
          <a:lstStyle/>
          <a:p>
            <a:r>
              <a:rPr lang="en-US" b="1" dirty="0" smtClean="0">
                <a:solidFill>
                  <a:srgbClr val="FF0000"/>
                </a:solidFill>
                <a:latin typeface="Aparajita" pitchFamily="34" charset="0"/>
                <a:cs typeface="Aparajita" pitchFamily="34" charset="0"/>
              </a:rPr>
              <a:t>Monks spread Christianity throughout Europe</a:t>
            </a:r>
            <a:r>
              <a:rPr lang="en-US" dirty="0" smtClean="0">
                <a:latin typeface="Aparajita" pitchFamily="34" charset="0"/>
                <a:cs typeface="Aparajita" pitchFamily="34" charset="0"/>
              </a:rPr>
              <a:t>.</a:t>
            </a:r>
          </a:p>
          <a:p>
            <a:r>
              <a:rPr lang="en-US" b="1" dirty="0" smtClean="0">
                <a:solidFill>
                  <a:srgbClr val="FF0000"/>
                </a:solidFill>
                <a:latin typeface="Aparajita" pitchFamily="34" charset="0"/>
                <a:cs typeface="Aparajita" pitchFamily="34" charset="0"/>
              </a:rPr>
              <a:t>A missionary seeks the conversion of non-Christian peoples. </a:t>
            </a:r>
          </a:p>
          <a:p>
            <a:r>
              <a:rPr lang="en-US" dirty="0" smtClean="0">
                <a:latin typeface="Aparajita" pitchFamily="34" charset="0"/>
                <a:cs typeface="Aparajita" pitchFamily="34" charset="0"/>
              </a:rPr>
              <a:t>Women played a large role in the missionary work of the church and in the preservation of ancient learning.</a:t>
            </a:r>
          </a:p>
          <a:p>
            <a:pPr lvl="1"/>
            <a:r>
              <a:rPr lang="en-US" b="1" dirty="0" smtClean="0">
                <a:solidFill>
                  <a:srgbClr val="C00000"/>
                </a:solidFill>
                <a:latin typeface="Aparajita" pitchFamily="34" charset="0"/>
                <a:cs typeface="Aparajita" pitchFamily="34" charset="0"/>
              </a:rPr>
              <a:t>Women monastics are called nuns</a:t>
            </a:r>
            <a:r>
              <a:rPr lang="en-US" dirty="0" smtClean="0">
                <a:latin typeface="Aparajita" pitchFamily="34" charset="0"/>
                <a:cs typeface="Aparajita" pitchFamily="34" charset="0"/>
              </a:rPr>
              <a:t>.</a:t>
            </a:r>
          </a:p>
          <a:p>
            <a:pPr lvl="1"/>
            <a:r>
              <a:rPr lang="en-US" dirty="0" smtClean="0">
                <a:latin typeface="Aparajita" pitchFamily="34" charset="0"/>
                <a:cs typeface="Aparajita" pitchFamily="34" charset="0"/>
              </a:rPr>
              <a:t>Nuns live in </a:t>
            </a:r>
            <a:r>
              <a:rPr lang="en-US" b="1" dirty="0" smtClean="0">
                <a:latin typeface="Aparajita" pitchFamily="34" charset="0"/>
                <a:cs typeface="Aparajita" pitchFamily="34" charset="0"/>
              </a:rPr>
              <a:t>convents</a:t>
            </a:r>
            <a:r>
              <a:rPr lang="en-US" dirty="0" smtClean="0">
                <a:latin typeface="Aparajita" pitchFamily="34" charset="0"/>
                <a:cs typeface="Aparajita" pitchFamily="34" charset="0"/>
              </a:rPr>
              <a:t> headed by </a:t>
            </a:r>
            <a:r>
              <a:rPr lang="en-US" b="1" dirty="0" smtClean="0">
                <a:latin typeface="Aparajita" pitchFamily="34" charset="0"/>
                <a:cs typeface="Aparajita" pitchFamily="34" charset="0"/>
              </a:rPr>
              <a:t>abbesses</a:t>
            </a:r>
            <a:r>
              <a:rPr lang="en-US" dirty="0" smtClean="0">
                <a:latin typeface="Aparajita" pitchFamily="34" charset="0"/>
                <a:cs typeface="Aparajita" pitchFamily="34" charset="0"/>
              </a:rPr>
              <a:t>.  </a:t>
            </a:r>
          </a:p>
          <a:p>
            <a:pPr lvl="1"/>
            <a:r>
              <a:rPr lang="en-US" dirty="0" smtClean="0">
                <a:latin typeface="Aparajita" pitchFamily="34" charset="0"/>
                <a:cs typeface="Aparajita" pitchFamily="34" charset="0"/>
              </a:rPr>
              <a:t>Abbesses and nuns during this time became very powerful and influential in church affairs and politics.  </a:t>
            </a:r>
            <a:endParaRPr lang="en-US" dirty="0">
              <a:latin typeface="Aparajita" pitchFamily="34" charset="0"/>
              <a:cs typeface="Aparajita" pitchFamily="34" charset="0"/>
            </a:endParaRPr>
          </a:p>
        </p:txBody>
      </p:sp>
    </p:spTree>
    <p:custDataLst>
      <p:tags r:id="rId1"/>
    </p:custDataLst>
    <p:extLst>
      <p:ext uri="{BB962C8B-B14F-4D97-AF65-F5344CB8AC3E}">
        <p14:creationId xmlns:p14="http://schemas.microsoft.com/office/powerpoint/2010/main" val="103683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False"/>
  <p:tag name="GRIDPOSITION" val="1"/>
  <p:tag name="RESETCHARTS" val="True"/>
  <p:tag name="INCORRECTPOINTVALUE" val="0"/>
  <p:tag name="CHARTSCALE" val="True"/>
  <p:tag name="FIBDISPLAYKEYWORDS" val="True"/>
  <p:tag name="PRRESPONSE6" val="5"/>
  <p:tag name="SHOWFLASHWARNING" val="True"/>
  <p:tag name="EXPANDSHOWBAR"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True"/>
  <p:tag name="PRRESPONSE4" val="7"/>
  <p:tag name="TPVERSION" val="2008"/>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ASKPANEKEY" val="57c3a184-9c53-4e38-bee0-fbb305617173"/>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1158</TotalTime>
  <Words>554</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Chapter 2, lesson 3 The Early Christian Church </vt:lpstr>
      <vt:lpstr>Essential Questions</vt:lpstr>
      <vt:lpstr>Why does it matter?</vt:lpstr>
      <vt:lpstr>Lesson Vocabulary</vt:lpstr>
      <vt:lpstr>Organization of the Church</vt:lpstr>
      <vt:lpstr>Pope Gregory the Great</vt:lpstr>
      <vt:lpstr>The Monastic Movement</vt:lpstr>
      <vt:lpstr>The Monastic Movement</vt:lpstr>
      <vt:lpstr>The Monastic Movement</vt:lpstr>
      <vt:lpstr>Looking back…</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 Review  (review – noun - a looking at or looking over again)</dc:title>
  <dc:creator>cit-sysop</dc:creator>
  <cp:lastModifiedBy>cit-sysop</cp:lastModifiedBy>
  <cp:revision>74</cp:revision>
  <dcterms:created xsi:type="dcterms:W3CDTF">2011-09-07T19:17:10Z</dcterms:created>
  <dcterms:modified xsi:type="dcterms:W3CDTF">2013-08-23T14:09:03Z</dcterms:modified>
</cp:coreProperties>
</file>