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71" r:id="rId3"/>
    <p:sldId id="272" r:id="rId4"/>
    <p:sldId id="273" r:id="rId5"/>
    <p:sldId id="274" r:id="rId6"/>
    <p:sldId id="275" r:id="rId7"/>
    <p:sldId id="286" r:id="rId8"/>
    <p:sldId id="276" r:id="rId9"/>
    <p:sldId id="277" r:id="rId10"/>
    <p:sldId id="285" r:id="rId11"/>
    <p:sldId id="278" r:id="rId12"/>
    <p:sldId id="258" r:id="rId13"/>
    <p:sldId id="279" r:id="rId14"/>
    <p:sldId id="280" r:id="rId15"/>
    <p:sldId id="259" r:id="rId16"/>
    <p:sldId id="260" r:id="rId17"/>
    <p:sldId id="262" r:id="rId18"/>
    <p:sldId id="282" r:id="rId19"/>
    <p:sldId id="261" r:id="rId20"/>
    <p:sldId id="281" r:id="rId21"/>
    <p:sldId id="257" r:id="rId22"/>
    <p:sldId id="269" r:id="rId23"/>
    <p:sldId id="268" r:id="rId24"/>
    <p:sldId id="270" r:id="rId25"/>
    <p:sldId id="265" r:id="rId26"/>
    <p:sldId id="266" r:id="rId27"/>
    <p:sldId id="267" r:id="rId28"/>
    <p:sldId id="283" r:id="rId29"/>
    <p:sldId id="263" r:id="rId30"/>
    <p:sldId id="284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23469-5F76-4889-BFA2-F289DDB14F33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CD523-5273-441C-8B8F-77B9344C6E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9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CONTEMPORARY ECONOMICS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CC442BB-A019-4138-9229-553A1FAF29C3}" type="datetime1">
              <a:rPr lang="en-US"/>
              <a:pPr/>
              <a:t>10/29/2015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LESSON 3.4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F057D-4378-465F-A451-0FBC6AEFF301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E985C5-E7EA-4CF5-AB0D-030010177174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77E59B-D78F-4466-8FF0-9DF94D7140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985C5-E7EA-4CF5-AB0D-030010177174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7E59B-D78F-4466-8FF0-9DF94D7140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985C5-E7EA-4CF5-AB0D-030010177174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7E59B-D78F-4466-8FF0-9DF94D7140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985C5-E7EA-4CF5-AB0D-030010177174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7E59B-D78F-4466-8FF0-9DF94D7140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985C5-E7EA-4CF5-AB0D-030010177174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7E59B-D78F-4466-8FF0-9DF94D7140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985C5-E7EA-4CF5-AB0D-030010177174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7E59B-D78F-4466-8FF0-9DF94D7140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985C5-E7EA-4CF5-AB0D-030010177174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7E59B-D78F-4466-8FF0-9DF94D7140F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985C5-E7EA-4CF5-AB0D-030010177174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7E59B-D78F-4466-8FF0-9DF94D7140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985C5-E7EA-4CF5-AB0D-030010177174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7E59B-D78F-4466-8FF0-9DF94D7140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2E985C5-E7EA-4CF5-AB0D-030010177174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7E59B-D78F-4466-8FF0-9DF94D7140F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E985C5-E7EA-4CF5-AB0D-030010177174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77E59B-D78F-4466-8FF0-9DF94D7140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2E985C5-E7EA-4CF5-AB0D-030010177174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077E59B-D78F-4466-8FF0-9DF94D7140F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hhes/www/poverty/data/threshld/thresh10.xl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C5R9WPId0s&amp;list=UU_xHLAJ_zqPHkmC2aY2MdcA&amp;index=13&amp;feature=plc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tF6W4OR5yU&amp;feature=plc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Free Enterprise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Economics Chapter 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9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525963"/>
          </a:xfrm>
        </p:spPr>
        <p:txBody>
          <a:bodyPr/>
          <a:lstStyle/>
          <a:p>
            <a:pPr marL="228600" lvl="0" indent="0" fontAlgn="base">
              <a:spcBef>
                <a:spcPct val="1000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b="1" kern="0" dirty="0">
                <a:solidFill>
                  <a:srgbClr val="333398"/>
                </a:solidFill>
                <a:latin typeface="Arial"/>
              </a:rPr>
              <a:t>KEY CONCEPTS</a:t>
            </a:r>
          </a:p>
          <a:p>
            <a:pPr marL="804863" lvl="1" indent="-347663" fontAlgn="base">
              <a:spcBef>
                <a:spcPct val="1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Public sector—branches of government that make production decisions</a:t>
            </a:r>
          </a:p>
          <a:p>
            <a:pPr marL="804863" lvl="1" indent="-347663" fontAlgn="base">
              <a:spcBef>
                <a:spcPct val="1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000" kern="0" dirty="0">
                <a:solidFill>
                  <a:srgbClr val="CA6E19"/>
                </a:solidFill>
                <a:latin typeface="Arial"/>
              </a:rPr>
              <a:t>Market failure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—outsiders benefit from or pay for marketplace interaction</a:t>
            </a:r>
          </a:p>
          <a:p>
            <a:pPr marL="804863" lvl="1" indent="-347663" fontAlgn="base">
              <a:spcBef>
                <a:spcPct val="1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000" kern="0" dirty="0">
                <a:solidFill>
                  <a:srgbClr val="CA6E19"/>
                </a:solidFill>
                <a:latin typeface="Arial"/>
              </a:rPr>
              <a:t>Public goods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—products provided by government, consumed by public</a:t>
            </a:r>
          </a:p>
          <a:p>
            <a:pPr marL="804863" lvl="1" indent="-347663" fontAlgn="base">
              <a:spcBef>
                <a:spcPct val="1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Public goods funded with taxes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24384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46600"/>
            <a:ext cx="2698750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509" y="3352800"/>
            <a:ext cx="3581291" cy="172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42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goods and Public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125112" cy="5050639"/>
          </a:xfrm>
        </p:spPr>
        <p:txBody>
          <a:bodyPr>
            <a:normAutofit fontScale="92500" lnSpcReduction="10000"/>
          </a:bodyPr>
          <a:lstStyle/>
          <a:p>
            <a:pPr lvl="0" defTabSz="914400" fontAlgn="base">
              <a:spcAft>
                <a:spcPct val="0"/>
              </a:spcAft>
              <a:buClr>
                <a:srgbClr val="CC0000"/>
              </a:buClr>
              <a:buFont typeface="Wingdings 3" pitchFamily="18" charset="2"/>
              <a:buChar char=""/>
            </a:pPr>
            <a:r>
              <a:rPr lang="en-US" sz="3200" b="1" kern="0" dirty="0">
                <a:solidFill>
                  <a:srgbClr val="FF0000"/>
                </a:solidFill>
                <a:latin typeface="Arial"/>
              </a:rPr>
              <a:t>Private goods</a:t>
            </a:r>
            <a:r>
              <a:rPr lang="en-US" sz="3200" kern="0" dirty="0">
                <a:solidFill>
                  <a:srgbClr val="000000"/>
                </a:solidFill>
                <a:latin typeface="Arial"/>
              </a:rPr>
              <a:t>—goods with two features</a:t>
            </a:r>
          </a:p>
          <a:p>
            <a:pPr marL="911225" lvl="1" indent="-454025" defTabSz="914400" fontAlgn="base">
              <a:spcAft>
                <a:spcPct val="0"/>
              </a:spcAft>
              <a:buClr>
                <a:srgbClr val="000099"/>
              </a:buClr>
              <a:buNone/>
            </a:pPr>
            <a:r>
              <a:rPr lang="en-US" sz="2800" kern="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1.	</a:t>
            </a:r>
            <a:r>
              <a:rPr lang="en-US" sz="2800" kern="0" dirty="0">
                <a:solidFill>
                  <a:srgbClr val="000000"/>
                </a:solidFill>
                <a:latin typeface="Arial"/>
              </a:rPr>
              <a:t>the amount consumed by one person is unavailable to others</a:t>
            </a:r>
          </a:p>
          <a:p>
            <a:pPr marL="971550" lvl="1" indent="-514350" defTabSz="914400" fontAlgn="base">
              <a:spcAft>
                <a:spcPct val="0"/>
              </a:spcAft>
              <a:buClr>
                <a:srgbClr val="000099"/>
              </a:buClr>
              <a:buAutoNum type="arabicPeriod" startAt="2"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nonpayers </a:t>
            </a:r>
            <a:r>
              <a:rPr lang="en-US" sz="2800" kern="0" dirty="0">
                <a:solidFill>
                  <a:srgbClr val="000000"/>
                </a:solidFill>
                <a:latin typeface="Arial"/>
              </a:rPr>
              <a:t>can easily be 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excluded</a:t>
            </a:r>
          </a:p>
          <a:p>
            <a:pPr marL="971550" lvl="1" indent="-514350" defTabSz="914400" fontAlgn="base">
              <a:spcAft>
                <a:spcPct val="0"/>
              </a:spcAft>
              <a:buClr>
                <a:srgbClr val="000099"/>
              </a:buClr>
              <a:buAutoNum type="arabicPeriod" startAt="2"/>
            </a:pPr>
            <a:endParaRPr lang="en-US" sz="2800" kern="0" dirty="0">
              <a:solidFill>
                <a:srgbClr val="000000"/>
              </a:solidFill>
              <a:latin typeface="Arial"/>
            </a:endParaRPr>
          </a:p>
          <a:p>
            <a:pPr lvl="0" defTabSz="914400" fontAlgn="base">
              <a:spcAft>
                <a:spcPct val="0"/>
              </a:spcAft>
              <a:buClr>
                <a:srgbClr val="CC0000"/>
              </a:buClr>
              <a:buFont typeface="Wingdings 3" pitchFamily="18" charset="2"/>
              <a:buChar char=""/>
            </a:pPr>
            <a:r>
              <a:rPr lang="en-US" sz="3200" b="1" kern="0" dirty="0">
                <a:solidFill>
                  <a:srgbClr val="FF0000"/>
                </a:solidFill>
                <a:latin typeface="Arial"/>
              </a:rPr>
              <a:t>Public goods</a:t>
            </a:r>
            <a:r>
              <a:rPr lang="en-US" sz="3200" kern="0" dirty="0">
                <a:solidFill>
                  <a:srgbClr val="000000"/>
                </a:solidFill>
                <a:latin typeface="Arial"/>
              </a:rPr>
              <a:t>—goods that, once produced, are available to all, but nonpayers are not easily excluded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1" defTabSz="914400" fontAlgn="base">
              <a:spcAft>
                <a:spcPct val="0"/>
              </a:spcAft>
              <a:buClr>
                <a:srgbClr val="CC0000"/>
              </a:buClr>
              <a:buFont typeface="Wingdings 3" pitchFamily="18" charset="2"/>
              <a:buChar char="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Think about spraying for mosquitos here in CC.</a:t>
            </a:r>
          </a:p>
          <a:p>
            <a:pPr lvl="1" defTabSz="914400" fontAlgn="base">
              <a:spcAft>
                <a:spcPct val="0"/>
              </a:spcAft>
              <a:buClr>
                <a:srgbClr val="CC0000"/>
              </a:buClr>
              <a:buFont typeface="Wingdings 3" pitchFamily="18" charset="2"/>
              <a:buChar char=""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Available for all to consume, regardless of who pays and who doesn’t.</a:t>
            </a:r>
          </a:p>
          <a:p>
            <a:pPr lvl="1" defTabSz="914400" fontAlgn="base">
              <a:spcAft>
                <a:spcPct val="0"/>
              </a:spcAft>
              <a:buClr>
                <a:srgbClr val="CC0000"/>
              </a:buClr>
              <a:buFont typeface="Wingdings 3" pitchFamily="18" charset="2"/>
              <a:buChar char=""/>
            </a:pPr>
            <a:endParaRPr lang="en-US" sz="2400" kern="0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557" y="2819400"/>
            <a:ext cx="183946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638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09600"/>
            <a:ext cx="8610600" cy="4525963"/>
          </a:xfrm>
        </p:spPr>
        <p:txBody>
          <a:bodyPr/>
          <a:lstStyle/>
          <a:p>
            <a:pPr marL="228600" lvl="0" indent="0" fontAlgn="base">
              <a:spcBef>
                <a:spcPct val="1000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b="1" kern="0" dirty="0" smtClean="0">
                <a:solidFill>
                  <a:srgbClr val="333398"/>
                </a:solidFill>
                <a:latin typeface="Arial"/>
              </a:rPr>
              <a:t>Free </a:t>
            </a:r>
            <a:r>
              <a:rPr lang="en-US" sz="2400" b="1" kern="0" dirty="0">
                <a:solidFill>
                  <a:srgbClr val="333398"/>
                </a:solidFill>
                <a:latin typeface="Arial"/>
              </a:rPr>
              <a:t>Riders</a:t>
            </a:r>
          </a:p>
          <a:p>
            <a:pPr marL="804863" lvl="1" indent="-347663" fontAlgn="base">
              <a:spcBef>
                <a:spcPct val="1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No incentive for business to produce public goods—people will not pay</a:t>
            </a:r>
          </a:p>
          <a:p>
            <a:pPr marL="804863" lvl="1" indent="-347663" fontAlgn="base">
              <a:spcBef>
                <a:spcPct val="1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>
                <a:solidFill>
                  <a:srgbClr val="CA6E19"/>
                </a:solidFill>
                <a:latin typeface="Arial"/>
              </a:rPr>
              <a:t>Free rider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—person who benefits but does not pay for good or service</a:t>
            </a:r>
          </a:p>
          <a:p>
            <a:pPr marL="804863" lvl="1" indent="-347663" fontAlgn="base">
              <a:spcBef>
                <a:spcPct val="1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Only way to have public goods is for government to fund with taxes</a:t>
            </a:r>
          </a:p>
          <a:p>
            <a:pPr marL="1147763" lvl="2" fontAlgn="base">
              <a:spcBef>
                <a:spcPct val="10000"/>
              </a:spcBef>
              <a:spcAft>
                <a:spcPct val="0"/>
              </a:spcAft>
              <a:buClrTx/>
              <a:buSzTx/>
              <a:buFont typeface="Arial" charset="0"/>
              <a:buChar char="–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examples: July 4 fireworks, law enforcement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347533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43350"/>
            <a:ext cx="4437784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92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4525963"/>
          </a:xfrm>
        </p:spPr>
        <p:txBody>
          <a:bodyPr/>
          <a:lstStyle/>
          <a:p>
            <a:pPr lvl="1"/>
            <a:r>
              <a:rPr lang="en-US" sz="4400" u="sng" dirty="0">
                <a:solidFill>
                  <a:schemeClr val="hlink"/>
                </a:solidFill>
              </a:rPr>
              <a:t>Infrastructure</a:t>
            </a:r>
            <a:r>
              <a:rPr lang="en-US" dirty="0"/>
              <a:t>—goods and services needed for society to function</a:t>
            </a:r>
          </a:p>
          <a:p>
            <a:pPr lvl="2"/>
            <a:r>
              <a:rPr lang="en-US" dirty="0"/>
              <a:t>examples: highways, mass transit, water, sewer, health care, fire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399"/>
            <a:ext cx="2590800" cy="199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233268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195" y="2926205"/>
            <a:ext cx="2458209" cy="167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19600"/>
            <a:ext cx="2255094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77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24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Quasi-public and Open-access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231" y="1519084"/>
            <a:ext cx="7125112" cy="4639598"/>
          </a:xfrm>
        </p:spPr>
        <p:txBody>
          <a:bodyPr/>
          <a:lstStyle/>
          <a:p>
            <a:pPr lvl="0" defTabSz="914400" fontAlgn="base">
              <a:spcAft>
                <a:spcPct val="0"/>
              </a:spcAft>
              <a:buClr>
                <a:srgbClr val="CC0000"/>
              </a:buClr>
              <a:buFont typeface="Wingdings 3" pitchFamily="18" charset="2"/>
              <a:buChar char=""/>
            </a:pPr>
            <a:r>
              <a:rPr lang="en-US" sz="3200" kern="0" dirty="0">
                <a:solidFill>
                  <a:srgbClr val="000000"/>
                </a:solidFill>
                <a:latin typeface="Arial"/>
              </a:rPr>
              <a:t>Goods that are nonrival but exclusive are called </a:t>
            </a:r>
            <a:r>
              <a:rPr lang="en-US" sz="3200" b="1" kern="0" dirty="0">
                <a:solidFill>
                  <a:srgbClr val="FF0000"/>
                </a:solidFill>
                <a:latin typeface="Arial"/>
              </a:rPr>
              <a:t>quasi-public goods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1" defTabSz="914400" fontAlgn="base">
              <a:spcAft>
                <a:spcPct val="0"/>
              </a:spcAft>
              <a:buClr>
                <a:srgbClr val="CC0000"/>
              </a:buClr>
              <a:buFont typeface="Wingdings 3" pitchFamily="18" charset="2"/>
              <a:buChar char="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Think about radio and TV. (non-cable)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lvl="0" defTabSz="914400" fontAlgn="base">
              <a:spcAft>
                <a:spcPct val="0"/>
              </a:spcAft>
              <a:buClr>
                <a:srgbClr val="CC0000"/>
              </a:buClr>
              <a:buFont typeface="Wingdings 3" pitchFamily="18" charset="2"/>
              <a:buChar char=""/>
            </a:pPr>
            <a:r>
              <a:rPr lang="en-US" sz="3200" kern="0" dirty="0">
                <a:solidFill>
                  <a:srgbClr val="000000"/>
                </a:solidFill>
                <a:latin typeface="Arial"/>
              </a:rPr>
              <a:t>Goods that are rival but nonexclusive are called </a:t>
            </a:r>
            <a:r>
              <a:rPr lang="en-US" sz="3200" b="1" kern="0" dirty="0">
                <a:solidFill>
                  <a:srgbClr val="FF0000"/>
                </a:solidFill>
                <a:latin typeface="Arial"/>
              </a:rPr>
              <a:t>open-access goods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1" defTabSz="914400" fontAlgn="base">
              <a:spcAft>
                <a:spcPct val="0"/>
              </a:spcAft>
              <a:buClr>
                <a:srgbClr val="CC0000"/>
              </a:buClr>
              <a:buFont typeface="Wingdings 3" pitchFamily="18" charset="2"/>
              <a:buChar char="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Fishing in the ocean, water-front views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48" y="4800600"/>
            <a:ext cx="2457451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23" y="1519084"/>
            <a:ext cx="1319276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83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Location, Location,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5557684" cy="4051437"/>
          </a:xfrm>
        </p:spPr>
        <p:txBody>
          <a:bodyPr/>
          <a:lstStyle/>
          <a:p>
            <a:r>
              <a:rPr lang="en-US" dirty="0" smtClean="0"/>
              <a:t>What if you had an older building that used to have a view of the waterfront, but now that a new condo has been built you lost this view?  Would you be upset?</a:t>
            </a:r>
          </a:p>
          <a:p>
            <a:r>
              <a:rPr lang="en-US" dirty="0" smtClean="0"/>
              <a:t>This is the idea of open-access goods.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20" y="1600200"/>
            <a:ext cx="2590800" cy="194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84" y="38100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54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25113" cy="924475"/>
          </a:xfrm>
        </p:spPr>
        <p:txBody>
          <a:bodyPr/>
          <a:lstStyle/>
          <a:p>
            <a:r>
              <a:rPr lang="en-US" dirty="0" smtClean="0"/>
              <a:t>Positive Externalities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25112" cy="4051437"/>
          </a:xfrm>
        </p:spPr>
        <p:txBody>
          <a:bodyPr/>
          <a:lstStyle/>
          <a:p>
            <a:pPr lvl="0" defTabSz="914400" fontAlgn="base">
              <a:spcAft>
                <a:spcPct val="0"/>
              </a:spcAft>
              <a:buClr>
                <a:srgbClr val="CC0000"/>
              </a:buClr>
              <a:buFont typeface="Wingdings 3" pitchFamily="18" charset="2"/>
              <a:buChar char=""/>
            </a:pPr>
            <a:r>
              <a:rPr lang="en-US" sz="3200" b="1" kern="0" dirty="0">
                <a:solidFill>
                  <a:srgbClr val="FF0000"/>
                </a:solidFill>
                <a:latin typeface="Arial"/>
              </a:rPr>
              <a:t>Positive externalities</a:t>
            </a:r>
            <a:r>
              <a:rPr lang="en-US" sz="3200" kern="0" dirty="0">
                <a:solidFill>
                  <a:srgbClr val="000000"/>
                </a:solidFill>
                <a:latin typeface="Arial"/>
              </a:rPr>
              <a:t> occur when the by-products of consumption or production benefit third parties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1" fontAlgn="base">
              <a:spcAft>
                <a:spcPct val="0"/>
              </a:spcAft>
              <a:buClr>
                <a:srgbClr val="CC0000"/>
              </a:buClr>
              <a:buFont typeface="Wingdings 3" pitchFamily="18" charset="2"/>
              <a:buChar char="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Education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generates positive externalities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1" fontAlgn="base">
              <a:spcAft>
                <a:spcPct val="0"/>
              </a:spcAft>
              <a:buClr>
                <a:srgbClr val="CC0000"/>
              </a:buClr>
              <a:buFont typeface="Wingdings 3" pitchFamily="18" charset="2"/>
              <a:buChar char="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Inoculations for diseases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28575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37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525963"/>
          </a:xfrm>
        </p:spPr>
        <p:txBody>
          <a:bodyPr/>
          <a:lstStyle/>
          <a:p>
            <a:pPr lvl="1"/>
            <a:r>
              <a:rPr lang="en-US" dirty="0">
                <a:solidFill>
                  <a:schemeClr val="hlink"/>
                </a:solidFill>
              </a:rPr>
              <a:t>Subsidy</a:t>
            </a:r>
            <a:r>
              <a:rPr lang="en-US" dirty="0"/>
              <a:t>—government payment to help cover cost of economic activity</a:t>
            </a:r>
          </a:p>
          <a:p>
            <a:pPr lvl="3"/>
            <a:r>
              <a:rPr lang="en-US" dirty="0" smtClean="0"/>
              <a:t>subsidy </a:t>
            </a:r>
            <a:r>
              <a:rPr lang="en-US" dirty="0"/>
              <a:t>to drug company to make flu vaccine yields fewer sick people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2057400" cy="367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62" y="3904488"/>
            <a:ext cx="232827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254655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1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924475"/>
          </a:xfrm>
        </p:spPr>
        <p:txBody>
          <a:bodyPr/>
          <a:lstStyle/>
          <a:p>
            <a:r>
              <a:rPr lang="en-US" dirty="0" smtClean="0"/>
              <a:t>Negative Externalities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fontAlgn="base">
              <a:spcAft>
                <a:spcPct val="0"/>
              </a:spcAft>
              <a:buClr>
                <a:srgbClr val="CC0000"/>
              </a:buClr>
              <a:buFont typeface="Wingdings 3" pitchFamily="18" charset="2"/>
              <a:buChar char=""/>
            </a:pPr>
            <a:r>
              <a:rPr lang="en-US" sz="3200" b="1" kern="0" dirty="0">
                <a:solidFill>
                  <a:srgbClr val="FF0000"/>
                </a:solidFill>
                <a:latin typeface="Arial"/>
              </a:rPr>
              <a:t>Negative externalities</a:t>
            </a:r>
            <a:r>
              <a:rPr lang="en-US" sz="3200" kern="0" dirty="0">
                <a:solidFill>
                  <a:srgbClr val="000000"/>
                </a:solidFill>
                <a:latin typeface="Arial"/>
              </a:rPr>
              <a:t> generally are by-products of production or consumption that impose costs on third parties.</a:t>
            </a:r>
          </a:p>
          <a:p>
            <a:r>
              <a:rPr lang="en-US" dirty="0"/>
              <a:t>Government restrictions can improve the allocation of open-access resources.</a:t>
            </a:r>
          </a:p>
          <a:p>
            <a:pPr lvl="2"/>
            <a:r>
              <a:rPr lang="en-US" dirty="0"/>
              <a:t>Antipollution laws</a:t>
            </a:r>
          </a:p>
          <a:p>
            <a:pPr lvl="2"/>
            <a:r>
              <a:rPr lang="en-US" dirty="0"/>
              <a:t>Water quality restrictions</a:t>
            </a:r>
          </a:p>
          <a:p>
            <a:pPr lvl="2"/>
            <a:r>
              <a:rPr lang="en-US" dirty="0"/>
              <a:t>Noise restrictions</a:t>
            </a:r>
          </a:p>
          <a:p>
            <a:pPr lvl="2"/>
            <a:r>
              <a:rPr lang="en-US" dirty="0"/>
              <a:t>Local zoning laws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4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0" fontAlgn="base">
              <a:spcBef>
                <a:spcPct val="1000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b="1" kern="0" dirty="0">
                <a:solidFill>
                  <a:srgbClr val="333398"/>
                </a:solidFill>
                <a:latin typeface="Arial"/>
              </a:rPr>
              <a:t>KEY CONCEPT</a:t>
            </a:r>
          </a:p>
          <a:p>
            <a:pPr marL="804863" lvl="1" indent="-347663" fontAlgn="base">
              <a:spcBef>
                <a:spcPct val="1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000" b="1" u="sng" kern="0" dirty="0">
                <a:solidFill>
                  <a:srgbClr val="000000"/>
                </a:solidFill>
                <a:latin typeface="Arial"/>
              </a:rPr>
              <a:t>Free enterprise system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is another name for capitalism. This name is used because anyone is free to start a business or enterprise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147763" lvl="2" fontAlgn="base">
              <a:spcBef>
                <a:spcPct val="10000"/>
              </a:spcBef>
              <a:spcAft>
                <a:spcPct val="0"/>
              </a:spcAft>
              <a:buClrTx/>
              <a:buSzTx/>
              <a:buFont typeface="Arial" charset="0"/>
              <a:buChar char="–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anyone is free to start a business or enterprise</a:t>
            </a:r>
          </a:p>
          <a:p>
            <a:pPr marL="1147763" lvl="2" fontAlgn="base">
              <a:spcBef>
                <a:spcPct val="10000"/>
              </a:spcBef>
              <a:spcAft>
                <a:spcPct val="0"/>
              </a:spcAft>
              <a:buClrTx/>
              <a:buSzTx/>
              <a:buFont typeface="Arial" charset="0"/>
              <a:buChar char="–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private ownership of factors of production</a:t>
            </a:r>
          </a:p>
          <a:p>
            <a:pPr marL="804863" lvl="1" indent="-347663" fontAlgn="base">
              <a:spcBef>
                <a:spcPct val="10000"/>
              </a:spcBef>
              <a:spcAft>
                <a:spcPct val="0"/>
              </a:spcAft>
              <a:buClrTx/>
              <a:buFontTx/>
              <a:buChar char="•"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Basic Idea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3676650" cy="259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91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Externalities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Paying </a:t>
            </a:r>
            <a:r>
              <a:rPr lang="en-US" dirty="0"/>
              <a:t>for Negative Externalities</a:t>
            </a:r>
          </a:p>
          <a:p>
            <a:pPr lvl="2"/>
            <a:r>
              <a:rPr lang="en-US" dirty="0"/>
              <a:t>Factory owners—little incentive to pay to cut industrial pollution</a:t>
            </a:r>
          </a:p>
          <a:p>
            <a:pPr lvl="2"/>
            <a:r>
              <a:rPr lang="en-US" dirty="0"/>
              <a:t>People of region pay cleanup cost, have illnesses and medical bills</a:t>
            </a:r>
          </a:p>
          <a:p>
            <a:pPr lvl="2"/>
            <a:r>
              <a:rPr lang="en-US" dirty="0"/>
              <a:t>Government limits negative externalities through taxes and fines</a:t>
            </a:r>
          </a:p>
          <a:p>
            <a:pPr lvl="4"/>
            <a:r>
              <a:rPr lang="en-US" dirty="0"/>
              <a:t>offset medical costs, provide incentives to reduce pollution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24317"/>
            <a:ext cx="254923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24317"/>
            <a:ext cx="2055117" cy="172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24317"/>
            <a:ext cx="184305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11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marL="228600" lvl="0" indent="0" fontAlgn="base">
              <a:spcBef>
                <a:spcPct val="1000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b="1" kern="0" dirty="0">
                <a:solidFill>
                  <a:srgbClr val="333398"/>
                </a:solidFill>
                <a:latin typeface="Arial"/>
              </a:rPr>
              <a:t>Redistributing Income</a:t>
            </a:r>
          </a:p>
          <a:p>
            <a:pPr marL="804863" lvl="1" indent="-347663" fontAlgn="base">
              <a:spcBef>
                <a:spcPct val="1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>
                <a:solidFill>
                  <a:srgbClr val="CA6E19"/>
                </a:solidFill>
                <a:latin typeface="Arial"/>
              </a:rPr>
              <a:t>Transfer payments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move income from person or group to another</a:t>
            </a:r>
          </a:p>
          <a:p>
            <a:pPr marL="1431227" lvl="3" fontAlgn="base">
              <a:spcBef>
                <a:spcPct val="1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recipient does not provide product in return</a:t>
            </a:r>
          </a:p>
          <a:p>
            <a:pPr marL="804863" lvl="1" indent="-347663" fontAlgn="base">
              <a:spcBef>
                <a:spcPct val="1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>
                <a:solidFill>
                  <a:srgbClr val="CA6E19"/>
                </a:solidFill>
                <a:latin typeface="Arial"/>
              </a:rPr>
              <a:t>Public transfer payment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—made by government with tax money</a:t>
            </a:r>
          </a:p>
          <a:p>
            <a:pPr marL="1042607" lvl="2" indent="-347663" fontAlgn="base">
              <a:spcBef>
                <a:spcPct val="1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Most public transfer payments in area of social spending</a:t>
            </a:r>
          </a:p>
          <a:p>
            <a:pPr marL="1431227" lvl="3" fontAlgn="base">
              <a:spcBef>
                <a:spcPct val="1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usually go to poor, aged, disabled, or people who lose their jobs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51746"/>
            <a:ext cx="37147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99" y="3546555"/>
            <a:ext cx="3829050" cy="246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60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Help to others – effects on gov’t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60588"/>
            <a:ext cx="6119255" cy="370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12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CONTEMPORARY ECONOMICS: LESSON 3.4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33B9B-BFA3-41F5-A172-F4A07786A2CA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125113" cy="924475"/>
          </a:xfrm>
        </p:spPr>
        <p:txBody>
          <a:bodyPr/>
          <a:lstStyle/>
          <a:p>
            <a:r>
              <a:rPr lang="en-US" dirty="0"/>
              <a:t>Programs to Help the Poor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582" y="1143000"/>
            <a:ext cx="7125112" cy="4898239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pPr lvl="0" defTabSz="914400" fontAlgn="base">
              <a:spcAft>
                <a:spcPct val="0"/>
              </a:spcAft>
              <a:buClr>
                <a:srgbClr val="CC0000"/>
              </a:buClr>
              <a:buFont typeface="Wingdings 3" pitchFamily="18" charset="2"/>
              <a:buChar char=""/>
            </a:pPr>
            <a:r>
              <a:rPr lang="en-US" sz="3200" b="1" kern="0" dirty="0" smtClean="0">
                <a:solidFill>
                  <a:srgbClr val="FF0000"/>
                </a:solidFill>
                <a:latin typeface="Arial"/>
              </a:rPr>
              <a:t>Social insurance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 programs are designed to help make up for the lost income of people who worked but are now </a:t>
            </a:r>
          </a:p>
          <a:p>
            <a:pPr marL="811213" lvl="1" indent="-354013" defTabSz="914400" fontAlgn="base">
              <a:spcAft>
                <a:spcPct val="0"/>
              </a:spcAft>
              <a:buClr>
                <a:srgbClr val="000099"/>
              </a:buClr>
              <a:buFont typeface="Wingdings 3" pitchFamily="18" charset="2"/>
              <a:buChar char=""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Retired </a:t>
            </a:r>
          </a:p>
          <a:p>
            <a:pPr marL="811213" lvl="1" indent="-354013" defTabSz="914400" fontAlgn="base">
              <a:spcAft>
                <a:spcPct val="0"/>
              </a:spcAft>
              <a:buClr>
                <a:srgbClr val="000099"/>
              </a:buClr>
              <a:buFont typeface="Wingdings 3" pitchFamily="18" charset="2"/>
              <a:buChar char=""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Temporarily unemployed</a:t>
            </a:r>
          </a:p>
          <a:p>
            <a:pPr marL="811213" lvl="1" indent="-354013" defTabSz="914400" fontAlgn="base">
              <a:spcAft>
                <a:spcPct val="0"/>
              </a:spcAft>
              <a:buClr>
                <a:srgbClr val="000099"/>
              </a:buClr>
              <a:buFont typeface="Wingdings 3" pitchFamily="18" charset="2"/>
              <a:buChar char=""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Unable to work because of disability or work-related injury</a:t>
            </a:r>
          </a:p>
          <a:p>
            <a:pPr marL="811213" lvl="1" indent="-354013" defTabSz="914400" fontAlgn="base">
              <a:spcAft>
                <a:spcPct val="0"/>
              </a:spcAft>
              <a:buClr>
                <a:srgbClr val="000099"/>
              </a:buClr>
              <a:buFont typeface="Wingdings 3" pitchFamily="18" charset="2"/>
              <a:buChar char=""/>
            </a:pPr>
            <a:endParaRPr lang="en-US" sz="2800" kern="0" dirty="0">
              <a:solidFill>
                <a:srgbClr val="000000"/>
              </a:solidFill>
              <a:latin typeface="Arial"/>
            </a:endParaRPr>
          </a:p>
          <a:p>
            <a:r>
              <a:rPr lang="en-US" dirty="0"/>
              <a:t>Social Security</a:t>
            </a:r>
          </a:p>
          <a:p>
            <a:r>
              <a:rPr lang="en-US" dirty="0"/>
              <a:t>Medicare</a:t>
            </a:r>
          </a:p>
          <a:p>
            <a:r>
              <a:rPr lang="en-US" dirty="0"/>
              <a:t>Unemployment insurance</a:t>
            </a:r>
          </a:p>
          <a:p>
            <a:r>
              <a:rPr lang="en-US" dirty="0"/>
              <a:t>Worker’s compensation</a:t>
            </a:r>
          </a:p>
          <a:p>
            <a:pPr marL="811213" lvl="1" indent="-354013" defTabSz="914400" fontAlgn="base">
              <a:spcAft>
                <a:spcPct val="0"/>
              </a:spcAft>
              <a:buClr>
                <a:srgbClr val="000099"/>
              </a:buClr>
              <a:buFont typeface="Wingdings 3" pitchFamily="18" charset="2"/>
              <a:buChar char=""/>
            </a:pPr>
            <a:endParaRPr lang="en-US" sz="2800" kern="0" dirty="0" smtClean="0">
              <a:solidFill>
                <a:srgbClr val="000000"/>
              </a:solidFill>
              <a:latin typeface="Arial"/>
            </a:endParaRPr>
          </a:p>
          <a:p>
            <a:pPr marL="811213" lvl="1" indent="-354013" defTabSz="914400" fontAlgn="base">
              <a:spcAft>
                <a:spcPct val="0"/>
              </a:spcAft>
              <a:buClr>
                <a:srgbClr val="000099"/>
              </a:buClr>
              <a:buFont typeface="Wingdings 3" pitchFamily="18" charset="2"/>
              <a:buChar char=""/>
            </a:pPr>
            <a:endParaRPr lang="en-US" sz="2800" kern="0" dirty="0" smtClean="0">
              <a:solidFill>
                <a:srgbClr val="000000"/>
              </a:solidFill>
              <a:latin typeface="Arial"/>
            </a:endParaRPr>
          </a:p>
          <a:p>
            <a:pPr marL="811213" lvl="1" indent="-354013" defTabSz="914400" fontAlgn="base">
              <a:spcAft>
                <a:spcPct val="0"/>
              </a:spcAft>
              <a:buClr>
                <a:srgbClr val="000099"/>
              </a:buClr>
              <a:buFont typeface="Wingdings 3" pitchFamily="18" charset="2"/>
              <a:buChar char=""/>
            </a:pPr>
            <a:endParaRPr lang="en-US" sz="2800" kern="0" dirty="0" smtClean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88" y="4495800"/>
            <a:ext cx="1866212" cy="235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66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CONTEMPORARY ECONOMICS: LESSON 3.4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B3660-3948-43CF-91B4-42FDF3E7DB1D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Income-Assistance Programs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9443" y="1807361"/>
            <a:ext cx="7125112" cy="322183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Income-assistance programs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provide money and in-kind assistance to poor people.</a:t>
            </a:r>
          </a:p>
          <a:p>
            <a:r>
              <a:rPr lang="en-US" sz="2000" dirty="0"/>
              <a:t>Cash transfer programs</a:t>
            </a:r>
          </a:p>
          <a:p>
            <a:r>
              <a:rPr lang="en-US" sz="2000" dirty="0"/>
              <a:t>In-kind transfer </a:t>
            </a:r>
            <a:r>
              <a:rPr lang="en-US" sz="2000" dirty="0" smtClean="0"/>
              <a:t>programs</a:t>
            </a:r>
          </a:p>
          <a:p>
            <a:r>
              <a:rPr lang="en-US" sz="2000" dirty="0" smtClean="0"/>
              <a:t>“means tested programs” such as food stamps, housing, etc.</a:t>
            </a:r>
            <a:endParaRPr lang="en-US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02376"/>
            <a:ext cx="2514600" cy="214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39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fontAlgn="base">
              <a:spcAft>
                <a:spcPct val="0"/>
              </a:spcAft>
              <a:buClr>
                <a:srgbClr val="CC0000"/>
              </a:buClr>
              <a:buFont typeface="Wingdings 3" pitchFamily="18" charset="2"/>
              <a:buChar char=""/>
            </a:pPr>
            <a:r>
              <a:rPr lang="en-US" sz="3200" kern="0" dirty="0">
                <a:solidFill>
                  <a:srgbClr val="000000"/>
                </a:solidFill>
                <a:latin typeface="Arial"/>
              </a:rPr>
              <a:t>The federal government determines the official poverty level and adjusts this benchmark over time to account for inflation.</a:t>
            </a:r>
          </a:p>
          <a:p>
            <a:pPr lvl="0" defTabSz="914400" fontAlgn="base">
              <a:spcAft>
                <a:spcPct val="0"/>
              </a:spcAft>
              <a:buClr>
                <a:srgbClr val="CC0000"/>
              </a:buClr>
              <a:buFont typeface="Wingdings 3" pitchFamily="18" charset="2"/>
              <a:buChar char=""/>
            </a:pPr>
            <a:r>
              <a:rPr lang="en-US" sz="3200" kern="0" dirty="0">
                <a:solidFill>
                  <a:srgbClr val="000000"/>
                </a:solidFill>
                <a:latin typeface="Arial"/>
              </a:rPr>
              <a:t>The U.S. official property level of income is many times greater than the average income for most of the world’s population.</a:t>
            </a:r>
          </a:p>
          <a:p>
            <a:r>
              <a:rPr lang="en-US" dirty="0" smtClean="0"/>
              <a:t>How do we determine the poverty rate?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0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CONTEMPORARY ECONOMICS: LESSON 3.4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4D8342-7620-43A8-B414-BAFBE50DCF3A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Number and Percentage of U.S. Population in Poverty: 1959</a:t>
            </a:r>
            <a:r>
              <a:rPr lang="en-US" sz="3600" dirty="0">
                <a:cs typeface="Arial" pitchFamily="34" charset="0"/>
              </a:rPr>
              <a:t>–2001</a:t>
            </a:r>
            <a:endParaRPr lang="en-US" sz="3600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600200"/>
            <a:ext cx="8153400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08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CONTEMPORARY ECONOMICS: LESSON 3.4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11C48E-6AAB-4929-B3D1-9AE4E5EA4A56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Poverty and Marital Status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09443" y="1807361"/>
            <a:ext cx="7125112" cy="2383639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/>
              <a:t>Poverty rates among female-headed families are five to six times greater than rates among married couples. </a:t>
            </a:r>
          </a:p>
          <a:p>
            <a:r>
              <a:rPr lang="en-US" sz="2800" dirty="0"/>
              <a:t>Poverty rates among female-headed families are two to three times greater than those for male-headed families. </a:t>
            </a:r>
          </a:p>
          <a:p>
            <a:r>
              <a:rPr lang="en-US" sz="2800" dirty="0"/>
              <a:t>Since the mid-1990s poverty rates have trended down for all types of families, before rising slightly in the recession year of 2001.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4" y="4038600"/>
            <a:ext cx="8096250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083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Reviewing Key Concepts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the relationship between the terms in each of these pairs:</a:t>
            </a:r>
          </a:p>
          <a:p>
            <a:pPr lvl="1"/>
            <a:r>
              <a:rPr lang="en-US" i="1"/>
              <a:t>market failure</a:t>
            </a:r>
            <a:r>
              <a:rPr lang="en-US"/>
              <a:t> and </a:t>
            </a:r>
            <a:r>
              <a:rPr lang="en-US" i="1"/>
              <a:t>free rider</a:t>
            </a:r>
          </a:p>
          <a:p>
            <a:pPr lvl="1"/>
            <a:r>
              <a:rPr lang="en-US" i="1"/>
              <a:t>negative externality</a:t>
            </a:r>
            <a:r>
              <a:rPr lang="en-US"/>
              <a:t> and </a:t>
            </a:r>
            <a:r>
              <a:rPr lang="en-US" i="1"/>
              <a:t>positive externality</a:t>
            </a:r>
          </a:p>
          <a:p>
            <a:pPr lvl="1"/>
            <a:r>
              <a:rPr lang="en-US" i="1"/>
              <a:t>subsidy </a:t>
            </a:r>
            <a:r>
              <a:rPr lang="en-US"/>
              <a:t>and </a:t>
            </a:r>
            <a:r>
              <a:rPr lang="en-US" i="1"/>
              <a:t>positive externality</a:t>
            </a:r>
          </a:p>
          <a:p>
            <a:pPr lvl="1"/>
            <a:r>
              <a:rPr lang="en-US" i="1"/>
              <a:t>safety net</a:t>
            </a:r>
            <a:r>
              <a:rPr lang="en-US"/>
              <a:t> and</a:t>
            </a:r>
            <a:r>
              <a:rPr lang="en-US" i="1"/>
              <a:t> public transfer payment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25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152" y="152400"/>
            <a:ext cx="7125113" cy="924475"/>
          </a:xfrm>
        </p:spPr>
        <p:txBody>
          <a:bodyPr/>
          <a:lstStyle/>
          <a:p>
            <a:r>
              <a:rPr lang="en-US" dirty="0" smtClean="0"/>
              <a:t>Card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153" y="990600"/>
            <a:ext cx="7125112" cy="146923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If you were the head of a household of four, are you considered in poverty with the amount you had?</a:t>
            </a:r>
          </a:p>
          <a:p>
            <a:r>
              <a:rPr lang="en-US" dirty="0"/>
              <a:t>A family of four is officially classified as poor if its annual cash income, before taxes, </a:t>
            </a:r>
            <a:r>
              <a:rPr lang="en-US" dirty="0">
                <a:hlinkClick r:id="rId3"/>
              </a:rPr>
              <a:t>is $22,314 or less</a:t>
            </a:r>
            <a:r>
              <a:rPr lang="en-US" dirty="0"/>
              <a:t>. For a two-person household, the threshold is $14,218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87329"/>
            <a:ext cx="3505200" cy="338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09" y="3106994"/>
            <a:ext cx="4574553" cy="352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23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 Free Enterprise System Works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178491"/>
          </a:xfrm>
        </p:spPr>
        <p:txBody>
          <a:bodyPr/>
          <a:lstStyle/>
          <a:p>
            <a:r>
              <a:rPr lang="en-US" dirty="0"/>
              <a:t>EXAMPLE: Profit in Rocks</a:t>
            </a:r>
          </a:p>
          <a:p>
            <a:pPr lvl="1"/>
            <a:r>
              <a:rPr lang="en-US" dirty="0"/>
              <a:t>1975 pet rock fad; packaged with care manual</a:t>
            </a:r>
          </a:p>
          <a:p>
            <a:pPr lvl="2"/>
            <a:r>
              <a:rPr lang="en-US" dirty="0"/>
              <a:t>highly popular and profitable gag gift during holiday season</a:t>
            </a:r>
          </a:p>
          <a:p>
            <a:pPr lvl="1"/>
            <a:r>
              <a:rPr lang="en-US" dirty="0"/>
              <a:t>In early 1976, consumers stopped buying</a:t>
            </a:r>
          </a:p>
          <a:p>
            <a:pPr lvl="2"/>
            <a:r>
              <a:rPr lang="en-US" dirty="0"/>
              <a:t>owner quit the business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6200"/>
            <a:ext cx="2895600" cy="233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2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www.youtube.com/watch?v=yC5R9WPId0s&amp;list=UU_xHLAJ_zqPHkmC2aY2MdcA&amp;index=13&amp;feature=plcp</a:t>
            </a:r>
            <a:r>
              <a:rPr lang="en-US" dirty="0" smtClean="0"/>
              <a:t> – Externalities (7:30)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87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the “invisible hand” that guides the market!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 Smith again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24150"/>
            <a:ext cx="2362200" cy="356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431028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22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a Free Enterprise System Works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481328"/>
            <a:ext cx="8763000" cy="4525963"/>
          </a:xfrm>
        </p:spPr>
        <p:txBody>
          <a:bodyPr/>
          <a:lstStyle/>
          <a:p>
            <a:r>
              <a:rPr lang="en-US" dirty="0"/>
              <a:t>EXAMPLE: Competition over Books</a:t>
            </a:r>
          </a:p>
          <a:p>
            <a:pPr lvl="1"/>
            <a:r>
              <a:rPr lang="en-US" sz="2000" dirty="0"/>
              <a:t>Demand for books high; competition driving out small booksellers</a:t>
            </a:r>
          </a:p>
          <a:p>
            <a:pPr lvl="1"/>
            <a:r>
              <a:rPr lang="en-US" sz="2000" dirty="0"/>
              <a:t>Before 1995, small chain stores and independents dominant</a:t>
            </a:r>
          </a:p>
          <a:p>
            <a:pPr lvl="1"/>
            <a:r>
              <a:rPr lang="en-US" sz="2000" dirty="0"/>
              <a:t>1995, large chains offered discounted prices, appealing atmosphere</a:t>
            </a:r>
          </a:p>
          <a:p>
            <a:pPr lvl="1"/>
            <a:r>
              <a:rPr lang="en-US" sz="2000" dirty="0" smtClean="0"/>
              <a:t>Now </a:t>
            </a:r>
            <a:r>
              <a:rPr lang="en-US" sz="2000" dirty="0"/>
              <a:t>online booksellers open with huge number of titles, low </a:t>
            </a:r>
            <a:r>
              <a:rPr lang="en-US" sz="2000" dirty="0" smtClean="0"/>
              <a:t>prices – but what about delivery?</a:t>
            </a:r>
            <a:endParaRPr lang="en-US" sz="2000" dirty="0"/>
          </a:p>
          <a:p>
            <a:pPr lvl="1"/>
            <a:r>
              <a:rPr lang="en-US" sz="2000" dirty="0"/>
              <a:t>small stores now offer personal service, local or specialized topics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0"/>
            <a:ext cx="1371600" cy="21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4566313"/>
            <a:ext cx="2886073" cy="191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797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dirty="0"/>
              <a:t>How a Free Enterprise System Works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  <a:p>
            <a:pPr lvl="1"/>
            <a:r>
              <a:rPr lang="en-US" dirty="0"/>
              <a:t>System gives right to own and exchange private property voluntarily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Open opportunity</a:t>
            </a:r>
            <a:r>
              <a:rPr lang="en-US" dirty="0"/>
              <a:t>—ability to enter, compete in market of one’s choice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Legal equality</a:t>
            </a:r>
            <a:r>
              <a:rPr lang="en-US" dirty="0"/>
              <a:t>—everyone has same economic rights under the law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Free contract</a:t>
            </a:r>
            <a:r>
              <a:rPr lang="en-US" dirty="0"/>
              <a:t>—right to decide which legal agreements to enter into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Profit motive</a:t>
            </a:r>
            <a:r>
              <a:rPr lang="en-US" dirty="0"/>
              <a:t>—incentive to gain from economic activities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479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http://www.youtube.com/watch?v=5tF6W4OR5yU&amp;feature=plcp</a:t>
            </a:r>
            <a:r>
              <a:rPr lang="en-US" dirty="0"/>
              <a:t> – markets (4:30)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Roles of Producers and Consumers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81328"/>
            <a:ext cx="8458200" cy="4525963"/>
          </a:xfrm>
        </p:spPr>
        <p:txBody>
          <a:bodyPr/>
          <a:lstStyle/>
          <a:p>
            <a:r>
              <a:rPr lang="en-US" dirty="0"/>
              <a:t>EXAMPLE: Consumers Vote with Their Wallets</a:t>
            </a:r>
          </a:p>
          <a:p>
            <a:pPr lvl="1"/>
            <a:r>
              <a:rPr lang="en-US" dirty="0"/>
              <a:t>Consumers help allocate resources through their choice of products</a:t>
            </a:r>
          </a:p>
          <a:p>
            <a:pPr lvl="3"/>
            <a:r>
              <a:rPr lang="en-US" dirty="0"/>
              <a:t>their choices guide producers to provide what consumers will buy</a:t>
            </a:r>
          </a:p>
          <a:p>
            <a:pPr lvl="1"/>
            <a:r>
              <a:rPr lang="en-US" dirty="0"/>
              <a:t>Early 2000s, low-carbohydrate diets became popular</a:t>
            </a:r>
          </a:p>
          <a:p>
            <a:pPr lvl="3"/>
            <a:r>
              <a:rPr lang="en-US" dirty="0"/>
              <a:t>food producers moved some resources into low-carb market</a:t>
            </a:r>
          </a:p>
          <a:p>
            <a:pPr lvl="3"/>
            <a:r>
              <a:rPr lang="en-US" dirty="0"/>
              <a:t>In 2004, producers cut back when consumer interest faded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2819400" cy="189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30639"/>
            <a:ext cx="1978496" cy="189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59381"/>
            <a:ext cx="3148638" cy="13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07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Government in the U.S. Economy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  <a:p>
            <a:pPr lvl="1"/>
            <a:r>
              <a:rPr lang="en-US" dirty="0"/>
              <a:t>Government important but with limited role in U.S. economy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Modified free enterprise economy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government protections, provisions, regulations adjust capitalism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43375"/>
            <a:ext cx="3048000" cy="24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43375"/>
            <a:ext cx="4170421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80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TPVERSION" val="2008"/>
  <p:tag name="PPVERSION" val="14.0"/>
  <p:tag name="DELIMITERS" val="3.1"/>
  <p:tag name="SHOWBARVISIBLE" val="True"/>
  <p:tag name="EXPANDSHOWBAR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Fals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TASKPANEKEY" val="3a9d6a79-0e7c-40df-a8af-862232042395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628</TotalTime>
  <Words>1056</Words>
  <Application>Microsoft Office PowerPoint</Application>
  <PresentationFormat>On-screen Show (4:3)</PresentationFormat>
  <Paragraphs>146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American Free Enterprise System</vt:lpstr>
      <vt:lpstr>Basic Idea</vt:lpstr>
      <vt:lpstr>How a Free Enterprise System Works</vt:lpstr>
      <vt:lpstr>Adam Smith again</vt:lpstr>
      <vt:lpstr>How a Free Enterprise System Works</vt:lpstr>
      <vt:lpstr>How a Free Enterprise System Works</vt:lpstr>
      <vt:lpstr>PowerPoint Presentation</vt:lpstr>
      <vt:lpstr>The Roles of Producers and Consumers</vt:lpstr>
      <vt:lpstr>Government in the U.S. Economy</vt:lpstr>
      <vt:lpstr>PowerPoint Presentation</vt:lpstr>
      <vt:lpstr>PowerPoint Presentation</vt:lpstr>
      <vt:lpstr>Private goods and Public goods</vt:lpstr>
      <vt:lpstr>PowerPoint Presentation</vt:lpstr>
      <vt:lpstr>PowerPoint Presentation</vt:lpstr>
      <vt:lpstr>Quasi-public and Open-access goods</vt:lpstr>
      <vt:lpstr>Location, Location, Location</vt:lpstr>
      <vt:lpstr>Positive Externalities</vt:lpstr>
      <vt:lpstr>PowerPoint Presentation</vt:lpstr>
      <vt:lpstr>Negative Externalities</vt:lpstr>
      <vt:lpstr>Managing Externalities</vt:lpstr>
      <vt:lpstr>PowerPoint Presentation</vt:lpstr>
      <vt:lpstr>Help to others – effects on gov’t</vt:lpstr>
      <vt:lpstr>Programs to Help the Poor</vt:lpstr>
      <vt:lpstr>Income-Assistance Programs</vt:lpstr>
      <vt:lpstr>Poverty rates</vt:lpstr>
      <vt:lpstr>Number and Percentage of U.S. Population in Poverty: 1959–2001</vt:lpstr>
      <vt:lpstr>Poverty and Marital Status</vt:lpstr>
      <vt:lpstr>Reviewing Key Concepts</vt:lpstr>
      <vt:lpstr>Card Activity</vt:lpstr>
      <vt:lpstr>Links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Free Enterprise System</dc:title>
  <dc:creator>cit-sysop</dc:creator>
  <cp:lastModifiedBy>cit-sysop</cp:lastModifiedBy>
  <cp:revision>28</cp:revision>
  <dcterms:created xsi:type="dcterms:W3CDTF">2012-10-30T18:08:04Z</dcterms:created>
  <dcterms:modified xsi:type="dcterms:W3CDTF">2015-10-29T12:53:45Z</dcterms:modified>
</cp:coreProperties>
</file>