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13" r:id="rId4"/>
    <p:sldId id="315" r:id="rId5"/>
    <p:sldId id="258" r:id="rId6"/>
    <p:sldId id="370" r:id="rId7"/>
    <p:sldId id="358" r:id="rId8"/>
    <p:sldId id="371" r:id="rId9"/>
    <p:sldId id="372" r:id="rId10"/>
    <p:sldId id="384" r:id="rId11"/>
    <p:sldId id="373" r:id="rId12"/>
    <p:sldId id="374" r:id="rId13"/>
    <p:sldId id="375" r:id="rId14"/>
    <p:sldId id="377" r:id="rId15"/>
    <p:sldId id="378" r:id="rId16"/>
    <p:sldId id="379" r:id="rId17"/>
    <p:sldId id="380" r:id="rId18"/>
    <p:sldId id="381" r:id="rId19"/>
    <p:sldId id="382" r:id="rId20"/>
    <p:sldId id="385" r:id="rId21"/>
    <p:sldId id="386" r:id="rId22"/>
    <p:sldId id="339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1534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Classical Civilizations 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Greece and Persia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2 – 600 B.C. to A.D. 600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Amsco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World History pgs. 50-65</a:t>
            </a:r>
            <a:endParaRPr lang="en-US" sz="33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– AP World History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Athenian Economy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Based on slavery</a:t>
            </a:r>
          </a:p>
          <a:p>
            <a:r>
              <a:rPr lang="en-US" dirty="0" smtClean="0"/>
              <a:t>Slaves were often prisoners of war (many times from other Greek cities)</a:t>
            </a:r>
          </a:p>
          <a:p>
            <a:r>
              <a:rPr lang="en-US" dirty="0" smtClean="0"/>
              <a:t>Life was grueling</a:t>
            </a:r>
            <a:endParaRPr lang="en-US" dirty="0"/>
          </a:p>
        </p:txBody>
      </p:sp>
      <p:pic>
        <p:nvPicPr>
          <p:cNvPr id="2050" name="Picture 2" descr="http://gizzisgoodies.wikispaces.com/file/view/slavery.jpg/163764091/slav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810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7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Women in Athens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2209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Considered inferior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physically and intellectually.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No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voting </a:t>
            </a:r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rights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or rights to own property.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Women were isolated 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from society.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Athenian Philosophy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64163"/>
          </a:xfrm>
        </p:spPr>
        <p:txBody>
          <a:bodyPr>
            <a:normAutofit fontScale="92500"/>
          </a:bodyPr>
          <a:lstStyle/>
          <a:p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Socrates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– questioning to arrive at answers</a:t>
            </a:r>
          </a:p>
          <a:p>
            <a:pPr lvl="1"/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Put to death in Athens for questioning the state religion</a:t>
            </a:r>
          </a:p>
          <a:p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Plato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– kept Socrates ideas alive</a:t>
            </a:r>
          </a:p>
          <a:p>
            <a:pPr lvl="1"/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Described an ideal society in </a:t>
            </a:r>
            <a:r>
              <a:rPr lang="en-US" sz="3800" i="1" dirty="0" smtClean="0">
                <a:latin typeface="Aparajita" pitchFamily="34" charset="0"/>
                <a:cs typeface="Aparajita" pitchFamily="34" charset="0"/>
              </a:rPr>
              <a:t>The Republic</a:t>
            </a:r>
          </a:p>
          <a:p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Aristotle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– student of Plato</a:t>
            </a:r>
          </a:p>
          <a:p>
            <a:pPr lvl="1"/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The Golden Mean (avoiding extremes in behavior)</a:t>
            </a:r>
          </a:p>
          <a:p>
            <a:pPr lvl="1"/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Learning through observation (empiricism)</a:t>
            </a:r>
          </a:p>
          <a:p>
            <a:pPr marL="400050" lvl="1" indent="0">
              <a:buNone/>
            </a:pP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4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Athenian Religion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Greek religion became syncretic (combined elements from other sources) as the Greeks increased contact with other peoples.</a:t>
            </a:r>
          </a:p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Greek myths taught morality.</a:t>
            </a:r>
          </a:p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Greek Religion was closely connected to Greek literature, architecture, and even athletic competitions </a:t>
            </a:r>
          </a:p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Literature:</a:t>
            </a:r>
          </a:p>
          <a:p>
            <a:pPr marL="400050" lvl="1" indent="0">
              <a:buNone/>
            </a:pPr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Greek comedies – plays in which a character triumphs over hardship</a:t>
            </a:r>
          </a:p>
          <a:p>
            <a:pPr marL="400050" lvl="1" indent="0">
              <a:buNone/>
            </a:pPr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Greek tragedies – dramas the deal with war, death, justice and relationships </a:t>
            </a:r>
          </a:p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Architecture - </a:t>
            </a:r>
            <a:r>
              <a:rPr lang="en-US" sz="3800" dirty="0" smtClean="0">
                <a:latin typeface="Aparajita" pitchFamily="34" charset="0"/>
                <a:cs typeface="Aparajita" pitchFamily="34" charset="0"/>
              </a:rPr>
              <a:t>Parthenon – Athenian temple</a:t>
            </a:r>
          </a:p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Athletic Competition - Olympic games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4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Greek Colonies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Colonized around the Mediterranean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Why?  Population outstripped the food supply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Autonomous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but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                                           </a:t>
            </a:r>
            <a:r>
              <a:rPr lang="en-US" sz="4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linked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by 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a 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                                                   shared </a:t>
            </a: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culture                                                  with its home                                                 polis.  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3074" name="Picture 2" descr="http://3.bp.blogspot.com/-GB-MtJ4ziZA/UDTV9mkdtuI/AAAAAAAABgE/BKFxa6e4_Uk/s1600/p121+greek+colon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952" y="2895600"/>
            <a:ext cx="5503859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67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Persian Empire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06963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Cyrus the Great – 559 B.C.</a:t>
            </a:r>
          </a:p>
          <a:p>
            <a:r>
              <a:rPr lang="en-US" sz="3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Achaemenid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Empire</a:t>
            </a:r>
          </a:p>
          <a:p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Rulers claimed the divine right to rule (like rulers in Egypt and China)</a:t>
            </a:r>
          </a:p>
          <a:p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Tolerant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allowed minority groups to retain national identity and religion.</a:t>
            </a:r>
            <a:endParaRPr lang="en-US" sz="3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7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Persians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How do you keep a BIG EMPIRE together?  </a:t>
            </a:r>
            <a:endParaRPr lang="en-US" sz="4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Royal Road tied the empire together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Satraps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(governors) </a:t>
            </a:r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ruled provinces 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and were responsible only to the emperor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Common Currency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24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Persian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Arial" pitchFamily="34" charset="0"/>
                <a:cs typeface="Arial" pitchFamily="34" charset="0"/>
              </a:rPr>
              <a:t>Persia vs. Greece</a:t>
            </a:r>
            <a:endParaRPr lang="en-US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Began in Asia Minor when Greek colonies were occupied by Persia. 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They rebelled.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Greek poleis united to repel the Persians led by Athens and Sparta.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Athens vs. Sparta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After the Persian Wars….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Athens assert mastery over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other poleis.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Led by Sparta, the other poleis rebelled.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Peloponnesian War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Sparta and allies won. 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Athens lost.  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  Sparta became the dominant power but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Greece was weakened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from nearly 30 years of war.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Macedonia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117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The Persian Wars and the Peloponnesian Wars made the rise of Macedonia possible.  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Phillip II conquered and united the Greek poleis.  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The first king to do so. 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Upon his death, his son, </a:t>
            </a:r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Alexander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, took control and used the Greek hatred for Persia to lead a campaign against Persia.  </a:t>
            </a:r>
          </a:p>
          <a:p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He defeated Persia and continued conquering.</a:t>
            </a: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593273"/>
            <a:ext cx="3342849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about Greece’s geography encouraged the Greeks to become a seafaring, trading and colonizing people?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7364" y="6172200"/>
            <a:ext cx="53429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Ancient Greece</a:t>
            </a:r>
            <a:endParaRPr lang="en-US" sz="1300" dirty="0"/>
          </a:p>
        </p:txBody>
      </p:sp>
      <p:pic>
        <p:nvPicPr>
          <p:cNvPr id="5" name="Picture 2" descr="http://3.bp.blogspot.com/-fd7kMrhNwG4/ULu4IQ-vVLI/AAAAAAAAAJk/rkauQtgsci4/s1600/MapTopoGreece+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249" y="1600200"/>
            <a:ext cx="55118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Hellenism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182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As a result of Alexander’s conquests, Greek language, architecture, mythology, and philosophy became widespread.  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065309"/>
            <a:ext cx="557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Death of Alexander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191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323 B.C. at the age of 32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Generals battled for control.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Alexander’s mighty empire divided up by the victors</a:t>
            </a:r>
            <a:r>
              <a:rPr lang="en-US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653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tatic.wixstatic.com/media/761f51_289ac2a35a6f4c16959f2d39b0ef21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61999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7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anshuchristajacobson.files.wordpress.com/2011/11/try-n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008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9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1200 years between 600 B.C. and A.D. 600 saw the rise and fall of great empires that became the foundations of later civilizations.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Rome – Persia – </a:t>
            </a:r>
            <a:r>
              <a:rPr lang="en-US" dirty="0" err="1" smtClean="0">
                <a:solidFill>
                  <a:schemeClr val="tx2"/>
                </a:solidFill>
              </a:rPr>
              <a:t>Mauryan</a:t>
            </a:r>
            <a:r>
              <a:rPr lang="en-US" dirty="0" smtClean="0">
                <a:solidFill>
                  <a:schemeClr val="tx2"/>
                </a:solidFill>
              </a:rPr>
              <a:t> and Gupta India – Qin and Han China – Maya (Central America) – </a:t>
            </a:r>
            <a:r>
              <a:rPr lang="en-US" dirty="0" err="1" smtClean="0">
                <a:solidFill>
                  <a:schemeClr val="tx2"/>
                </a:solidFill>
              </a:rPr>
              <a:t>Moche</a:t>
            </a:r>
            <a:r>
              <a:rPr lang="en-US" dirty="0" smtClean="0">
                <a:solidFill>
                  <a:schemeClr val="tx2"/>
                </a:solidFill>
              </a:rPr>
              <a:t> (South America)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Birth and growth of belief systems that would change the world.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Judaism spread – Christianity was born – Chinese philosophy was born – Vedic religion of India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3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Mediterranean Civilizations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295400"/>
            <a:ext cx="839585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Minoans of Crete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Grew rich through trade throughout the Mediterranean.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Spread many of their ideas to the Greeks.</a:t>
            </a:r>
            <a:endParaRPr lang="en-US" sz="30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The </a:t>
            </a:r>
            <a:r>
              <a:rPr lang="en-US" sz="3200" dirty="0" err="1" smtClean="0">
                <a:solidFill>
                  <a:srgbClr val="FF0000"/>
                </a:solidFill>
              </a:rPr>
              <a:t>Mycenaeans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of mainland </a:t>
            </a:r>
            <a:r>
              <a:rPr lang="en-US" sz="3200" dirty="0" smtClean="0">
                <a:solidFill>
                  <a:srgbClr val="FF0000"/>
                </a:solidFill>
              </a:rPr>
              <a:t>Greece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Influenced by the Minoans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/>
              <a:t>Traded with the Minoans</a:t>
            </a:r>
          </a:p>
          <a:p>
            <a:r>
              <a:rPr lang="en-US" sz="3200" dirty="0" smtClean="0"/>
              <a:t>Both cultures declined by 750 B.C., but are important because the ideas they spread continued on in later Mediterranean cultures.  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Rise of the </a:t>
            </a:r>
            <a:r>
              <a:rPr lang="en-US" b="1" smtClean="0"/>
              <a:t>Greek City-States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831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Geography of Greece made seafaring and trade important.  </a:t>
            </a:r>
            <a:endParaRPr lang="en-US" sz="3000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Received </a:t>
            </a: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and spread New ideas and </a:t>
            </a: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technology.  </a:t>
            </a:r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(i.e. adopted the Phoenician alphabet).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Geography also shaped Greek politics.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Sovereign city-states called poleis (singular, polis).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Polis citizenship restricted to free males.  </a:t>
            </a: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Poleis government was varied – monarchy, oligarchy, and even democracy.  </a:t>
            </a:r>
          </a:p>
          <a:p>
            <a:endParaRPr lang="en-US" sz="3000" dirty="0" smtClean="0">
              <a:latin typeface="Aparajita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en-US" sz="30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Sparta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Military society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Women enjoyed more rights 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(own property, education, not secluded in their homes, etc.) </a:t>
            </a: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than other </a:t>
            </a:r>
            <a:r>
              <a:rPr lang="en-US" sz="3000" b="1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poleis</a:t>
            </a:r>
            <a:r>
              <a:rPr lang="en-US" sz="3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like Athens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Spartan society relied on slaves – helots – to do the work.  </a:t>
            </a:r>
            <a:endParaRPr lang="en-US" sz="3000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sz="2600" dirty="0" smtClean="0">
                <a:latin typeface="Aparajita" pitchFamily="34" charset="0"/>
                <a:cs typeface="Aparajita" pitchFamily="34" charset="0"/>
              </a:rPr>
              <a:t>Helots outnumbered Spartans</a:t>
            </a:r>
            <a:endParaRPr lang="en-US" sz="26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Government structure was an oligarchy.  </a:t>
            </a:r>
          </a:p>
          <a:p>
            <a:endParaRPr lang="en-US" sz="30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Athens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3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  <a:cs typeface="Aparajita" pitchFamily="34" charset="0"/>
              </a:rPr>
              <a:t>Early governments were monarchies in which aristocrats held all of the power.  </a:t>
            </a:r>
          </a:p>
          <a:p>
            <a:r>
              <a:rPr lang="en-US" sz="3600" dirty="0" smtClean="0">
                <a:latin typeface="+mj-lt"/>
                <a:cs typeface="Aparajita" pitchFamily="34" charset="0"/>
              </a:rPr>
              <a:t>Then popular uprising led by tyrants overthrew the nobles and led reforms.</a:t>
            </a:r>
          </a:p>
          <a:p>
            <a:r>
              <a:rPr lang="en-US" sz="3600" dirty="0" smtClean="0">
                <a:latin typeface="+mj-lt"/>
                <a:cs typeface="Aparajita" pitchFamily="34" charset="0"/>
              </a:rPr>
              <a:t>Finally, the tyrants were overthrown during the 500s B.C. and a period of democracy ensued.  </a:t>
            </a:r>
            <a:endParaRPr lang="en-US" sz="3600" dirty="0">
              <a:latin typeface="+mj-lt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7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Democracy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35563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After the overthrow of the tyrants, due to their abusing their power, most of the poleis returned to monarchies and aristocracies.  </a:t>
            </a:r>
          </a:p>
          <a:p>
            <a:r>
              <a:rPr lang="en-US" sz="42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However, Athens and others turned to democracy.  </a:t>
            </a:r>
          </a:p>
          <a:p>
            <a:pPr marL="0" indent="0">
              <a:buNone/>
            </a:pPr>
            <a:endParaRPr lang="en-US" sz="42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Pericles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35563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Associated with the Golden Age of Athens</a:t>
            </a:r>
            <a:endParaRPr lang="en-US" sz="4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461-429 B.C.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Athenian reformer and leader.</a:t>
            </a:r>
          </a:p>
          <a:p>
            <a:endParaRPr lang="en-US" sz="36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026" name="Picture 2" descr="http://tse1.mm.bing.net/th?&amp;id=OIP.M2fa37aab036bf387b14b0b2ffaa61ce7H0&amp;w=248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184" y="2743200"/>
            <a:ext cx="302361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agle.northwestu.edu/faculty/gary-gillespie/files/2011/07/Peric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354270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02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fb64e5c9-e11f-43e5-b76b-b61adc9a74c7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852</Words>
  <Application>Microsoft Office PowerPoint</Application>
  <PresentationFormat>On-screen Show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Classical Civilizations  in Greece and Persia  Period 2 – 600 B.C. to A.D. 600  Amsco World History pgs. 50-65</vt:lpstr>
      <vt:lpstr>Essential Question</vt:lpstr>
      <vt:lpstr>The Big Picture</vt:lpstr>
      <vt:lpstr>Early Mediterranean Civilizations</vt:lpstr>
      <vt:lpstr>Rise of the Greek City-States</vt:lpstr>
      <vt:lpstr>Sparta</vt:lpstr>
      <vt:lpstr>Athens</vt:lpstr>
      <vt:lpstr>Democracy</vt:lpstr>
      <vt:lpstr>Pericles</vt:lpstr>
      <vt:lpstr>Athenian Economy</vt:lpstr>
      <vt:lpstr>Women in Athens</vt:lpstr>
      <vt:lpstr>Athenian Philosophy</vt:lpstr>
      <vt:lpstr>Athenian Religion and Culture</vt:lpstr>
      <vt:lpstr>Greek Colonies</vt:lpstr>
      <vt:lpstr>Persian Empire</vt:lpstr>
      <vt:lpstr>Persians</vt:lpstr>
      <vt:lpstr>Persian Wars</vt:lpstr>
      <vt:lpstr>Athens vs. Sparta</vt:lpstr>
      <vt:lpstr>Macedonia</vt:lpstr>
      <vt:lpstr>Hellenism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169</cp:revision>
  <dcterms:created xsi:type="dcterms:W3CDTF">2011-09-07T19:17:10Z</dcterms:created>
  <dcterms:modified xsi:type="dcterms:W3CDTF">2016-01-19T02:05:18Z</dcterms:modified>
</cp:coreProperties>
</file>