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2" r:id="rId3"/>
    <p:sldId id="313" r:id="rId4"/>
    <p:sldId id="315" r:id="rId5"/>
    <p:sldId id="258" r:id="rId6"/>
    <p:sldId id="332" r:id="rId7"/>
    <p:sldId id="333" r:id="rId8"/>
    <p:sldId id="340" r:id="rId9"/>
    <p:sldId id="334" r:id="rId10"/>
    <p:sldId id="335" r:id="rId11"/>
    <p:sldId id="338" r:id="rId12"/>
    <p:sldId id="341" r:id="rId13"/>
    <p:sldId id="342" r:id="rId14"/>
    <p:sldId id="343" r:id="rId15"/>
    <p:sldId id="344" r:id="rId16"/>
    <p:sldId id="345" r:id="rId17"/>
    <p:sldId id="346" r:id="rId18"/>
    <p:sldId id="347" r:id="rId19"/>
    <p:sldId id="348" r:id="rId20"/>
    <p:sldId id="318" r:id="rId21"/>
    <p:sldId id="292" r:id="rId22"/>
    <p:sldId id="349" r:id="rId23"/>
    <p:sldId id="339" r:id="rId24"/>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48" d="100"/>
          <a:sy n="48" d="100"/>
        </p:scale>
        <p:origin x="-114"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516212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6650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70033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7C423-7F47-4953-91C8-F779F690CD96}"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48380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7C423-7F47-4953-91C8-F779F690CD96}"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5661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7C423-7F47-4953-91C8-F779F690CD96}"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2920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7C423-7F47-4953-91C8-F779F690CD96}" type="datetimeFigureOut">
              <a:rPr lang="en-US" smtClean="0"/>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26475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7C423-7F47-4953-91C8-F779F690CD96}" type="datetimeFigureOut">
              <a:rPr lang="en-US" smtClean="0"/>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14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7C423-7F47-4953-91C8-F779F690CD96}" type="datetimeFigureOut">
              <a:rPr lang="en-US" smtClean="0"/>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413284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391388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7C423-7F47-4953-91C8-F779F690CD96}"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9C6B3-5727-4AB2-91BA-98907F5AD547}" type="slidenum">
              <a:rPr lang="en-US" smtClean="0"/>
              <a:t>‹#›</a:t>
            </a:fld>
            <a:endParaRPr lang="en-US"/>
          </a:p>
        </p:txBody>
      </p:sp>
    </p:spTree>
    <p:extLst>
      <p:ext uri="{BB962C8B-B14F-4D97-AF65-F5344CB8AC3E}">
        <p14:creationId xmlns:p14="http://schemas.microsoft.com/office/powerpoint/2010/main" val="103598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7C423-7F47-4953-91C8-F779F690CD96}" type="datetimeFigureOut">
              <a:rPr lang="en-US" smtClean="0"/>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9C6B3-5727-4AB2-91BA-98907F5AD547}" type="slidenum">
              <a:rPr lang="en-US" smtClean="0"/>
              <a:t>‹#›</a:t>
            </a:fld>
            <a:endParaRPr lang="en-US"/>
          </a:p>
        </p:txBody>
      </p:sp>
    </p:spTree>
    <p:extLst>
      <p:ext uri="{BB962C8B-B14F-4D97-AF65-F5344CB8AC3E}">
        <p14:creationId xmlns:p14="http://schemas.microsoft.com/office/powerpoint/2010/main" val="32585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1295400"/>
            <a:ext cx="8153400" cy="4800601"/>
          </a:xfrm>
        </p:spPr>
        <p:txBody>
          <a:bodyPr>
            <a:normAutofit/>
          </a:bodyPr>
          <a:lstStyle/>
          <a:p>
            <a:r>
              <a:rPr lang="en-US" sz="3900" b="1" dirty="0" smtClean="0">
                <a:effectLst>
                  <a:outerShdw blurRad="38100" dist="38100" dir="2700000" algn="tl">
                    <a:srgbClr val="000000">
                      <a:alpha val="43137"/>
                    </a:srgbClr>
                  </a:outerShdw>
                </a:effectLst>
              </a:rPr>
              <a:t>Chapter 3.2 and 3.3</a:t>
            </a:r>
            <a:br>
              <a:rPr lang="en-US" sz="3900" b="1" dirty="0" smtClean="0">
                <a:effectLst>
                  <a:outerShdw blurRad="38100" dist="38100" dir="2700000" algn="tl">
                    <a:srgbClr val="000000">
                      <a:alpha val="43137"/>
                    </a:srgbClr>
                  </a:outerShdw>
                </a:effectLst>
              </a:rPr>
            </a:br>
            <a:r>
              <a:rPr lang="en-US" sz="3900" dirty="0" smtClean="0">
                <a:effectLst>
                  <a:outerShdw blurRad="38100" dist="38100" dir="2700000" algn="tl">
                    <a:srgbClr val="000000">
                      <a:alpha val="43137"/>
                    </a:srgbClr>
                  </a:outerShdw>
                </a:effectLst>
              </a:rPr>
              <a:t>The Arab Empire and the Caliphates</a:t>
            </a:r>
            <a:br>
              <a:rPr lang="en-US" sz="3900" dirty="0" smtClean="0">
                <a:effectLst>
                  <a:outerShdw blurRad="38100" dist="38100" dir="2700000" algn="tl">
                    <a:srgbClr val="000000">
                      <a:alpha val="43137"/>
                    </a:srgbClr>
                  </a:outerShdw>
                </a:effectLst>
              </a:rPr>
            </a:br>
            <a:r>
              <a:rPr lang="en-US" sz="3900" dirty="0" smtClean="0">
                <a:effectLst>
                  <a:outerShdw blurRad="38100" dist="38100" dir="2700000" algn="tl">
                    <a:srgbClr val="000000">
                      <a:alpha val="43137"/>
                    </a:srgbClr>
                  </a:outerShdw>
                </a:effectLst>
              </a:rPr>
              <a:t>&amp; </a:t>
            </a:r>
            <a:br>
              <a:rPr lang="en-US" sz="3900" dirty="0" smtClean="0">
                <a:effectLst>
                  <a:outerShdw blurRad="38100" dist="38100" dir="2700000" algn="tl">
                    <a:srgbClr val="000000">
                      <a:alpha val="43137"/>
                    </a:srgbClr>
                  </a:outerShdw>
                </a:effectLst>
              </a:rPr>
            </a:br>
            <a:r>
              <a:rPr lang="en-US" sz="3900" dirty="0" smtClean="0">
                <a:effectLst>
                  <a:outerShdw blurRad="38100" dist="38100" dir="2700000" algn="tl">
                    <a:srgbClr val="000000">
                      <a:alpha val="43137"/>
                    </a:srgbClr>
                  </a:outerShdw>
                </a:effectLst>
              </a:rPr>
              <a:t>Islamic Civilization</a:t>
            </a:r>
            <a:endParaRPr lang="en-US" sz="2600" dirty="0" smtClean="0">
              <a:solidFill>
                <a:srgbClr val="002060"/>
              </a:solidFill>
            </a:endParaRPr>
          </a:p>
        </p:txBody>
      </p:sp>
      <p:sp>
        <p:nvSpPr>
          <p:cNvPr id="2051" name="Subtitle 2"/>
          <p:cNvSpPr>
            <a:spLocks noGrp="1"/>
          </p:cNvSpPr>
          <p:nvPr>
            <p:ph type="subTitle" idx="1"/>
          </p:nvPr>
        </p:nvSpPr>
        <p:spPr>
          <a:xfrm>
            <a:off x="533400" y="304800"/>
            <a:ext cx="8077200" cy="685800"/>
          </a:xfrm>
          <a:noFill/>
          <a:ln>
            <a:noFill/>
          </a:ln>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Mr. Wyka - World History Honors</a:t>
            </a:r>
          </a:p>
        </p:txBody>
      </p:sp>
    </p:spTree>
    <p:custDataLst>
      <p:tags r:id="rId1"/>
    </p:custDataLst>
    <p:extLst>
      <p:ext uri="{BB962C8B-B14F-4D97-AF65-F5344CB8AC3E}">
        <p14:creationId xmlns:p14="http://schemas.microsoft.com/office/powerpoint/2010/main" val="3801624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fontScale="90000"/>
          </a:bodyPr>
          <a:lstStyle/>
          <a:p>
            <a:r>
              <a:rPr lang="en-US" dirty="0" smtClean="0"/>
              <a:t>The Concept of Jihad from the Quran</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sz="2800" dirty="0" smtClean="0"/>
              <a:t>[9:30]  </a:t>
            </a:r>
            <a:r>
              <a:rPr lang="en-US" sz="2800" i="1" dirty="0" smtClean="0"/>
              <a:t>And </a:t>
            </a:r>
            <a:r>
              <a:rPr lang="en-US" sz="2800" i="1" dirty="0"/>
              <a:t>the Jews say: Ezra is the son of Allah; and the Christians say: The Messiah is the son of Allah; these are the words of their mouths; they imitate the saying of those who disbelieved before; may Allah destroy them; how they are turned away</a:t>
            </a:r>
            <a:r>
              <a:rPr lang="en-US" sz="2800" i="1" dirty="0" smtClean="0"/>
              <a:t>! </a:t>
            </a:r>
          </a:p>
          <a:p>
            <a:r>
              <a:rPr lang="en-US" sz="2800" i="1" dirty="0" smtClean="0"/>
              <a:t>[2:191-193]  And </a:t>
            </a:r>
            <a:r>
              <a:rPr lang="en-US" sz="2800" i="1" dirty="0"/>
              <a:t>slay them wherever ye find them, and drive them out of the places whence they drove you out, for </a:t>
            </a:r>
            <a:r>
              <a:rPr lang="en-US" sz="2800" b="1" i="1" dirty="0"/>
              <a:t>persecution </a:t>
            </a:r>
            <a:r>
              <a:rPr lang="en-US" sz="2800" b="1" dirty="0"/>
              <a:t>[of Muslims]</a:t>
            </a:r>
            <a:r>
              <a:rPr lang="en-US" sz="2800" b="1" i="1" dirty="0"/>
              <a:t> is worse than slaughter [of non-believers]</a:t>
            </a:r>
            <a:r>
              <a:rPr lang="en-US" sz="2800" i="1" dirty="0"/>
              <a:t>... but if they desist, then lo! Allah is forgiving and merciful. And fight them until persecution is no more, and </a:t>
            </a:r>
            <a:r>
              <a:rPr lang="en-US" sz="2800" b="1" i="1" dirty="0"/>
              <a:t>religion is for Allah</a:t>
            </a:r>
            <a:r>
              <a:rPr lang="en-US" sz="2800" i="1" dirty="0" smtClean="0"/>
              <a:t>.</a:t>
            </a:r>
            <a:endParaRPr lang="en-US" sz="2800" dirty="0" smtClean="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91261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Creation of an Arab Empire </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Aparajita" pitchFamily="34" charset="0"/>
                <a:cs typeface="Aparajita" pitchFamily="34" charset="0"/>
              </a:rPr>
              <a:t>Just as with Muhammad’s death, Islam faced a problem of succession after Abu </a:t>
            </a:r>
            <a:r>
              <a:rPr lang="en-US" dirty="0" err="1" smtClean="0">
                <a:latin typeface="Aparajita" pitchFamily="34" charset="0"/>
                <a:cs typeface="Aparajita" pitchFamily="34" charset="0"/>
              </a:rPr>
              <a:t>Bakr</a:t>
            </a:r>
            <a:r>
              <a:rPr lang="en-US" dirty="0" smtClean="0">
                <a:latin typeface="Aparajita" pitchFamily="34" charset="0"/>
                <a:cs typeface="Aparajita" pitchFamily="34" charset="0"/>
              </a:rPr>
              <a:t> died.</a:t>
            </a:r>
          </a:p>
          <a:p>
            <a:r>
              <a:rPr lang="en-US" dirty="0" smtClean="0">
                <a:latin typeface="Aparajita" pitchFamily="34" charset="0"/>
                <a:cs typeface="Aparajita" pitchFamily="34" charset="0"/>
              </a:rPr>
              <a:t>The first two caliphs after Abu </a:t>
            </a:r>
            <a:r>
              <a:rPr lang="en-US" dirty="0" err="1" smtClean="0">
                <a:latin typeface="Aparajita" pitchFamily="34" charset="0"/>
                <a:cs typeface="Aparajita" pitchFamily="34" charset="0"/>
              </a:rPr>
              <a:t>Bakr</a:t>
            </a:r>
            <a:r>
              <a:rPr lang="en-US" dirty="0" smtClean="0">
                <a:latin typeface="Aparajita" pitchFamily="34" charset="0"/>
                <a:cs typeface="Aparajita" pitchFamily="34" charset="0"/>
              </a:rPr>
              <a:t> were assassinated.</a:t>
            </a:r>
          </a:p>
          <a:p>
            <a:r>
              <a:rPr lang="en-US" dirty="0" smtClean="0">
                <a:solidFill>
                  <a:srgbClr val="FF0000"/>
                </a:solidFill>
                <a:latin typeface="Aparajita" pitchFamily="34" charset="0"/>
                <a:cs typeface="Aparajita" pitchFamily="34" charset="0"/>
              </a:rPr>
              <a:t>The 3</a:t>
            </a:r>
            <a:r>
              <a:rPr lang="en-US" baseline="30000" dirty="0" smtClean="0">
                <a:solidFill>
                  <a:srgbClr val="FF0000"/>
                </a:solidFill>
                <a:latin typeface="Aparajita" pitchFamily="34" charset="0"/>
                <a:cs typeface="Aparajita" pitchFamily="34" charset="0"/>
              </a:rPr>
              <a:t>rd</a:t>
            </a:r>
            <a:r>
              <a:rPr lang="en-US" dirty="0">
                <a:solidFill>
                  <a:srgbClr val="FF0000"/>
                </a:solidFill>
                <a:latin typeface="Aparajita" pitchFamily="34" charset="0"/>
                <a:cs typeface="Aparajita" pitchFamily="34" charset="0"/>
              </a:rPr>
              <a:t> </a:t>
            </a:r>
            <a:r>
              <a:rPr lang="en-US" dirty="0" smtClean="0">
                <a:solidFill>
                  <a:srgbClr val="FF0000"/>
                </a:solidFill>
                <a:latin typeface="Aparajita" pitchFamily="34" charset="0"/>
                <a:cs typeface="Aparajita" pitchFamily="34" charset="0"/>
              </a:rPr>
              <a:t>caliph, Ali, was Muhammad’s son-in-law</a:t>
            </a:r>
            <a:r>
              <a:rPr lang="en-US" dirty="0" smtClean="0">
                <a:latin typeface="Aparajita" pitchFamily="34" charset="0"/>
                <a:cs typeface="Aparajita" pitchFamily="34" charset="0"/>
              </a:rPr>
              <a:t>.</a:t>
            </a:r>
          </a:p>
          <a:p>
            <a:pPr lvl="1"/>
            <a:r>
              <a:rPr lang="en-US" dirty="0" smtClean="0">
                <a:latin typeface="Aparajita" pitchFamily="34" charset="0"/>
                <a:cs typeface="Aparajita" pitchFamily="34" charset="0"/>
              </a:rPr>
              <a:t>One of the first converts</a:t>
            </a:r>
          </a:p>
          <a:p>
            <a:pPr lvl="1"/>
            <a:r>
              <a:rPr lang="en-US" dirty="0" smtClean="0">
                <a:latin typeface="Aparajita" pitchFamily="34" charset="0"/>
                <a:cs typeface="Aparajita" pitchFamily="34" charset="0"/>
              </a:rPr>
              <a:t>Assassinated after ruling for five years.</a:t>
            </a:r>
          </a:p>
          <a:p>
            <a:pPr lvl="1"/>
            <a:r>
              <a:rPr lang="en-US" dirty="0" smtClean="0">
                <a:solidFill>
                  <a:srgbClr val="FF0000"/>
                </a:solidFill>
                <a:latin typeface="Aparajita" pitchFamily="34" charset="0"/>
                <a:cs typeface="Aparajita" pitchFamily="34" charset="0"/>
              </a:rPr>
              <a:t>The </a:t>
            </a:r>
            <a:r>
              <a:rPr lang="en-US" b="1" dirty="0" smtClean="0">
                <a:solidFill>
                  <a:srgbClr val="FF0000"/>
                </a:solidFill>
                <a:latin typeface="Aparajita" pitchFamily="34" charset="0"/>
                <a:cs typeface="Aparajita" pitchFamily="34" charset="0"/>
              </a:rPr>
              <a:t>Shi’ite</a:t>
            </a:r>
            <a:r>
              <a:rPr lang="en-US" dirty="0" smtClean="0">
                <a:solidFill>
                  <a:srgbClr val="FF0000"/>
                </a:solidFill>
                <a:latin typeface="Aparajita" pitchFamily="34" charset="0"/>
                <a:cs typeface="Aparajita" pitchFamily="34" charset="0"/>
              </a:rPr>
              <a:t> branch of Islam (</a:t>
            </a:r>
            <a:r>
              <a:rPr lang="en-US" b="1" dirty="0" smtClean="0">
                <a:solidFill>
                  <a:srgbClr val="FF0000"/>
                </a:solidFill>
                <a:latin typeface="Aparajita" pitchFamily="34" charset="0"/>
                <a:cs typeface="Aparajita" pitchFamily="34" charset="0"/>
              </a:rPr>
              <a:t>Shia</a:t>
            </a:r>
            <a:r>
              <a:rPr lang="en-US" dirty="0" smtClean="0">
                <a:solidFill>
                  <a:srgbClr val="FF0000"/>
                </a:solidFill>
                <a:latin typeface="Aparajita" pitchFamily="34" charset="0"/>
                <a:cs typeface="Aparajita" pitchFamily="34" charset="0"/>
              </a:rPr>
              <a:t>) accept only the descendants of Ali as true caliphs </a:t>
            </a:r>
            <a:r>
              <a:rPr lang="en-US" dirty="0" smtClean="0">
                <a:latin typeface="Aparajita" pitchFamily="34" charset="0"/>
                <a:cs typeface="Aparajita" pitchFamily="34" charset="0"/>
              </a:rPr>
              <a:t>(spiritual and religious rulers of Islam).  </a:t>
            </a:r>
          </a:p>
        </p:txBody>
      </p:sp>
    </p:spTree>
    <p:custDataLst>
      <p:tags r:id="rId1"/>
    </p:custDataLst>
    <p:extLst>
      <p:ext uri="{BB962C8B-B14F-4D97-AF65-F5344CB8AC3E}">
        <p14:creationId xmlns:p14="http://schemas.microsoft.com/office/powerpoint/2010/main" val="194344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Split in Islam </a:t>
            </a:r>
            <a:endParaRPr lang="en-US" dirty="0"/>
          </a:p>
        </p:txBody>
      </p:sp>
      <p:sp>
        <p:nvSpPr>
          <p:cNvPr id="3" name="Content Placeholder 2"/>
          <p:cNvSpPr>
            <a:spLocks noGrp="1"/>
          </p:cNvSpPr>
          <p:nvPr>
            <p:ph idx="1"/>
          </p:nvPr>
        </p:nvSpPr>
        <p:spPr/>
        <p:txBody>
          <a:bodyPr/>
          <a:lstStyle/>
          <a:p>
            <a:r>
              <a:rPr lang="en-US" dirty="0" smtClean="0">
                <a:solidFill>
                  <a:srgbClr val="FF0000"/>
                </a:solidFill>
                <a:latin typeface="Aparajita" pitchFamily="34" charset="0"/>
                <a:cs typeface="Aparajita" pitchFamily="34" charset="0"/>
              </a:rPr>
              <a:t>Islam split into two groups, Sunni and Shia (or Shi’ite).</a:t>
            </a:r>
          </a:p>
          <a:p>
            <a:r>
              <a:rPr lang="en-US" dirty="0" smtClean="0">
                <a:solidFill>
                  <a:srgbClr val="FF0000"/>
                </a:solidFill>
                <a:latin typeface="Aparajita" pitchFamily="34" charset="0"/>
                <a:cs typeface="Aparajita" pitchFamily="34" charset="0"/>
              </a:rPr>
              <a:t>Sunni Muslims are the largest </a:t>
            </a:r>
            <a:r>
              <a:rPr lang="en-US" dirty="0">
                <a:solidFill>
                  <a:srgbClr val="FF0000"/>
                </a:solidFill>
                <a:latin typeface="Aparajita" pitchFamily="34" charset="0"/>
                <a:cs typeface="Aparajita" pitchFamily="34" charset="0"/>
              </a:rPr>
              <a:t>branch of </a:t>
            </a:r>
            <a:r>
              <a:rPr lang="en-US" dirty="0" smtClean="0">
                <a:solidFill>
                  <a:srgbClr val="FF0000"/>
                </a:solidFill>
                <a:latin typeface="Aparajita" pitchFamily="34" charset="0"/>
                <a:cs typeface="Aparajita" pitchFamily="34" charset="0"/>
              </a:rPr>
              <a:t>Islam.</a:t>
            </a:r>
          </a:p>
          <a:p>
            <a:pPr lvl="1"/>
            <a:r>
              <a:rPr lang="en-US" dirty="0" smtClean="0">
                <a:solidFill>
                  <a:srgbClr val="FF0000"/>
                </a:solidFill>
                <a:latin typeface="Aparajita" pitchFamily="34" charset="0"/>
                <a:cs typeface="Aparajita" pitchFamily="34" charset="0"/>
              </a:rPr>
              <a:t>They accepted the caliphs who were not related to Ali.</a:t>
            </a:r>
          </a:p>
          <a:p>
            <a:r>
              <a:rPr lang="en-US" dirty="0" smtClean="0">
                <a:solidFill>
                  <a:srgbClr val="FF0000"/>
                </a:solidFill>
                <a:latin typeface="Aparajita" pitchFamily="34" charset="0"/>
                <a:cs typeface="Aparajita" pitchFamily="34" charset="0"/>
              </a:rPr>
              <a:t>Shi’ite (Shia) Muslims </a:t>
            </a:r>
            <a:r>
              <a:rPr lang="en-US" dirty="0">
                <a:solidFill>
                  <a:srgbClr val="FF0000"/>
                </a:solidFill>
                <a:latin typeface="Aparajita" pitchFamily="34" charset="0"/>
                <a:cs typeface="Aparajita" pitchFamily="34" charset="0"/>
              </a:rPr>
              <a:t>accept only the descendants of Ali as true </a:t>
            </a:r>
            <a:r>
              <a:rPr lang="en-US" dirty="0" smtClean="0">
                <a:solidFill>
                  <a:srgbClr val="FF0000"/>
                </a:solidFill>
                <a:latin typeface="Aparajita" pitchFamily="34" charset="0"/>
                <a:cs typeface="Aparajita" pitchFamily="34" charset="0"/>
              </a:rPr>
              <a:t>caliphs</a:t>
            </a:r>
            <a:r>
              <a:rPr lang="en-US" dirty="0" smtClean="0">
                <a:latin typeface="Aparajita" pitchFamily="34" charset="0"/>
                <a:cs typeface="Aparajita" pitchFamily="34" charset="0"/>
              </a:rPr>
              <a:t>.</a:t>
            </a:r>
          </a:p>
          <a:p>
            <a:r>
              <a:rPr lang="en-US" dirty="0" smtClean="0">
                <a:solidFill>
                  <a:srgbClr val="FF0000"/>
                </a:solidFill>
                <a:latin typeface="Aparajita" pitchFamily="34" charset="0"/>
                <a:cs typeface="Aparajita" pitchFamily="34" charset="0"/>
              </a:rPr>
              <a:t>As such, the split is a result of a difference in who should be the ruler of Islam.  </a:t>
            </a:r>
            <a:endParaRPr lang="en-US" dirty="0">
              <a:solidFill>
                <a:srgbClr val="FF0000"/>
              </a:solidFill>
              <a:latin typeface="Aparajita" pitchFamily="34" charset="0"/>
              <a:cs typeface="Aparajita" pitchFamily="34" charset="0"/>
            </a:endParaRPr>
          </a:p>
          <a:p>
            <a:endParaRPr lang="en-US" dirty="0"/>
          </a:p>
        </p:txBody>
      </p:sp>
    </p:spTree>
    <p:extLst>
      <p:ext uri="{BB962C8B-B14F-4D97-AF65-F5344CB8AC3E}">
        <p14:creationId xmlns:p14="http://schemas.microsoft.com/office/powerpoint/2010/main" val="31913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3.3 Lesson Vocabulary</a:t>
            </a:r>
            <a:endParaRPr lang="en-US" dirty="0"/>
          </a:p>
        </p:txBody>
      </p:sp>
      <p:sp>
        <p:nvSpPr>
          <p:cNvPr id="3" name="Content Placeholder 2"/>
          <p:cNvSpPr>
            <a:spLocks noGrp="1"/>
          </p:cNvSpPr>
          <p:nvPr>
            <p:ph idx="1"/>
          </p:nvPr>
        </p:nvSpPr>
        <p:spPr>
          <a:xfrm>
            <a:off x="457200" y="1600200"/>
            <a:ext cx="3733800" cy="4591110"/>
          </a:xfrm>
        </p:spPr>
        <p:txBody>
          <a:bodyPr>
            <a:normAutofit/>
          </a:bodyPr>
          <a:lstStyle/>
          <a:p>
            <a:r>
              <a:rPr lang="en-US" dirty="0" smtClean="0"/>
              <a:t>bazaar</a:t>
            </a:r>
          </a:p>
          <a:p>
            <a:r>
              <a:rPr lang="en-US" dirty="0" smtClean="0"/>
              <a:t>astrolabe</a:t>
            </a:r>
          </a:p>
          <a:p>
            <a:r>
              <a:rPr lang="en-US" dirty="0" smtClean="0"/>
              <a:t>minaret</a:t>
            </a:r>
          </a:p>
          <a:p>
            <a:r>
              <a:rPr lang="en-US" dirty="0" smtClean="0"/>
              <a:t>dowry</a:t>
            </a:r>
          </a:p>
          <a:p>
            <a:r>
              <a:rPr lang="en-US" dirty="0" smtClean="0"/>
              <a:t>arabesques</a:t>
            </a:r>
          </a:p>
          <a:p>
            <a:r>
              <a:rPr lang="en-US" dirty="0" smtClean="0"/>
              <a:t>muezzin</a:t>
            </a:r>
            <a:endParaRPr lang="en-US" dirty="0"/>
          </a:p>
        </p:txBody>
      </p:sp>
      <p:pic>
        <p:nvPicPr>
          <p:cNvPr id="2050" name="Picture 2" descr="http://ipadwallsdepot.com/detail/arabesque-art_000581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905000"/>
            <a:ext cx="3352799"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5638800"/>
            <a:ext cx="3352799" cy="369332"/>
          </a:xfrm>
          <a:prstGeom prst="rect">
            <a:avLst/>
          </a:prstGeom>
          <a:noFill/>
        </p:spPr>
        <p:txBody>
          <a:bodyPr wrap="square" rtlCol="0">
            <a:spAutoFit/>
          </a:bodyPr>
          <a:lstStyle/>
          <a:p>
            <a:pPr algn="ctr"/>
            <a:r>
              <a:rPr lang="en-US" dirty="0" smtClean="0"/>
              <a:t>Arabesque Tile</a:t>
            </a:r>
            <a:endParaRPr lang="en-US" dirty="0"/>
          </a:p>
        </p:txBody>
      </p:sp>
    </p:spTree>
    <p:custDataLst>
      <p:tags r:id="rId1"/>
    </p:custDataLst>
    <p:extLst>
      <p:ext uri="{BB962C8B-B14F-4D97-AF65-F5344CB8AC3E}">
        <p14:creationId xmlns:p14="http://schemas.microsoft.com/office/powerpoint/2010/main" val="220343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Prosperity in the Islamic World</a:t>
            </a:r>
            <a:endParaRPr lang="en-US" dirty="0"/>
          </a:p>
        </p:txBody>
      </p:sp>
      <p:sp>
        <p:nvSpPr>
          <p:cNvPr id="3" name="Content Placeholder 2"/>
          <p:cNvSpPr>
            <a:spLocks noGrp="1"/>
          </p:cNvSpPr>
          <p:nvPr>
            <p:ph idx="1"/>
          </p:nvPr>
        </p:nvSpPr>
        <p:spPr/>
        <p:txBody>
          <a:bodyPr/>
          <a:lstStyle/>
          <a:p>
            <a:pPr marL="0" indent="0">
              <a:buNone/>
            </a:pPr>
            <a:r>
              <a:rPr lang="en-US" dirty="0" smtClean="0"/>
              <a:t>During the early centuries of Islamic civilization, urban centers (cities) in the empire flourished and trade networks reached to China, Europe, Africa, and India.  </a:t>
            </a:r>
          </a:p>
          <a:p>
            <a:pPr marL="0" indent="0">
              <a:buNone/>
            </a:pPr>
            <a:endParaRPr lang="en-US" dirty="0"/>
          </a:p>
          <a:p>
            <a:pPr marL="0" indent="0">
              <a:buNone/>
            </a:pPr>
            <a:r>
              <a:rPr lang="en-US" dirty="0" smtClean="0">
                <a:solidFill>
                  <a:srgbClr val="FF0000"/>
                </a:solidFill>
              </a:rPr>
              <a:t>The bazaar, or covered market</a:t>
            </a:r>
            <a:r>
              <a:rPr lang="en-US" dirty="0" smtClean="0"/>
              <a:t>, was a crucial trading center in every Muslim city or town.  </a:t>
            </a:r>
            <a:endParaRPr lang="en-US" dirty="0"/>
          </a:p>
        </p:txBody>
      </p:sp>
    </p:spTree>
    <p:extLst>
      <p:ext uri="{BB962C8B-B14F-4D97-AF65-F5344CB8AC3E}">
        <p14:creationId xmlns:p14="http://schemas.microsoft.com/office/powerpoint/2010/main" val="2876286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Structure</a:t>
            </a:r>
            <a:endParaRPr lang="en-US" dirty="0"/>
          </a:p>
        </p:txBody>
      </p:sp>
      <p:sp>
        <p:nvSpPr>
          <p:cNvPr id="3" name="Content Placeholder 2"/>
          <p:cNvSpPr>
            <a:spLocks noGrp="1"/>
          </p:cNvSpPr>
          <p:nvPr>
            <p:ph idx="1"/>
          </p:nvPr>
        </p:nvSpPr>
        <p:spPr/>
        <p:txBody>
          <a:bodyPr/>
          <a:lstStyle/>
          <a:p>
            <a:r>
              <a:rPr lang="en-US" dirty="0" smtClean="0"/>
              <a:t>In Islam, all Muslim men are theoretically equal.  In practice, this didn’t work out quite like that.</a:t>
            </a:r>
          </a:p>
          <a:p>
            <a:pPr lvl="1"/>
            <a:r>
              <a:rPr lang="en-US" dirty="0" smtClean="0">
                <a:solidFill>
                  <a:srgbClr val="FF0000"/>
                </a:solidFill>
              </a:rPr>
              <a:t>Muslim could not enslave other Muslims</a:t>
            </a:r>
            <a:r>
              <a:rPr lang="en-US" dirty="0" smtClean="0"/>
              <a:t>.  </a:t>
            </a:r>
          </a:p>
          <a:p>
            <a:r>
              <a:rPr lang="en-US" dirty="0" smtClean="0">
                <a:solidFill>
                  <a:srgbClr val="FF0000"/>
                </a:solidFill>
              </a:rPr>
              <a:t>Muslim women were considered inferior creations</a:t>
            </a:r>
            <a:r>
              <a:rPr lang="en-US" dirty="0" smtClean="0"/>
              <a:t>.</a:t>
            </a:r>
          </a:p>
          <a:p>
            <a:r>
              <a:rPr lang="en-US" dirty="0" smtClean="0">
                <a:solidFill>
                  <a:srgbClr val="FF0000"/>
                </a:solidFill>
              </a:rPr>
              <a:t>Non-Muslims were not equal to Muslims </a:t>
            </a:r>
            <a:r>
              <a:rPr lang="en-US" dirty="0" smtClean="0"/>
              <a:t>and therefore could be enslaved.</a:t>
            </a:r>
            <a:endParaRPr lang="en-US" dirty="0"/>
          </a:p>
        </p:txBody>
      </p:sp>
    </p:spTree>
    <p:extLst>
      <p:ext uri="{BB962C8B-B14F-4D97-AF65-F5344CB8AC3E}">
        <p14:creationId xmlns:p14="http://schemas.microsoft.com/office/powerpoint/2010/main" val="17544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Non-Muslims</a:t>
            </a:r>
            <a:endParaRPr lang="en-US" dirty="0"/>
          </a:p>
        </p:txBody>
      </p:sp>
      <p:sp>
        <p:nvSpPr>
          <p:cNvPr id="3" name="Content Placeholder 2"/>
          <p:cNvSpPr>
            <a:spLocks noGrp="1"/>
          </p:cNvSpPr>
          <p:nvPr>
            <p:ph idx="1"/>
          </p:nvPr>
        </p:nvSpPr>
        <p:spPr/>
        <p:txBody>
          <a:bodyPr/>
          <a:lstStyle/>
          <a:p>
            <a:r>
              <a:rPr lang="en-US" dirty="0" smtClean="0"/>
              <a:t>Jews and Christians were sometimes tolerated and sometimes persecuted (depending on the ruler at the time).</a:t>
            </a:r>
          </a:p>
          <a:p>
            <a:r>
              <a:rPr lang="en-US" dirty="0" smtClean="0"/>
              <a:t>When not persecuted, </a:t>
            </a:r>
            <a:r>
              <a:rPr lang="en-US" dirty="0" smtClean="0">
                <a:solidFill>
                  <a:srgbClr val="C00000"/>
                </a:solidFill>
              </a:rPr>
              <a:t>Jews and Christians paid a special tax – the </a:t>
            </a:r>
            <a:r>
              <a:rPr lang="en-US" dirty="0" err="1" smtClean="0">
                <a:solidFill>
                  <a:srgbClr val="C00000"/>
                </a:solidFill>
              </a:rPr>
              <a:t>dhimmitude</a:t>
            </a:r>
            <a:r>
              <a:rPr lang="en-US" dirty="0" smtClean="0">
                <a:solidFill>
                  <a:srgbClr val="C00000"/>
                </a:solidFill>
              </a:rPr>
              <a:t> </a:t>
            </a:r>
            <a:r>
              <a:rPr lang="en-US" dirty="0" smtClean="0"/>
              <a:t>– and were barred from certain jobs and schools.  </a:t>
            </a:r>
          </a:p>
          <a:p>
            <a:r>
              <a:rPr lang="en-US" dirty="0" smtClean="0"/>
              <a:t>What about other faiths?</a:t>
            </a:r>
            <a:endParaRPr lang="en-US" dirty="0"/>
          </a:p>
        </p:txBody>
      </p:sp>
    </p:spTree>
    <p:extLst>
      <p:ext uri="{BB962C8B-B14F-4D97-AF65-F5344CB8AC3E}">
        <p14:creationId xmlns:p14="http://schemas.microsoft.com/office/powerpoint/2010/main" val="241578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Science, and History</a:t>
            </a:r>
            <a:endParaRPr lang="en-US" dirty="0"/>
          </a:p>
        </p:txBody>
      </p:sp>
      <p:sp>
        <p:nvSpPr>
          <p:cNvPr id="3" name="Content Placeholder 2"/>
          <p:cNvSpPr>
            <a:spLocks noGrp="1"/>
          </p:cNvSpPr>
          <p:nvPr>
            <p:ph idx="1"/>
          </p:nvPr>
        </p:nvSpPr>
        <p:spPr/>
        <p:txBody>
          <a:bodyPr/>
          <a:lstStyle/>
          <a:p>
            <a:r>
              <a:rPr lang="en-US" dirty="0" smtClean="0"/>
              <a:t>During the 700s, Islamic scholars translated the Greek works of Plato and Aristotle.</a:t>
            </a:r>
          </a:p>
          <a:p>
            <a:r>
              <a:rPr lang="en-US" dirty="0" smtClean="0"/>
              <a:t>Perfected the astrolabe.</a:t>
            </a:r>
          </a:p>
          <a:p>
            <a:pPr lvl="1"/>
            <a:r>
              <a:rPr lang="en-US" dirty="0" smtClean="0"/>
              <a:t>Navigation instrument</a:t>
            </a:r>
          </a:p>
          <a:p>
            <a:r>
              <a:rPr lang="en-US" dirty="0" smtClean="0"/>
              <a:t>Expanded medical knowledge.</a:t>
            </a:r>
            <a:endParaRPr lang="en-US" dirty="0"/>
          </a:p>
        </p:txBody>
      </p:sp>
      <p:pic>
        <p:nvPicPr>
          <p:cNvPr id="3074" name="Picture 2" descr="http://www.perceptions.couk.com/imgs/astrolab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124200"/>
            <a:ext cx="2133600" cy="264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48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Art, and Architecture</a:t>
            </a:r>
            <a:endParaRPr lang="en-US" dirty="0"/>
          </a:p>
        </p:txBody>
      </p:sp>
      <p:sp>
        <p:nvSpPr>
          <p:cNvPr id="3" name="Content Placeholder 2"/>
          <p:cNvSpPr>
            <a:spLocks noGrp="1"/>
          </p:cNvSpPr>
          <p:nvPr>
            <p:ph idx="1"/>
          </p:nvPr>
        </p:nvSpPr>
        <p:spPr/>
        <p:txBody>
          <a:bodyPr/>
          <a:lstStyle/>
          <a:p>
            <a:r>
              <a:rPr lang="en-US" dirty="0" smtClean="0"/>
              <a:t>Islamic art often used </a:t>
            </a:r>
            <a:r>
              <a:rPr lang="en-US" dirty="0" smtClean="0">
                <a:solidFill>
                  <a:srgbClr val="C00000"/>
                </a:solidFill>
              </a:rPr>
              <a:t>repeating geometric patterns called arabesques</a:t>
            </a:r>
            <a:r>
              <a:rPr lang="en-US" dirty="0" smtClean="0"/>
              <a:t>.  </a:t>
            </a:r>
          </a:p>
          <a:p>
            <a:r>
              <a:rPr lang="en-US" dirty="0" smtClean="0">
                <a:solidFill>
                  <a:srgbClr val="C00000"/>
                </a:solidFill>
              </a:rPr>
              <a:t>Islamic art was careful NOT TO depict Allah or Muhammad</a:t>
            </a:r>
            <a:r>
              <a:rPr lang="en-US" dirty="0" smtClean="0"/>
              <a:t>.</a:t>
            </a:r>
          </a:p>
          <a:p>
            <a:pPr lvl="1"/>
            <a:r>
              <a:rPr lang="en-US" dirty="0" smtClean="0"/>
              <a:t>Early Islamic art did not create pictures of any living  beings.   Why would this be?  </a:t>
            </a:r>
          </a:p>
          <a:p>
            <a:pPr lvl="1"/>
            <a:r>
              <a:rPr lang="en-US" dirty="0" smtClean="0"/>
              <a:t>Muhammad had warned that creating pictures of living beings was imitating God.  </a:t>
            </a:r>
            <a:endParaRPr lang="en-US" dirty="0"/>
          </a:p>
        </p:txBody>
      </p:sp>
    </p:spTree>
    <p:extLst>
      <p:ext uri="{BB962C8B-B14F-4D97-AF65-F5344CB8AC3E}">
        <p14:creationId xmlns:p14="http://schemas.microsoft.com/office/powerpoint/2010/main" val="39103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Mosques and the Call to Prayer</a:t>
            </a:r>
            <a:endParaRPr lang="en-US" dirty="0"/>
          </a:p>
        </p:txBody>
      </p:sp>
      <p:sp>
        <p:nvSpPr>
          <p:cNvPr id="3" name="Content Placeholder 2"/>
          <p:cNvSpPr>
            <a:spLocks noGrp="1"/>
          </p:cNvSpPr>
          <p:nvPr>
            <p:ph idx="1"/>
          </p:nvPr>
        </p:nvSpPr>
        <p:spPr>
          <a:xfrm>
            <a:off x="228600" y="1600200"/>
            <a:ext cx="6019800" cy="4876800"/>
          </a:xfrm>
        </p:spPr>
        <p:txBody>
          <a:bodyPr/>
          <a:lstStyle/>
          <a:p>
            <a:r>
              <a:rPr lang="en-US" dirty="0" smtClean="0">
                <a:solidFill>
                  <a:srgbClr val="C00000"/>
                </a:solidFill>
              </a:rPr>
              <a:t>Muslims worship in mosques</a:t>
            </a:r>
            <a:r>
              <a:rPr lang="en-US" dirty="0" smtClean="0"/>
              <a:t>.  </a:t>
            </a:r>
          </a:p>
          <a:p>
            <a:r>
              <a:rPr lang="en-US" dirty="0" smtClean="0"/>
              <a:t>Many mosques have minarets.  </a:t>
            </a:r>
            <a:r>
              <a:rPr lang="en-US" dirty="0" smtClean="0">
                <a:solidFill>
                  <a:srgbClr val="C00000"/>
                </a:solidFill>
              </a:rPr>
              <a:t>Minarets are tall towers from which the muezzin calls the faithful to prayer</a:t>
            </a:r>
            <a:r>
              <a:rPr lang="en-US" dirty="0" smtClean="0"/>
              <a:t>, five times a day.  </a:t>
            </a:r>
          </a:p>
          <a:p>
            <a:pPr lvl="1"/>
            <a:r>
              <a:rPr lang="en-US" dirty="0" smtClean="0"/>
              <a:t>Vocabulary:  Muezzin – the crier who calls the faithful to prayer.  </a:t>
            </a:r>
            <a:endParaRPr lang="en-US" dirty="0"/>
          </a:p>
        </p:txBody>
      </p:sp>
      <p:pic>
        <p:nvPicPr>
          <p:cNvPr id="4098" name="Picture 2" descr="http://researching-islam.net/en/wp-content/uploads/2012/06/minar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416" y="1600200"/>
            <a:ext cx="31908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41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a:xfrm>
            <a:off x="533400" y="1447800"/>
            <a:ext cx="8229600" cy="1964410"/>
          </a:xfrm>
        </p:spPr>
        <p:txBody>
          <a:bodyPr>
            <a:normAutofit lnSpcReduction="10000"/>
          </a:bodyPr>
          <a:lstStyle/>
          <a:p>
            <a:r>
              <a:rPr lang="en-US" dirty="0" smtClean="0"/>
              <a:t>How can religion influence the development of an empire?</a:t>
            </a:r>
          </a:p>
          <a:p>
            <a:r>
              <a:rPr lang="en-US" dirty="0" smtClean="0"/>
              <a:t>How might religious beliefs affect society, culture, and politics?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85159" y="3564610"/>
            <a:ext cx="5096030" cy="3217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104508"/>
            <a:ext cx="3352800" cy="646331"/>
          </a:xfrm>
          <a:prstGeom prst="rect">
            <a:avLst/>
          </a:prstGeom>
          <a:noFill/>
        </p:spPr>
        <p:txBody>
          <a:bodyPr wrap="square" rtlCol="0">
            <a:spAutoFit/>
          </a:bodyPr>
          <a:lstStyle/>
          <a:p>
            <a:r>
              <a:rPr lang="en-US" dirty="0" smtClean="0"/>
              <a:t>The Annual Hajj.  The </a:t>
            </a:r>
            <a:r>
              <a:rPr lang="en-US" dirty="0" err="1" smtClean="0"/>
              <a:t>Kaaba</a:t>
            </a:r>
            <a:r>
              <a:rPr lang="en-US" dirty="0" smtClean="0"/>
              <a:t> is in the background of the picture.</a:t>
            </a:r>
            <a:endParaRPr lang="en-US" dirty="0"/>
          </a:p>
        </p:txBody>
      </p:sp>
    </p:spTree>
    <p:custDataLst>
      <p:tags r:id="rId1"/>
    </p:custDataLst>
    <p:extLst>
      <p:ext uri="{BB962C8B-B14F-4D97-AF65-F5344CB8AC3E}">
        <p14:creationId xmlns:p14="http://schemas.microsoft.com/office/powerpoint/2010/main" val="39446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barn(inVertical)">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Looking back…</a:t>
            </a:r>
            <a:endParaRPr lang="en-US" dirty="0"/>
          </a:p>
        </p:txBody>
      </p:sp>
      <p:pic>
        <p:nvPicPr>
          <p:cNvPr id="5122" name="Picture 2" descr="http://farm5.staticflickr.com/4053/4546609892_c954887e7b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4648200" cy="45319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81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04850"/>
            <a:ext cx="8229600" cy="2266950"/>
          </a:xfrm>
        </p:spPr>
        <p:txBody>
          <a:bodyPr>
            <a:normAutofit fontScale="92500" lnSpcReduction="20000"/>
          </a:bodyPr>
          <a:lstStyle/>
          <a:p>
            <a:pPr marL="0" indent="0">
              <a:buNone/>
            </a:pPr>
            <a:r>
              <a:rPr lang="en-US" sz="4400" dirty="0" smtClean="0">
                <a:latin typeface="Aparajita" pitchFamily="34" charset="0"/>
                <a:cs typeface="Aparajita" pitchFamily="34" charset="0"/>
              </a:rPr>
              <a:t>In the Catholic Church, the pope is the bishop of Rome.  In the Orthodox Church of the Byzantine Empire, the head of the church is the patriarch of what city?  </a:t>
            </a:r>
            <a:endParaRPr lang="en-US" sz="4400" dirty="0"/>
          </a:p>
        </p:txBody>
      </p:sp>
      <p:sp>
        <p:nvSpPr>
          <p:cNvPr id="4" name="TextBox 3"/>
          <p:cNvSpPr txBox="1"/>
          <p:nvPr/>
        </p:nvSpPr>
        <p:spPr>
          <a:xfrm>
            <a:off x="381000" y="2971800"/>
            <a:ext cx="3962400" cy="1846659"/>
          </a:xfrm>
          <a:prstGeom prst="rect">
            <a:avLst/>
          </a:prstGeom>
          <a:noFill/>
        </p:spPr>
        <p:txBody>
          <a:bodyPr wrap="square" rtlCol="0">
            <a:spAutoFit/>
          </a:bodyPr>
          <a:lstStyle/>
          <a:p>
            <a:pPr marL="742950" indent="-742950">
              <a:buFont typeface="+mj-lt"/>
              <a:buAutoNum type="arabicPeriod"/>
            </a:pPr>
            <a:r>
              <a:rPr lang="en-US" sz="3800" dirty="0" smtClean="0"/>
              <a:t>Rome</a:t>
            </a:r>
          </a:p>
          <a:p>
            <a:pPr marL="742950" indent="-742950">
              <a:buFont typeface="+mj-lt"/>
              <a:buAutoNum type="arabicPeriod"/>
            </a:pPr>
            <a:r>
              <a:rPr lang="en-US" sz="3800" dirty="0" smtClean="0"/>
              <a:t>Constantinople</a:t>
            </a:r>
          </a:p>
          <a:p>
            <a:pPr marL="742950" indent="-742950">
              <a:buFont typeface="+mj-lt"/>
              <a:buAutoNum type="arabicPeriod"/>
            </a:pPr>
            <a:r>
              <a:rPr lang="en-US" sz="3800" dirty="0" smtClean="0"/>
              <a:t>Jerusalem</a:t>
            </a:r>
            <a:endParaRPr lang="en-US" sz="3800" dirty="0"/>
          </a:p>
        </p:txBody>
      </p:sp>
      <p:pic>
        <p:nvPicPr>
          <p:cNvPr id="1026" name="Picture 2" descr="http://tricivenola.files.wordpress.com/2012/01/justinians-constantino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937164"/>
            <a:ext cx="4062234" cy="30630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511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275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1" end="1"/>
                                            </p:txEl>
                                          </p:spTgt>
                                        </p:tgtEl>
                                        <p:attrNameLst>
                                          <p:attrName>ppt_x</p:attrName>
                                          <p:attrName>ppt_y</p:attrName>
                                        </p:attrNameLst>
                                      </p:cBhvr>
                                    </p:animMotion>
                                    <p:animRot by="1500000">
                                      <p:cBhvr>
                                        <p:cTn id="7" dur="125" fill="hold">
                                          <p:stCondLst>
                                            <p:cond delay="0"/>
                                          </p:stCondLst>
                                        </p:cTn>
                                        <p:tgtEl>
                                          <p:spTgt spid="4">
                                            <p:txEl>
                                              <p:pRg st="1" end="1"/>
                                            </p:txEl>
                                          </p:spTgt>
                                        </p:tgtEl>
                                        <p:attrNameLst>
                                          <p:attrName>r</p:attrName>
                                        </p:attrNameLst>
                                      </p:cBhvr>
                                    </p:animRot>
                                    <p:animRot by="-1500000">
                                      <p:cBhvr>
                                        <p:cTn id="8" dur="125" fill="hold">
                                          <p:stCondLst>
                                            <p:cond delay="125"/>
                                          </p:stCondLst>
                                        </p:cTn>
                                        <p:tgtEl>
                                          <p:spTgt spid="4">
                                            <p:txEl>
                                              <p:pRg st="1" end="1"/>
                                            </p:txEl>
                                          </p:spTgt>
                                        </p:tgtEl>
                                        <p:attrNameLst>
                                          <p:attrName>r</p:attrName>
                                        </p:attrNameLst>
                                      </p:cBhvr>
                                    </p:animRot>
                                    <p:animRot by="-1500000">
                                      <p:cBhvr>
                                        <p:cTn id="9" dur="125" fill="hold">
                                          <p:stCondLst>
                                            <p:cond delay="250"/>
                                          </p:stCondLst>
                                        </p:cTn>
                                        <p:tgtEl>
                                          <p:spTgt spid="4">
                                            <p:txEl>
                                              <p:pRg st="1" end="1"/>
                                            </p:txEl>
                                          </p:spTgt>
                                        </p:tgtEl>
                                        <p:attrNameLst>
                                          <p:attrName>r</p:attrName>
                                        </p:attrNameLst>
                                      </p:cBhvr>
                                    </p:animRot>
                                    <p:animRot by="1500000">
                                      <p:cBhvr>
                                        <p:cTn id="10" dur="125" fill="hold">
                                          <p:stCondLst>
                                            <p:cond delay="375"/>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tricivenola.files.wordpress.com/2012/01/justinians-constantino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20782"/>
            <a:ext cx="4842164" cy="36511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3886200"/>
            <a:ext cx="4267200" cy="646331"/>
          </a:xfrm>
          <a:prstGeom prst="rect">
            <a:avLst/>
          </a:prstGeom>
          <a:noFill/>
        </p:spPr>
        <p:txBody>
          <a:bodyPr wrap="square" rtlCol="0">
            <a:spAutoFit/>
          </a:bodyPr>
          <a:lstStyle/>
          <a:p>
            <a:pPr algn="ctr"/>
            <a:r>
              <a:rPr lang="en-US" dirty="0" smtClean="0"/>
              <a:t>The Church of </a:t>
            </a:r>
            <a:r>
              <a:rPr lang="en-US" dirty="0" err="1" smtClean="0"/>
              <a:t>Hagia</a:t>
            </a:r>
            <a:r>
              <a:rPr lang="en-US" dirty="0" smtClean="0"/>
              <a:t> Sophia, Constantinople</a:t>
            </a:r>
          </a:p>
          <a:p>
            <a:pPr algn="ctr"/>
            <a:r>
              <a:rPr lang="en-US" dirty="0" smtClean="0"/>
              <a:t>Byzantine Empire</a:t>
            </a:r>
            <a:endParaRPr lang="en-US" dirty="0"/>
          </a:p>
        </p:txBody>
      </p:sp>
      <p:pic>
        <p:nvPicPr>
          <p:cNvPr id="5122" name="Picture 2" descr="http://www.bollington.eu/Constantinopl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727" y="2138747"/>
            <a:ext cx="4260338" cy="31952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9200" y="5486400"/>
            <a:ext cx="3886200" cy="369332"/>
          </a:xfrm>
          <a:prstGeom prst="rect">
            <a:avLst/>
          </a:prstGeom>
          <a:noFill/>
        </p:spPr>
        <p:txBody>
          <a:bodyPr wrap="square" rtlCol="0">
            <a:spAutoFit/>
          </a:bodyPr>
          <a:lstStyle/>
          <a:p>
            <a:pPr algn="ctr"/>
            <a:r>
              <a:rPr lang="en-US" dirty="0" smtClean="0"/>
              <a:t>Today, a mosque, in Istanbul, Turkey</a:t>
            </a:r>
            <a:endParaRPr lang="en-US" dirty="0"/>
          </a:p>
        </p:txBody>
      </p:sp>
    </p:spTree>
    <p:extLst>
      <p:ext uri="{BB962C8B-B14F-4D97-AF65-F5344CB8AC3E}">
        <p14:creationId xmlns:p14="http://schemas.microsoft.com/office/powerpoint/2010/main" val="467115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anshuchristajacobson.files.wordpress.com/2011/11/try-n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00150"/>
            <a:ext cx="6934200" cy="520065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96491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lstStyle/>
          <a:p>
            <a:pPr marL="0" indent="0">
              <a:buNone/>
            </a:pPr>
            <a:r>
              <a:rPr lang="en-US" dirty="0" smtClean="0"/>
              <a:t>The successors to Muhammad were known as caliphs, rulers who became the secular and spiritual leaders of the Islamic movement.  As the empire grew, caliphs became more like kings or emperors, which was an indication of the strength and power of the growing Arab Empire.</a:t>
            </a:r>
            <a:endParaRPr lang="en-US" dirty="0"/>
          </a:p>
        </p:txBody>
      </p:sp>
    </p:spTree>
    <p:custDataLst>
      <p:tags r:id="rId1"/>
    </p:custDataLst>
    <p:extLst>
      <p:ext uri="{BB962C8B-B14F-4D97-AF65-F5344CB8AC3E}">
        <p14:creationId xmlns:p14="http://schemas.microsoft.com/office/powerpoint/2010/main" val="3011738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Lesson Vocabulary</a:t>
            </a:r>
            <a:endParaRPr lang="en-US" dirty="0"/>
          </a:p>
        </p:txBody>
      </p:sp>
      <p:sp>
        <p:nvSpPr>
          <p:cNvPr id="3" name="Content Placeholder 2"/>
          <p:cNvSpPr>
            <a:spLocks noGrp="1"/>
          </p:cNvSpPr>
          <p:nvPr>
            <p:ph idx="1"/>
          </p:nvPr>
        </p:nvSpPr>
        <p:spPr>
          <a:xfrm>
            <a:off x="457200" y="1600200"/>
            <a:ext cx="3733800" cy="4591110"/>
          </a:xfrm>
        </p:spPr>
        <p:txBody>
          <a:bodyPr>
            <a:normAutofit lnSpcReduction="10000"/>
          </a:bodyPr>
          <a:lstStyle/>
          <a:p>
            <a:r>
              <a:rPr lang="en-US" dirty="0" smtClean="0"/>
              <a:t>caliph</a:t>
            </a:r>
          </a:p>
          <a:p>
            <a:r>
              <a:rPr lang="en-US" dirty="0" smtClean="0"/>
              <a:t>Shia</a:t>
            </a:r>
          </a:p>
          <a:p>
            <a:r>
              <a:rPr lang="en-US" dirty="0" smtClean="0"/>
              <a:t>vizier</a:t>
            </a:r>
          </a:p>
          <a:p>
            <a:r>
              <a:rPr lang="en-US" dirty="0" smtClean="0"/>
              <a:t>caliphate</a:t>
            </a:r>
          </a:p>
          <a:p>
            <a:r>
              <a:rPr lang="en-US" dirty="0" smtClean="0"/>
              <a:t>jihad</a:t>
            </a:r>
          </a:p>
          <a:p>
            <a:r>
              <a:rPr lang="en-US" dirty="0" smtClean="0"/>
              <a:t>Sunni</a:t>
            </a:r>
          </a:p>
          <a:p>
            <a:r>
              <a:rPr lang="en-US" dirty="0" smtClean="0"/>
              <a:t>sultan</a:t>
            </a:r>
          </a:p>
          <a:p>
            <a:r>
              <a:rPr lang="en-US" dirty="0" smtClean="0"/>
              <a:t>Abu </a:t>
            </a:r>
            <a:r>
              <a:rPr lang="en-US" dirty="0" err="1" smtClean="0"/>
              <a:t>Bakr</a:t>
            </a:r>
            <a:endParaRPr lang="en-US" dirty="0"/>
          </a:p>
        </p:txBody>
      </p:sp>
      <p:sp>
        <p:nvSpPr>
          <p:cNvPr id="5" name="Rectangle 4"/>
          <p:cNvSpPr/>
          <p:nvPr/>
        </p:nvSpPr>
        <p:spPr>
          <a:xfrm>
            <a:off x="4724400" y="1676400"/>
            <a:ext cx="3810000" cy="4524315"/>
          </a:xfrm>
          <a:prstGeom prst="rect">
            <a:avLst/>
          </a:prstGeom>
        </p:spPr>
        <p:txBody>
          <a:bodyPr wrap="square">
            <a:spAutoFit/>
          </a:bodyPr>
          <a:lstStyle/>
          <a:p>
            <a:pPr marL="457200" indent="-457200">
              <a:buFont typeface="Arial" pitchFamily="34" charset="0"/>
              <a:buChar char="•"/>
            </a:pPr>
            <a:r>
              <a:rPr lang="en-US" sz="3200" dirty="0" smtClean="0"/>
              <a:t>Ali</a:t>
            </a:r>
            <a:endParaRPr lang="en-US" sz="3200" dirty="0"/>
          </a:p>
          <a:p>
            <a:pPr marL="457200" indent="-457200">
              <a:buFont typeface="Arial" pitchFamily="34" charset="0"/>
              <a:buChar char="•"/>
            </a:pPr>
            <a:r>
              <a:rPr lang="en-US" sz="3200" dirty="0" err="1" smtClean="0"/>
              <a:t>Yarmuk</a:t>
            </a:r>
            <a:endParaRPr lang="en-US" sz="3200" dirty="0"/>
          </a:p>
          <a:p>
            <a:pPr marL="457200" indent="-457200">
              <a:buFont typeface="Arial" pitchFamily="34" charset="0"/>
              <a:buChar char="•"/>
            </a:pPr>
            <a:r>
              <a:rPr lang="en-US" sz="3200" dirty="0" err="1" smtClean="0"/>
              <a:t>Mu’awiyah</a:t>
            </a:r>
            <a:endParaRPr lang="en-US" sz="3200" dirty="0"/>
          </a:p>
          <a:p>
            <a:pPr marL="457200" indent="-457200">
              <a:buFont typeface="Arial" pitchFamily="34" charset="0"/>
              <a:buChar char="•"/>
            </a:pPr>
            <a:r>
              <a:rPr lang="en-US" sz="3200" dirty="0" smtClean="0"/>
              <a:t>Umayyad dynasty</a:t>
            </a:r>
            <a:endParaRPr lang="en-US" sz="3200" dirty="0"/>
          </a:p>
          <a:p>
            <a:pPr marL="457200" indent="-457200">
              <a:buFont typeface="Arial" pitchFamily="34" charset="0"/>
              <a:buChar char="•"/>
            </a:pPr>
            <a:r>
              <a:rPr lang="en-US" sz="3200" dirty="0" smtClean="0"/>
              <a:t>Abbasid dynasty</a:t>
            </a:r>
            <a:endParaRPr lang="en-US" sz="3200" dirty="0"/>
          </a:p>
          <a:p>
            <a:pPr marL="457200" indent="-457200">
              <a:buFont typeface="Arial" pitchFamily="34" charset="0"/>
              <a:buChar char="•"/>
            </a:pPr>
            <a:r>
              <a:rPr lang="en-US" sz="3200" dirty="0" smtClean="0"/>
              <a:t>Seljuk Turks</a:t>
            </a:r>
            <a:endParaRPr lang="en-US" sz="3200" dirty="0"/>
          </a:p>
          <a:p>
            <a:pPr marL="457200" indent="-457200">
              <a:buFont typeface="Arial" pitchFamily="34" charset="0"/>
              <a:buChar char="•"/>
            </a:pPr>
            <a:r>
              <a:rPr lang="en-US" sz="3200" dirty="0" smtClean="0"/>
              <a:t>Hussein</a:t>
            </a:r>
            <a:endParaRPr lang="en-US" sz="3200" dirty="0"/>
          </a:p>
          <a:p>
            <a:pPr marL="457200" indent="-457200">
              <a:buFont typeface="Arial" pitchFamily="34" charset="0"/>
              <a:buChar char="•"/>
            </a:pPr>
            <a:r>
              <a:rPr lang="en-US" sz="3200" dirty="0" smtClean="0"/>
              <a:t>Abu al-Abbas</a:t>
            </a:r>
          </a:p>
          <a:p>
            <a:pPr marL="457200" indent="-457200">
              <a:buFont typeface="Arial" pitchFamily="34" charset="0"/>
              <a:buChar char="•"/>
            </a:pPr>
            <a:r>
              <a:rPr lang="en-US" sz="3200" dirty="0" smtClean="0"/>
              <a:t>Fatimid dynasty</a:t>
            </a:r>
            <a:endParaRPr lang="en-US" sz="3200" dirty="0"/>
          </a:p>
        </p:txBody>
      </p:sp>
    </p:spTree>
    <p:custDataLst>
      <p:tags r:id="rId1"/>
    </p:custDataLst>
    <p:extLst>
      <p:ext uri="{BB962C8B-B14F-4D97-AF65-F5344CB8AC3E}">
        <p14:creationId xmlns:p14="http://schemas.microsoft.com/office/powerpoint/2010/main" val="39326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barn(inVertical)">
                                      <p:cBhvr>
                                        <p:cTn id="36" dur="500"/>
                                        <p:tgtEl>
                                          <p:spTgt spid="5">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barn(inVertical)">
                                      <p:cBhvr>
                                        <p:cTn id="39" dur="500"/>
                                        <p:tgtEl>
                                          <p:spTgt spid="5">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arn(inVertical)">
                                      <p:cBhvr>
                                        <p:cTn id="42" dur="500"/>
                                        <p:tgtEl>
                                          <p:spTgt spid="5">
                                            <p:txEl>
                                              <p:pRg st="3" end="3"/>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barn(inVertical)">
                                      <p:cBhvr>
                                        <p:cTn id="45" dur="500"/>
                                        <p:tgtEl>
                                          <p:spTgt spid="5">
                                            <p:txEl>
                                              <p:pRg st="4" end="4"/>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barn(inVertical)">
                                      <p:cBhvr>
                                        <p:cTn id="48" dur="500"/>
                                        <p:tgtEl>
                                          <p:spTgt spid="5">
                                            <p:txEl>
                                              <p:pRg st="5" end="5"/>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barn(inVertical)">
                                      <p:cBhvr>
                                        <p:cTn id="51" dur="500"/>
                                        <p:tgtEl>
                                          <p:spTgt spid="5">
                                            <p:txEl>
                                              <p:pRg st="6" end="6"/>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barn(inVertical)">
                                      <p:cBhvr>
                                        <p:cTn id="54" dur="500"/>
                                        <p:tgtEl>
                                          <p:spTgt spid="5">
                                            <p:txEl>
                                              <p:pRg st="7" end="7"/>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barn(inVertical)">
                                      <p:cBhvr>
                                        <p:cTn id="5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Creation of an Arab Empire </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Aparajita" pitchFamily="34" charset="0"/>
                <a:cs typeface="Aparajita" pitchFamily="34" charset="0"/>
              </a:rPr>
              <a:t>Muhammad had no sons and never named a successor, leaving his followers with a problem:  Who would leave the new community of Islam? </a:t>
            </a:r>
          </a:p>
          <a:p>
            <a:r>
              <a:rPr lang="en-US" b="1" dirty="0" smtClean="0">
                <a:solidFill>
                  <a:srgbClr val="FF0000"/>
                </a:solidFill>
                <a:latin typeface="Aparajita" pitchFamily="34" charset="0"/>
                <a:cs typeface="Aparajita" pitchFamily="34" charset="0"/>
              </a:rPr>
              <a:t>Abu </a:t>
            </a:r>
            <a:r>
              <a:rPr lang="en-US" b="1" dirty="0" err="1" smtClean="0">
                <a:solidFill>
                  <a:srgbClr val="FF0000"/>
                </a:solidFill>
                <a:latin typeface="Aparajita" pitchFamily="34" charset="0"/>
                <a:cs typeface="Aparajita" pitchFamily="34" charset="0"/>
              </a:rPr>
              <a:t>Bakr</a:t>
            </a:r>
            <a:r>
              <a:rPr lang="en-US" b="1" dirty="0" smtClean="0">
                <a:solidFill>
                  <a:srgbClr val="FF0000"/>
                </a:solidFill>
                <a:latin typeface="Aparajita" pitchFamily="34" charset="0"/>
                <a:cs typeface="Aparajita" pitchFamily="34" charset="0"/>
              </a:rPr>
              <a:t> </a:t>
            </a:r>
            <a:r>
              <a:rPr lang="en-US" dirty="0" smtClean="0">
                <a:solidFill>
                  <a:srgbClr val="FF0000"/>
                </a:solidFill>
                <a:latin typeface="Aparajita" pitchFamily="34" charset="0"/>
                <a:cs typeface="Aparajita" pitchFamily="34" charset="0"/>
              </a:rPr>
              <a:t>was chosen to be the first </a:t>
            </a:r>
            <a:r>
              <a:rPr lang="en-US" b="1" dirty="0" smtClean="0">
                <a:solidFill>
                  <a:srgbClr val="FF0000"/>
                </a:solidFill>
                <a:latin typeface="Aparajita" pitchFamily="34" charset="0"/>
                <a:cs typeface="Aparajita" pitchFamily="34" charset="0"/>
              </a:rPr>
              <a:t>caliph</a:t>
            </a:r>
            <a:r>
              <a:rPr lang="en-US" dirty="0" smtClean="0">
                <a:latin typeface="Aparajita" pitchFamily="34" charset="0"/>
                <a:cs typeface="Aparajita" pitchFamily="34" charset="0"/>
              </a:rPr>
              <a:t> in 632, by Muhammad’s “inner circle”.</a:t>
            </a:r>
          </a:p>
          <a:p>
            <a:pPr lvl="1"/>
            <a:r>
              <a:rPr lang="en-US" dirty="0" smtClean="0">
                <a:latin typeface="Aparajita" pitchFamily="34" charset="0"/>
                <a:cs typeface="Aparajita" pitchFamily="34" charset="0"/>
              </a:rPr>
              <a:t>Wealthy merchant</a:t>
            </a:r>
          </a:p>
          <a:p>
            <a:pPr lvl="1"/>
            <a:r>
              <a:rPr lang="en-US" b="1" dirty="0" smtClean="0">
                <a:solidFill>
                  <a:srgbClr val="FF0000"/>
                </a:solidFill>
                <a:latin typeface="Aparajita" pitchFamily="34" charset="0"/>
                <a:cs typeface="Aparajita" pitchFamily="34" charset="0"/>
              </a:rPr>
              <a:t>Muhammad’s father-in-law</a:t>
            </a:r>
          </a:p>
          <a:p>
            <a:pPr lvl="1"/>
            <a:r>
              <a:rPr lang="en-US" dirty="0" smtClean="0">
                <a:latin typeface="Aparajita" pitchFamily="34" charset="0"/>
                <a:cs typeface="Aparajita" pitchFamily="34" charset="0"/>
              </a:rPr>
              <a:t>Muhammad’s companion on the </a:t>
            </a:r>
            <a:r>
              <a:rPr lang="en-US" b="1" dirty="0" err="1" smtClean="0">
                <a:latin typeface="Aparajita" pitchFamily="34" charset="0"/>
                <a:cs typeface="Aparajita" pitchFamily="34" charset="0"/>
              </a:rPr>
              <a:t>Hijrah</a:t>
            </a:r>
            <a:r>
              <a:rPr lang="en-US" dirty="0" smtClean="0">
                <a:latin typeface="Aparajita" pitchFamily="34" charset="0"/>
                <a:cs typeface="Aparajita" pitchFamily="34" charset="0"/>
              </a:rPr>
              <a:t>  </a:t>
            </a:r>
          </a:p>
          <a:p>
            <a:pPr lvl="1"/>
            <a:r>
              <a:rPr lang="en-US" b="1" dirty="0" smtClean="0">
                <a:solidFill>
                  <a:srgbClr val="FF0000"/>
                </a:solidFill>
                <a:latin typeface="Aparajita" pitchFamily="34" charset="0"/>
                <a:cs typeface="Aparajita" pitchFamily="34" charset="0"/>
              </a:rPr>
              <a:t>Muhammad’s chief advisor</a:t>
            </a:r>
            <a:endParaRPr lang="en-US" b="1" dirty="0">
              <a:solidFill>
                <a:srgbClr val="FF0000"/>
              </a:solidFill>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0555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Creation of an Arab Empire quiz</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Aparajita" pitchFamily="34" charset="0"/>
                <a:cs typeface="Aparajita" pitchFamily="34" charset="0"/>
              </a:rPr>
              <a:t>Abu </a:t>
            </a:r>
            <a:r>
              <a:rPr lang="en-US" dirty="0" err="1" smtClean="0">
                <a:latin typeface="Aparajita" pitchFamily="34" charset="0"/>
                <a:cs typeface="Aparajita" pitchFamily="34" charset="0"/>
              </a:rPr>
              <a:t>Bakr</a:t>
            </a:r>
            <a:r>
              <a:rPr lang="en-US" dirty="0" smtClean="0">
                <a:latin typeface="Aparajita" pitchFamily="34" charset="0"/>
                <a:cs typeface="Aparajita" pitchFamily="34" charset="0"/>
              </a:rPr>
              <a:t> accompanied Muhammad on the </a:t>
            </a:r>
            <a:r>
              <a:rPr lang="en-US" b="1" dirty="0" err="1" smtClean="0">
                <a:latin typeface="Aparajita" pitchFamily="34" charset="0"/>
                <a:cs typeface="Aparajita" pitchFamily="34" charset="0"/>
              </a:rPr>
              <a:t>Hijrah</a:t>
            </a:r>
            <a:r>
              <a:rPr lang="en-US" dirty="0" smtClean="0">
                <a:latin typeface="Aparajita" pitchFamily="34" charset="0"/>
                <a:cs typeface="Aparajita" pitchFamily="34" charset="0"/>
              </a:rPr>
              <a:t>.  Do you remember what the </a:t>
            </a:r>
            <a:r>
              <a:rPr lang="en-US" b="1" dirty="0" err="1" smtClean="0">
                <a:latin typeface="Aparajita" pitchFamily="34" charset="0"/>
                <a:cs typeface="Aparajita" pitchFamily="34" charset="0"/>
              </a:rPr>
              <a:t>Hijrah</a:t>
            </a:r>
            <a:r>
              <a:rPr lang="en-US" dirty="0" smtClean="0">
                <a:latin typeface="Aparajita" pitchFamily="34" charset="0"/>
                <a:cs typeface="Aparajita" pitchFamily="34" charset="0"/>
              </a:rPr>
              <a:t> was?  </a:t>
            </a:r>
          </a:p>
          <a:p>
            <a:pPr lvl="1"/>
            <a:r>
              <a:rPr lang="en-US" dirty="0" smtClean="0">
                <a:latin typeface="Aparajita" pitchFamily="34" charset="0"/>
                <a:cs typeface="Aparajita" pitchFamily="34" charset="0"/>
              </a:rPr>
              <a:t>The journey of Muhammad and his small band of followers  from Mecca to Medina in 622.  (Year 1 in the Muslim calendar.)</a:t>
            </a:r>
          </a:p>
          <a:p>
            <a:r>
              <a:rPr lang="en-US" dirty="0" smtClean="0">
                <a:latin typeface="Aparajita" pitchFamily="34" charset="0"/>
                <a:cs typeface="Aparajita" pitchFamily="34" charset="0"/>
              </a:rPr>
              <a:t>Abu </a:t>
            </a:r>
            <a:r>
              <a:rPr lang="en-US" dirty="0" err="1" smtClean="0">
                <a:latin typeface="Aparajita" pitchFamily="34" charset="0"/>
                <a:cs typeface="Aparajita" pitchFamily="34" charset="0"/>
              </a:rPr>
              <a:t>Bakr</a:t>
            </a:r>
            <a:r>
              <a:rPr lang="en-US" dirty="0" smtClean="0">
                <a:latin typeface="Aparajita" pitchFamily="34" charset="0"/>
                <a:cs typeface="Aparajita" pitchFamily="34" charset="0"/>
              </a:rPr>
              <a:t> was the first </a:t>
            </a:r>
            <a:r>
              <a:rPr lang="en-US" b="1" dirty="0" smtClean="0">
                <a:latin typeface="Aparajita" pitchFamily="34" charset="0"/>
                <a:cs typeface="Aparajita" pitchFamily="34" charset="0"/>
              </a:rPr>
              <a:t>caliph</a:t>
            </a:r>
            <a:r>
              <a:rPr lang="en-US" dirty="0" smtClean="0">
                <a:latin typeface="Aparajita" pitchFamily="34" charset="0"/>
                <a:cs typeface="Aparajita" pitchFamily="34" charset="0"/>
              </a:rPr>
              <a:t>.  </a:t>
            </a:r>
            <a:r>
              <a:rPr lang="en-US" b="1" dirty="0" smtClean="0">
                <a:solidFill>
                  <a:srgbClr val="C00000"/>
                </a:solidFill>
                <a:latin typeface="Aparajita" pitchFamily="34" charset="0"/>
                <a:cs typeface="Aparajita" pitchFamily="34" charset="0"/>
              </a:rPr>
              <a:t>What’s a caliph</a:t>
            </a:r>
            <a:r>
              <a:rPr lang="en-US" dirty="0" smtClean="0">
                <a:latin typeface="Aparajita" pitchFamily="34" charset="0"/>
                <a:cs typeface="Aparajita" pitchFamily="34" charset="0"/>
              </a:rPr>
              <a:t>?  </a:t>
            </a:r>
          </a:p>
          <a:p>
            <a:pPr marL="971550" lvl="1" indent="-514350">
              <a:buFont typeface="+mj-lt"/>
              <a:buAutoNum type="arabicPeriod"/>
            </a:pPr>
            <a:r>
              <a:rPr lang="en-US" dirty="0" smtClean="0">
                <a:latin typeface="Aparajita" pitchFamily="34" charset="0"/>
                <a:cs typeface="Aparajita" pitchFamily="34" charset="0"/>
              </a:rPr>
              <a:t>The successor to Herb </a:t>
            </a:r>
            <a:r>
              <a:rPr lang="en-US" dirty="0" err="1" smtClean="0">
                <a:latin typeface="Aparajita" pitchFamily="34" charset="0"/>
                <a:cs typeface="Aparajita" pitchFamily="34" charset="0"/>
              </a:rPr>
              <a:t>Froman’s</a:t>
            </a:r>
            <a:r>
              <a:rPr lang="en-US" dirty="0" smtClean="0">
                <a:latin typeface="Aparajita" pitchFamily="34" charset="0"/>
                <a:cs typeface="Aparajita" pitchFamily="34" charset="0"/>
              </a:rPr>
              <a:t> sausage empire.  </a:t>
            </a:r>
          </a:p>
          <a:p>
            <a:pPr marL="971550" lvl="1" indent="-514350">
              <a:buFont typeface="+mj-lt"/>
              <a:buAutoNum type="arabicPeriod"/>
            </a:pPr>
            <a:r>
              <a:rPr lang="en-US" dirty="0" smtClean="0">
                <a:latin typeface="Aparajita" pitchFamily="34" charset="0"/>
                <a:cs typeface="Aparajita" pitchFamily="34" charset="0"/>
              </a:rPr>
              <a:t>The spiritual leader of all of Islam</a:t>
            </a:r>
          </a:p>
          <a:p>
            <a:pPr marL="971550" lvl="1" indent="-514350">
              <a:buFont typeface="+mj-lt"/>
              <a:buAutoNum type="arabicPeriod"/>
            </a:pPr>
            <a:r>
              <a:rPr lang="en-US" dirty="0" smtClean="0">
                <a:latin typeface="Aparajita" pitchFamily="34" charset="0"/>
                <a:cs typeface="Aparajita" pitchFamily="34" charset="0"/>
              </a:rPr>
              <a:t>The king of the Arabs</a:t>
            </a:r>
          </a:p>
          <a:p>
            <a:pPr marL="971550" lvl="1" indent="-514350">
              <a:buFont typeface="+mj-lt"/>
              <a:buAutoNum type="arabicPeriod"/>
            </a:pPr>
            <a:r>
              <a:rPr lang="en-US" dirty="0" smtClean="0">
                <a:latin typeface="Aparajita" pitchFamily="34" charset="0"/>
                <a:cs typeface="Aparajita" pitchFamily="34" charset="0"/>
              </a:rPr>
              <a:t>Religious and political successor to Muhammad</a:t>
            </a:r>
            <a:endParaRPr lang="en-US" dirty="0">
              <a:latin typeface="Aparajita" pitchFamily="34" charset="0"/>
              <a:cs typeface="Aparajita" pitchFamily="34" charset="0"/>
            </a:endParaRPr>
          </a:p>
        </p:txBody>
      </p:sp>
    </p:spTree>
    <p:custDataLst>
      <p:tags r:id="rId1"/>
    </p:custDataLst>
    <p:extLst>
      <p:ext uri="{BB962C8B-B14F-4D97-AF65-F5344CB8AC3E}">
        <p14:creationId xmlns:p14="http://schemas.microsoft.com/office/powerpoint/2010/main" val="3621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iterate type="lt">
                                    <p:tmPct val="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a:bodyPr>
          <a:lstStyle/>
          <a:p>
            <a:r>
              <a:rPr lang="en-US" dirty="0" smtClean="0"/>
              <a:t>The Spread of Islam</a:t>
            </a:r>
            <a:endParaRPr lang="en-US" dirty="0"/>
          </a:p>
        </p:txBody>
      </p:sp>
      <p:sp>
        <p:nvSpPr>
          <p:cNvPr id="3" name="Content Placeholder 2"/>
          <p:cNvSpPr>
            <a:spLocks noGrp="1"/>
          </p:cNvSpPr>
          <p:nvPr>
            <p:ph idx="1"/>
          </p:nvPr>
        </p:nvSpPr>
        <p:spPr>
          <a:xfrm>
            <a:off x="457200" y="1143000"/>
            <a:ext cx="8382000" cy="5287963"/>
          </a:xfrm>
        </p:spPr>
        <p:txBody>
          <a:bodyPr>
            <a:normAutofit/>
          </a:bodyPr>
          <a:lstStyle/>
          <a:p>
            <a:r>
              <a:rPr lang="en-US" dirty="0" smtClean="0">
                <a:latin typeface="Aparajita" pitchFamily="34" charset="0"/>
                <a:cs typeface="Aparajita" pitchFamily="34" charset="0"/>
              </a:rPr>
              <a:t>Abu </a:t>
            </a:r>
            <a:r>
              <a:rPr lang="en-US" dirty="0" err="1" smtClean="0">
                <a:latin typeface="Aparajita" pitchFamily="34" charset="0"/>
                <a:cs typeface="Aparajita" pitchFamily="34" charset="0"/>
              </a:rPr>
              <a:t>Bakr</a:t>
            </a:r>
            <a:r>
              <a:rPr lang="en-US" dirty="0" smtClean="0">
                <a:latin typeface="Aparajita" pitchFamily="34" charset="0"/>
                <a:cs typeface="Aparajita" pitchFamily="34" charset="0"/>
              </a:rPr>
              <a:t> was extraordinarily successful</a:t>
            </a:r>
            <a:endParaRPr lang="en-US" dirty="0">
              <a:latin typeface="Aparajita" pitchFamily="34" charset="0"/>
              <a:cs typeface="Aparajit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420" y="1905000"/>
            <a:ext cx="550545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895" y="1843953"/>
            <a:ext cx="5514975"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5486400"/>
            <a:ext cx="2971800" cy="646331"/>
          </a:xfrm>
          <a:prstGeom prst="rect">
            <a:avLst/>
          </a:prstGeom>
          <a:noFill/>
        </p:spPr>
        <p:txBody>
          <a:bodyPr wrap="square" rtlCol="0">
            <a:spAutoFit/>
          </a:bodyPr>
          <a:lstStyle/>
          <a:p>
            <a:r>
              <a:rPr lang="en-US" b="1" dirty="0" smtClean="0"/>
              <a:t>Spread of Arab Empire at</a:t>
            </a:r>
          </a:p>
          <a:p>
            <a:r>
              <a:rPr lang="en-US" b="1" dirty="0" smtClean="0"/>
              <a:t>Muhammad’s death 632</a:t>
            </a:r>
            <a:endParaRPr lang="en-US" b="1"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4988" y="1780309"/>
            <a:ext cx="55340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81200" y="5486400"/>
            <a:ext cx="2971800" cy="677108"/>
          </a:xfrm>
          <a:prstGeom prst="rect">
            <a:avLst/>
          </a:prstGeom>
          <a:noFill/>
        </p:spPr>
        <p:txBody>
          <a:bodyPr wrap="square" rtlCol="0">
            <a:spAutoFit/>
          </a:bodyPr>
          <a:lstStyle/>
          <a:p>
            <a:r>
              <a:rPr lang="en-US" sz="1900" b="1" dirty="0" smtClean="0"/>
              <a:t>Islamic expansion under</a:t>
            </a:r>
          </a:p>
          <a:p>
            <a:r>
              <a:rPr lang="en-US" sz="1900" b="1" dirty="0" smtClean="0"/>
              <a:t>Abu </a:t>
            </a:r>
            <a:r>
              <a:rPr lang="en-US" sz="1900" b="1" dirty="0" err="1" smtClean="0"/>
              <a:t>Bakr</a:t>
            </a:r>
            <a:r>
              <a:rPr lang="en-US" sz="1900" b="1" dirty="0" smtClean="0"/>
              <a:t> 632-656</a:t>
            </a:r>
            <a:endParaRPr lang="en-US" sz="1900" b="1" dirty="0"/>
          </a:p>
        </p:txBody>
      </p:sp>
    </p:spTree>
    <p:custDataLst>
      <p:tags r:id="rId1"/>
    </p:custDataLst>
    <p:extLst>
      <p:ext uri="{BB962C8B-B14F-4D97-AF65-F5344CB8AC3E}">
        <p14:creationId xmlns:p14="http://schemas.microsoft.com/office/powerpoint/2010/main" val="3621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barn(inVertical)">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barn(inVertical)">
                                      <p:cBhvr>
                                        <p:cTn id="3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Spread of Islam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Islam spread so quickly for a couple reasons:</a:t>
            </a:r>
          </a:p>
          <a:p>
            <a:r>
              <a:rPr lang="en-US" dirty="0" smtClean="0"/>
              <a:t>The competent leadership of the first caliph – Abu </a:t>
            </a:r>
            <a:r>
              <a:rPr lang="en-US" dirty="0" err="1" smtClean="0"/>
              <a:t>Bakr</a:t>
            </a:r>
            <a:r>
              <a:rPr lang="en-US" dirty="0" smtClean="0"/>
              <a:t>.</a:t>
            </a:r>
          </a:p>
          <a:p>
            <a:r>
              <a:rPr lang="en-US" dirty="0" smtClean="0"/>
              <a:t>Early generals were brilliant.</a:t>
            </a:r>
          </a:p>
          <a:p>
            <a:r>
              <a:rPr lang="en-US" dirty="0" smtClean="0"/>
              <a:t>Islam’s major foes, the Byzantine Empire and Persia, were beaten down from constant war.  </a:t>
            </a:r>
          </a:p>
          <a:p>
            <a:r>
              <a:rPr lang="en-US" dirty="0" smtClean="0"/>
              <a:t>Warriors were promised a place in paradise if they died in battle, elevating war to Holy War.</a:t>
            </a:r>
          </a:p>
          <a:p>
            <a:r>
              <a:rPr lang="en-US" dirty="0" smtClean="0"/>
              <a:t>Jihad.</a:t>
            </a:r>
          </a:p>
          <a:p>
            <a:endParaRPr lang="en-US" dirty="0"/>
          </a:p>
        </p:txBody>
      </p:sp>
    </p:spTree>
    <p:extLst>
      <p:ext uri="{BB962C8B-B14F-4D97-AF65-F5344CB8AC3E}">
        <p14:creationId xmlns:p14="http://schemas.microsoft.com/office/powerpoint/2010/main" val="616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868362"/>
          </a:xfrm>
        </p:spPr>
        <p:txBody>
          <a:bodyPr>
            <a:normAutofit fontScale="90000"/>
          </a:bodyPr>
          <a:lstStyle/>
          <a:p>
            <a:r>
              <a:rPr lang="en-US" dirty="0" smtClean="0"/>
              <a:t>The Concept of Jihad from the Quran</a:t>
            </a:r>
            <a:endParaRPr lang="en-US" dirty="0"/>
          </a:p>
        </p:txBody>
      </p:sp>
      <p:sp>
        <p:nvSpPr>
          <p:cNvPr id="3" name="Content Placeholder 2"/>
          <p:cNvSpPr>
            <a:spLocks noGrp="1"/>
          </p:cNvSpPr>
          <p:nvPr>
            <p:ph idx="1"/>
          </p:nvPr>
        </p:nvSpPr>
        <p:spPr>
          <a:xfrm>
            <a:off x="457200" y="1143000"/>
            <a:ext cx="8382000" cy="5287963"/>
          </a:xfrm>
        </p:spPr>
        <p:txBody>
          <a:bodyPr>
            <a:normAutofit lnSpcReduction="10000"/>
          </a:bodyPr>
          <a:lstStyle/>
          <a:p>
            <a:r>
              <a:rPr lang="en-US" sz="2800" dirty="0" smtClean="0">
                <a:latin typeface="Times New Roman" pitchFamily="18" charset="0"/>
                <a:cs typeface="Times New Roman" pitchFamily="18" charset="0"/>
              </a:rPr>
              <a:t>“Jihad” appears explicitly 41 times in the Quran.</a:t>
            </a:r>
          </a:p>
          <a:p>
            <a:r>
              <a:rPr lang="en-US" sz="2800" dirty="0" smtClean="0">
                <a:latin typeface="Times New Roman" pitchFamily="18" charset="0"/>
                <a:cs typeface="Times New Roman" pitchFamily="18" charset="0"/>
              </a:rPr>
              <a:t>[8.65] O Prophet! urge the believers to war; if there are twenty patient ones of you they shall overcome two hundred, and if there are a hundred of you they shall overcome a thousand of those who disbelieve,..</a:t>
            </a:r>
          </a:p>
          <a:p>
            <a:r>
              <a:rPr lang="en-US" sz="2800" dirty="0">
                <a:latin typeface="Times New Roman" pitchFamily="18" charset="0"/>
                <a:cs typeface="Times New Roman" pitchFamily="18" charset="0"/>
              </a:rPr>
              <a:t>[4.74] Therefore let those fight in the way of </a:t>
            </a:r>
            <a:r>
              <a:rPr lang="en-US" sz="2800" i="1" dirty="0">
                <a:latin typeface="Times New Roman" pitchFamily="18" charset="0"/>
                <a:cs typeface="Times New Roman" pitchFamily="18" charset="0"/>
              </a:rPr>
              <a:t>Allah</a:t>
            </a:r>
            <a:r>
              <a:rPr lang="en-US" sz="2800" dirty="0">
                <a:latin typeface="Times New Roman" pitchFamily="18" charset="0"/>
                <a:cs typeface="Times New Roman" pitchFamily="18" charset="0"/>
              </a:rPr>
              <a:t>, who sell this world's life for the hereafter; and whoever fights in the way of </a:t>
            </a:r>
            <a:r>
              <a:rPr lang="en-US" sz="2800" i="1" dirty="0">
                <a:latin typeface="Times New Roman" pitchFamily="18" charset="0"/>
                <a:cs typeface="Times New Roman" pitchFamily="18" charset="0"/>
              </a:rPr>
              <a:t>Allah</a:t>
            </a:r>
            <a:r>
              <a:rPr lang="en-US" sz="2800" dirty="0">
                <a:latin typeface="Times New Roman" pitchFamily="18" charset="0"/>
                <a:cs typeface="Times New Roman" pitchFamily="18" charset="0"/>
              </a:rPr>
              <a:t>, then be he slain or be he victorious, We shall grant him a mighty reward</a:t>
            </a:r>
            <a:r>
              <a:rPr lang="en-US" sz="2800" dirty="0" smtClean="0">
                <a:latin typeface="Times New Roman" pitchFamily="18" charset="0"/>
                <a:cs typeface="Times New Roman" pitchFamily="18" charset="0"/>
              </a:rPr>
              <a:t>.</a:t>
            </a:r>
          </a:p>
          <a:p>
            <a:r>
              <a:rPr lang="en-US" sz="2800" dirty="0">
                <a:latin typeface="Times New Roman" pitchFamily="18" charset="0"/>
                <a:cs typeface="Times New Roman" pitchFamily="18" charset="0"/>
              </a:rPr>
              <a:t>[4.76] Those who </a:t>
            </a:r>
            <a:r>
              <a:rPr lang="en-US" sz="2800" b="1" dirty="0">
                <a:latin typeface="Times New Roman" pitchFamily="18" charset="0"/>
                <a:cs typeface="Times New Roman" pitchFamily="18" charset="0"/>
              </a:rPr>
              <a:t>believe</a:t>
            </a:r>
            <a:r>
              <a:rPr lang="en-US" sz="2800" dirty="0">
                <a:latin typeface="Times New Roman" pitchFamily="18" charset="0"/>
                <a:cs typeface="Times New Roman" pitchFamily="18" charset="0"/>
              </a:rPr>
              <a:t> fight in the way of </a:t>
            </a:r>
            <a:r>
              <a:rPr lang="en-US" sz="2800" i="1" dirty="0">
                <a:latin typeface="Times New Roman" pitchFamily="18" charset="0"/>
                <a:cs typeface="Times New Roman" pitchFamily="18" charset="0"/>
              </a:rPr>
              <a:t>Allah</a:t>
            </a:r>
            <a:r>
              <a:rPr lang="en-US" sz="2800" dirty="0">
                <a:latin typeface="Times New Roman" pitchFamily="18" charset="0"/>
                <a:cs typeface="Times New Roman" pitchFamily="18" charset="0"/>
              </a:rPr>
              <a:t>, and those who </a:t>
            </a:r>
            <a:r>
              <a:rPr lang="en-US" sz="2800" b="1" dirty="0">
                <a:latin typeface="Times New Roman" pitchFamily="18" charset="0"/>
                <a:cs typeface="Times New Roman" pitchFamily="18" charset="0"/>
              </a:rPr>
              <a:t>disbelieve</a:t>
            </a:r>
            <a:r>
              <a:rPr lang="en-US" sz="2800" dirty="0">
                <a:latin typeface="Times New Roman" pitchFamily="18" charset="0"/>
                <a:cs typeface="Times New Roman" pitchFamily="18" charset="0"/>
              </a:rPr>
              <a:t> fight in the way of the Satan. Fight therefore against the friends of the Satan...</a:t>
            </a:r>
          </a:p>
        </p:txBody>
      </p:sp>
    </p:spTree>
    <p:custDataLst>
      <p:tags r:id="rId1"/>
    </p:custDataLst>
    <p:extLst>
      <p:ext uri="{BB962C8B-B14F-4D97-AF65-F5344CB8AC3E}">
        <p14:creationId xmlns:p14="http://schemas.microsoft.com/office/powerpoint/2010/main" val="3490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6500786a-ba4e-4067-b2ba-738fb0ec57ad"/>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1148</Words>
  <Application>Microsoft Office PowerPoint</Application>
  <PresentationFormat>On-screen Show (4:3)</PresentationFormat>
  <Paragraphs>118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Chapter 3.2 and 3.3 The Arab Empire and the Caliphates &amp;  Islamic Civilization</vt:lpstr>
      <vt:lpstr>Essential Questions</vt:lpstr>
      <vt:lpstr>Why does it matter?</vt:lpstr>
      <vt:lpstr>3.2 Lesson Vocabulary</vt:lpstr>
      <vt:lpstr>Creation of an Arab Empire </vt:lpstr>
      <vt:lpstr>Creation of an Arab Empire quiz</vt:lpstr>
      <vt:lpstr>The Spread of Islam</vt:lpstr>
      <vt:lpstr>The Spread of Islam</vt:lpstr>
      <vt:lpstr>The Concept of Jihad from the Quran</vt:lpstr>
      <vt:lpstr>The Concept of Jihad from the Quran</vt:lpstr>
      <vt:lpstr>Creation of an Arab Empire </vt:lpstr>
      <vt:lpstr>The Split in Islam </vt:lpstr>
      <vt:lpstr>3.3 Lesson Vocabulary</vt:lpstr>
      <vt:lpstr>Prosperity in the Islamic World</vt:lpstr>
      <vt:lpstr>Social Structure</vt:lpstr>
      <vt:lpstr>Non-Muslims</vt:lpstr>
      <vt:lpstr>Philosophy, Science, and History</vt:lpstr>
      <vt:lpstr>Literature, Art, and Architecture</vt:lpstr>
      <vt:lpstr>Mosques and the Call to Prayer</vt:lpstr>
      <vt:lpstr>Looking back…</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Review  (review – noun - a looking at or looking over again)</dc:title>
  <dc:creator>cit-sysop</dc:creator>
  <cp:lastModifiedBy>cit-sysop</cp:lastModifiedBy>
  <cp:revision>104</cp:revision>
  <dcterms:created xsi:type="dcterms:W3CDTF">2011-09-07T19:17:10Z</dcterms:created>
  <dcterms:modified xsi:type="dcterms:W3CDTF">2014-08-26T12:16:57Z</dcterms:modified>
</cp:coreProperties>
</file>