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312" r:id="rId3"/>
    <p:sldId id="313" r:id="rId4"/>
    <p:sldId id="315" r:id="rId5"/>
    <p:sldId id="344" r:id="rId6"/>
    <p:sldId id="258" r:id="rId7"/>
    <p:sldId id="354" r:id="rId8"/>
    <p:sldId id="332" r:id="rId9"/>
    <p:sldId id="343" r:id="rId10"/>
    <p:sldId id="333" r:id="rId11"/>
    <p:sldId id="334" r:id="rId12"/>
    <p:sldId id="335" r:id="rId13"/>
    <p:sldId id="338" r:id="rId14"/>
    <p:sldId id="355" r:id="rId15"/>
    <p:sldId id="345" r:id="rId16"/>
    <p:sldId id="346" r:id="rId17"/>
    <p:sldId id="349" r:id="rId18"/>
    <p:sldId id="350" r:id="rId19"/>
    <p:sldId id="351" r:id="rId20"/>
    <p:sldId id="347" r:id="rId21"/>
    <p:sldId id="348" r:id="rId22"/>
    <p:sldId id="352" r:id="rId23"/>
    <p:sldId id="318" r:id="rId24"/>
    <p:sldId id="292" r:id="rId25"/>
    <p:sldId id="339" r:id="rId26"/>
  </p:sldIdLst>
  <p:sldSz cx="9144000" cy="6858000" type="screen4x3"/>
  <p:notesSz cx="6858000" cy="9144000"/>
  <p:custDataLst>
    <p:tags r:id="rId2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03" autoAdjust="0"/>
    <p:restoredTop sz="94660"/>
  </p:normalViewPr>
  <p:slideViewPr>
    <p:cSldViewPr>
      <p:cViewPr varScale="1">
        <p:scale>
          <a:sx n="69" d="100"/>
          <a:sy n="69" d="100"/>
        </p:scale>
        <p:origin x="-52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gs" Target="tags/tag1.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627C423-7F47-4953-91C8-F779F690CD96}" type="datetimeFigureOut">
              <a:rPr lang="en-US" smtClean="0"/>
              <a:t>9/17/2013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99C6B3-5727-4AB2-91BA-98907F5AD547}" type="slidenum">
              <a:rPr lang="en-US" smtClean="0"/>
              <a:t>‹#›</a:t>
            </a:fld>
            <a:endParaRPr lang="en-US"/>
          </a:p>
        </p:txBody>
      </p:sp>
    </p:spTree>
    <p:extLst>
      <p:ext uri="{BB962C8B-B14F-4D97-AF65-F5344CB8AC3E}">
        <p14:creationId xmlns:p14="http://schemas.microsoft.com/office/powerpoint/2010/main" val="2516212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27C423-7F47-4953-91C8-F779F690CD96}" type="datetimeFigureOut">
              <a:rPr lang="en-US" smtClean="0"/>
              <a:t>9/17/2013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99C6B3-5727-4AB2-91BA-98907F5AD547}" type="slidenum">
              <a:rPr lang="en-US" smtClean="0"/>
              <a:t>‹#›</a:t>
            </a:fld>
            <a:endParaRPr lang="en-US"/>
          </a:p>
        </p:txBody>
      </p:sp>
    </p:spTree>
    <p:extLst>
      <p:ext uri="{BB962C8B-B14F-4D97-AF65-F5344CB8AC3E}">
        <p14:creationId xmlns:p14="http://schemas.microsoft.com/office/powerpoint/2010/main" val="1166508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27C423-7F47-4953-91C8-F779F690CD96}" type="datetimeFigureOut">
              <a:rPr lang="en-US" smtClean="0"/>
              <a:t>9/17/2013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99C6B3-5727-4AB2-91BA-98907F5AD547}" type="slidenum">
              <a:rPr lang="en-US" smtClean="0"/>
              <a:t>‹#›</a:t>
            </a:fld>
            <a:endParaRPr lang="en-US"/>
          </a:p>
        </p:txBody>
      </p:sp>
    </p:spTree>
    <p:extLst>
      <p:ext uri="{BB962C8B-B14F-4D97-AF65-F5344CB8AC3E}">
        <p14:creationId xmlns:p14="http://schemas.microsoft.com/office/powerpoint/2010/main" val="37003310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27C423-7F47-4953-91C8-F779F690CD96}" type="datetimeFigureOut">
              <a:rPr lang="en-US" smtClean="0"/>
              <a:t>9/17/2013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99C6B3-5727-4AB2-91BA-98907F5AD547}" type="slidenum">
              <a:rPr lang="en-US" smtClean="0"/>
              <a:t>‹#›</a:t>
            </a:fld>
            <a:endParaRPr lang="en-US"/>
          </a:p>
        </p:txBody>
      </p:sp>
    </p:spTree>
    <p:extLst>
      <p:ext uri="{BB962C8B-B14F-4D97-AF65-F5344CB8AC3E}">
        <p14:creationId xmlns:p14="http://schemas.microsoft.com/office/powerpoint/2010/main" val="24838054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27C423-7F47-4953-91C8-F779F690CD96}" type="datetimeFigureOut">
              <a:rPr lang="en-US" smtClean="0"/>
              <a:t>9/17/2013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99C6B3-5727-4AB2-91BA-98907F5AD547}" type="slidenum">
              <a:rPr lang="en-US" smtClean="0"/>
              <a:t>‹#›</a:t>
            </a:fld>
            <a:endParaRPr lang="en-US"/>
          </a:p>
        </p:txBody>
      </p:sp>
    </p:spTree>
    <p:extLst>
      <p:ext uri="{BB962C8B-B14F-4D97-AF65-F5344CB8AC3E}">
        <p14:creationId xmlns:p14="http://schemas.microsoft.com/office/powerpoint/2010/main" val="12566180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627C423-7F47-4953-91C8-F779F690CD96}" type="datetimeFigureOut">
              <a:rPr lang="en-US" smtClean="0"/>
              <a:t>9/17/2013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99C6B3-5727-4AB2-91BA-98907F5AD547}" type="slidenum">
              <a:rPr lang="en-US" smtClean="0"/>
              <a:t>‹#›</a:t>
            </a:fld>
            <a:endParaRPr lang="en-US"/>
          </a:p>
        </p:txBody>
      </p:sp>
    </p:spTree>
    <p:extLst>
      <p:ext uri="{BB962C8B-B14F-4D97-AF65-F5344CB8AC3E}">
        <p14:creationId xmlns:p14="http://schemas.microsoft.com/office/powerpoint/2010/main" val="129201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627C423-7F47-4953-91C8-F779F690CD96}" type="datetimeFigureOut">
              <a:rPr lang="en-US" smtClean="0"/>
              <a:t>9/17/2013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99C6B3-5727-4AB2-91BA-98907F5AD547}" type="slidenum">
              <a:rPr lang="en-US" smtClean="0"/>
              <a:t>‹#›</a:t>
            </a:fld>
            <a:endParaRPr lang="en-US"/>
          </a:p>
        </p:txBody>
      </p:sp>
    </p:spTree>
    <p:extLst>
      <p:ext uri="{BB962C8B-B14F-4D97-AF65-F5344CB8AC3E}">
        <p14:creationId xmlns:p14="http://schemas.microsoft.com/office/powerpoint/2010/main" val="26475330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627C423-7F47-4953-91C8-F779F690CD96}" type="datetimeFigureOut">
              <a:rPr lang="en-US" smtClean="0"/>
              <a:t>9/17/2013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99C6B3-5727-4AB2-91BA-98907F5AD547}" type="slidenum">
              <a:rPr lang="en-US" smtClean="0"/>
              <a:t>‹#›</a:t>
            </a:fld>
            <a:endParaRPr lang="en-US"/>
          </a:p>
        </p:txBody>
      </p:sp>
    </p:spTree>
    <p:extLst>
      <p:ext uri="{BB962C8B-B14F-4D97-AF65-F5344CB8AC3E}">
        <p14:creationId xmlns:p14="http://schemas.microsoft.com/office/powerpoint/2010/main" val="1145095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27C423-7F47-4953-91C8-F779F690CD96}" type="datetimeFigureOut">
              <a:rPr lang="en-US" smtClean="0"/>
              <a:t>9/17/2013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99C6B3-5727-4AB2-91BA-98907F5AD547}" type="slidenum">
              <a:rPr lang="en-US" smtClean="0"/>
              <a:t>‹#›</a:t>
            </a:fld>
            <a:endParaRPr lang="en-US"/>
          </a:p>
        </p:txBody>
      </p:sp>
    </p:spTree>
    <p:extLst>
      <p:ext uri="{BB962C8B-B14F-4D97-AF65-F5344CB8AC3E}">
        <p14:creationId xmlns:p14="http://schemas.microsoft.com/office/powerpoint/2010/main" val="41328485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27C423-7F47-4953-91C8-F779F690CD96}" type="datetimeFigureOut">
              <a:rPr lang="en-US" smtClean="0"/>
              <a:t>9/17/2013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99C6B3-5727-4AB2-91BA-98907F5AD547}" type="slidenum">
              <a:rPr lang="en-US" smtClean="0"/>
              <a:t>‹#›</a:t>
            </a:fld>
            <a:endParaRPr lang="en-US"/>
          </a:p>
        </p:txBody>
      </p:sp>
    </p:spTree>
    <p:extLst>
      <p:ext uri="{BB962C8B-B14F-4D97-AF65-F5344CB8AC3E}">
        <p14:creationId xmlns:p14="http://schemas.microsoft.com/office/powerpoint/2010/main" val="39138860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27C423-7F47-4953-91C8-F779F690CD96}" type="datetimeFigureOut">
              <a:rPr lang="en-US" smtClean="0"/>
              <a:t>9/17/2013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99C6B3-5727-4AB2-91BA-98907F5AD547}" type="slidenum">
              <a:rPr lang="en-US" smtClean="0"/>
              <a:t>‹#›</a:t>
            </a:fld>
            <a:endParaRPr lang="en-US"/>
          </a:p>
        </p:txBody>
      </p:sp>
    </p:spTree>
    <p:extLst>
      <p:ext uri="{BB962C8B-B14F-4D97-AF65-F5344CB8AC3E}">
        <p14:creationId xmlns:p14="http://schemas.microsoft.com/office/powerpoint/2010/main" val="1035982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27C423-7F47-4953-91C8-F779F690CD96}" type="datetimeFigureOut">
              <a:rPr lang="en-US" smtClean="0"/>
              <a:t>9/17/2013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99C6B3-5727-4AB2-91BA-98907F5AD547}" type="slidenum">
              <a:rPr lang="en-US" smtClean="0"/>
              <a:t>‹#›</a:t>
            </a:fld>
            <a:endParaRPr lang="en-US"/>
          </a:p>
        </p:txBody>
      </p:sp>
    </p:spTree>
    <p:extLst>
      <p:ext uri="{BB962C8B-B14F-4D97-AF65-F5344CB8AC3E}">
        <p14:creationId xmlns:p14="http://schemas.microsoft.com/office/powerpoint/2010/main" val="32585793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2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3505200" y="1295401"/>
            <a:ext cx="5029200" cy="3352800"/>
          </a:xfrm>
        </p:spPr>
        <p:txBody>
          <a:bodyPr>
            <a:normAutofit/>
          </a:bodyPr>
          <a:lstStyle/>
          <a:p>
            <a:r>
              <a:rPr lang="en-US" sz="3900" b="1" dirty="0" smtClean="0">
                <a:effectLst>
                  <a:outerShdw blurRad="38100" dist="38100" dir="2700000" algn="tl">
                    <a:srgbClr val="000000">
                      <a:alpha val="43137"/>
                    </a:srgbClr>
                  </a:outerShdw>
                </a:effectLst>
              </a:rPr>
              <a:t>Chapter 4, lesson </a:t>
            </a:r>
            <a:r>
              <a:rPr lang="en-US" sz="3900" b="1" dirty="0">
                <a:effectLst>
                  <a:outerShdw blurRad="38100" dist="38100" dir="2700000" algn="tl">
                    <a:srgbClr val="000000">
                      <a:alpha val="43137"/>
                    </a:srgbClr>
                  </a:outerShdw>
                </a:effectLst>
              </a:rPr>
              <a:t>1</a:t>
            </a:r>
            <a:r>
              <a:rPr lang="en-US" sz="3900" b="1" dirty="0" smtClean="0">
                <a:effectLst>
                  <a:outerShdw blurRad="38100" dist="38100" dir="2700000" algn="tl">
                    <a:srgbClr val="000000">
                      <a:alpha val="43137"/>
                    </a:srgbClr>
                  </a:outerShdw>
                </a:effectLst>
              </a:rPr>
              <a:t/>
            </a:r>
            <a:br>
              <a:rPr lang="en-US" sz="3900" b="1" dirty="0" smtClean="0">
                <a:effectLst>
                  <a:outerShdw blurRad="38100" dist="38100" dir="2700000" algn="tl">
                    <a:srgbClr val="000000">
                      <a:alpha val="43137"/>
                    </a:srgbClr>
                  </a:outerShdw>
                </a:effectLst>
              </a:rPr>
            </a:br>
            <a:r>
              <a:rPr lang="en-US" sz="3900" dirty="0" smtClean="0">
                <a:effectLst>
                  <a:outerShdw blurRad="38100" dist="38100" dir="2700000" algn="tl">
                    <a:srgbClr val="000000">
                      <a:alpha val="43137"/>
                    </a:srgbClr>
                  </a:outerShdw>
                </a:effectLst>
              </a:rPr>
              <a:t>FEUDALISM</a:t>
            </a:r>
            <a:endParaRPr lang="en-US" sz="2600" dirty="0" smtClean="0">
              <a:solidFill>
                <a:srgbClr val="002060"/>
              </a:solidFill>
            </a:endParaRPr>
          </a:p>
        </p:txBody>
      </p:sp>
      <p:sp>
        <p:nvSpPr>
          <p:cNvPr id="2051" name="Subtitle 2"/>
          <p:cNvSpPr>
            <a:spLocks noGrp="1"/>
          </p:cNvSpPr>
          <p:nvPr>
            <p:ph type="subTitle" idx="1"/>
          </p:nvPr>
        </p:nvSpPr>
        <p:spPr>
          <a:xfrm>
            <a:off x="533400" y="304800"/>
            <a:ext cx="8077200" cy="685800"/>
          </a:xfrm>
          <a:noFill/>
          <a:ln>
            <a:noFill/>
          </a:ln>
        </p:spPr>
        <p:txBody>
          <a:bodyPr>
            <a:scene3d>
              <a:camera prst="orthographicFront"/>
              <a:lightRig rig="glow" dir="tl">
                <a:rot lat="0" lon="0" rev="5400000"/>
              </a:lightRig>
            </a:scene3d>
            <a:sp3d contourW="12700">
              <a:bevelT w="25400" h="25400"/>
              <a:contourClr>
                <a:schemeClr val="accent6">
                  <a:shade val="73000"/>
                </a:schemeClr>
              </a:contourClr>
            </a:sp3d>
          </a:bodyPr>
          <a:lstStyle/>
          <a:p>
            <a:pPr eaLnBrk="1" hangingPunct="1"/>
            <a:r>
              <a:rPr lang="en-US" sz="3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Mr. Wyka - World History</a:t>
            </a:r>
          </a:p>
        </p:txBody>
      </p:sp>
      <p:pic>
        <p:nvPicPr>
          <p:cNvPr id="1026" name="Picture 2" descr="http://84d1f3.medialib.glogster.com/media/55/555388e1e77d127fc29b58fd61a362e685c36134ba0d6a9e178f3f295f12ef5f/feudalism.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10566" y="4038600"/>
            <a:ext cx="4061983" cy="279169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bradharper.com/wp-content/uploads/2009/05/serf.jpe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2362200"/>
            <a:ext cx="3295650" cy="428625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38016241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229600" cy="868362"/>
          </a:xfrm>
        </p:spPr>
        <p:txBody>
          <a:bodyPr>
            <a:normAutofit/>
          </a:bodyPr>
          <a:lstStyle/>
          <a:p>
            <a:r>
              <a:rPr lang="en-US" b="1" dirty="0" smtClean="0">
                <a:solidFill>
                  <a:srgbClr val="FF0000"/>
                </a:solidFill>
              </a:rPr>
              <a:t>Where did the Vikings come from?</a:t>
            </a:r>
            <a:endParaRPr lang="en-US" b="1" dirty="0">
              <a:solidFill>
                <a:srgbClr val="FF0000"/>
              </a:solidFill>
            </a:endParaRPr>
          </a:p>
        </p:txBody>
      </p:sp>
      <p:sp>
        <p:nvSpPr>
          <p:cNvPr id="3" name="Content Placeholder 2"/>
          <p:cNvSpPr>
            <a:spLocks noGrp="1"/>
          </p:cNvSpPr>
          <p:nvPr>
            <p:ph idx="1"/>
          </p:nvPr>
        </p:nvSpPr>
        <p:spPr>
          <a:xfrm>
            <a:off x="457200" y="1143000"/>
            <a:ext cx="8382000" cy="5287963"/>
          </a:xfrm>
        </p:spPr>
        <p:txBody>
          <a:bodyPr>
            <a:normAutofit/>
          </a:bodyPr>
          <a:lstStyle/>
          <a:p>
            <a:pPr marL="0" indent="0">
              <a:buNone/>
            </a:pPr>
            <a:r>
              <a:rPr lang="en-US" sz="3600" b="1" dirty="0" smtClean="0">
                <a:solidFill>
                  <a:srgbClr val="FF0000"/>
                </a:solidFill>
                <a:latin typeface="Verdana" pitchFamily="34" charset="0"/>
                <a:ea typeface="Verdana" pitchFamily="34" charset="0"/>
                <a:cs typeface="Verdana" pitchFamily="34" charset="0"/>
              </a:rPr>
              <a:t>Scandinavia</a:t>
            </a:r>
          </a:p>
          <a:p>
            <a:r>
              <a:rPr lang="en-US" sz="3600" b="1" dirty="0" smtClean="0">
                <a:solidFill>
                  <a:srgbClr val="FF0000"/>
                </a:solidFill>
                <a:latin typeface="Verdana" pitchFamily="34" charset="0"/>
                <a:ea typeface="Verdana" pitchFamily="34" charset="0"/>
                <a:cs typeface="Verdana" pitchFamily="34" charset="0"/>
              </a:rPr>
              <a:t>Denmark</a:t>
            </a:r>
          </a:p>
          <a:p>
            <a:r>
              <a:rPr lang="en-US" sz="3600" b="1" dirty="0" smtClean="0">
                <a:solidFill>
                  <a:srgbClr val="FF0000"/>
                </a:solidFill>
                <a:latin typeface="Verdana" pitchFamily="34" charset="0"/>
                <a:ea typeface="Verdana" pitchFamily="34" charset="0"/>
                <a:cs typeface="Verdana" pitchFamily="34" charset="0"/>
              </a:rPr>
              <a:t>Norway</a:t>
            </a:r>
          </a:p>
          <a:p>
            <a:r>
              <a:rPr lang="en-US" sz="3600" b="1" dirty="0" smtClean="0">
                <a:solidFill>
                  <a:srgbClr val="FF0000"/>
                </a:solidFill>
                <a:latin typeface="Verdana" pitchFamily="34" charset="0"/>
                <a:ea typeface="Verdana" pitchFamily="34" charset="0"/>
                <a:cs typeface="Verdana" pitchFamily="34" charset="0"/>
              </a:rPr>
              <a:t>Sweden</a:t>
            </a:r>
          </a:p>
          <a:p>
            <a:endParaRPr lang="en-US" dirty="0">
              <a:latin typeface="Aparajita" pitchFamily="34" charset="0"/>
              <a:cs typeface="Aparajita" pitchFamily="34" charset="0"/>
            </a:endParaRPr>
          </a:p>
        </p:txBody>
      </p:sp>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3446318" y="2514600"/>
            <a:ext cx="5534025" cy="41712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5-Point Star 5"/>
          <p:cNvSpPr/>
          <p:nvPr/>
        </p:nvSpPr>
        <p:spPr>
          <a:xfrm>
            <a:off x="5181600" y="3124200"/>
            <a:ext cx="381000" cy="381000"/>
          </a:xfrm>
          <a:prstGeom prst="star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5-Point Star 9"/>
          <p:cNvSpPr/>
          <p:nvPr/>
        </p:nvSpPr>
        <p:spPr>
          <a:xfrm>
            <a:off x="5562600" y="2732809"/>
            <a:ext cx="381000" cy="381000"/>
          </a:xfrm>
          <a:prstGeom prst="star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5-Point Star 10"/>
          <p:cNvSpPr/>
          <p:nvPr/>
        </p:nvSpPr>
        <p:spPr>
          <a:xfrm>
            <a:off x="5181600" y="2514600"/>
            <a:ext cx="381000" cy="381000"/>
          </a:xfrm>
          <a:prstGeom prst="star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362195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arn(inVertical)">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1028"/>
                                        </p:tgtEl>
                                        <p:attrNameLst>
                                          <p:attrName>style.visibility</p:attrName>
                                        </p:attrNameLst>
                                      </p:cBhvr>
                                      <p:to>
                                        <p:strVal val="visible"/>
                                      </p:to>
                                    </p:set>
                                    <p:animEffect transition="in" filter="barn(inVertical)">
                                      <p:cBhvr>
                                        <p:cTn id="23" dur="500"/>
                                        <p:tgtEl>
                                          <p:spTgt spid="1028"/>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barn(inVertical)">
                                      <p:cBhvr>
                                        <p:cTn id="28" dur="500"/>
                                        <p:tgtEl>
                                          <p:spTgt spid="10"/>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6"/>
                                        </p:tgtEl>
                                        <p:attrNameLst>
                                          <p:attrName>style.visibility</p:attrName>
                                        </p:attrNameLst>
                                      </p:cBhvr>
                                      <p:to>
                                        <p:strVal val="visible"/>
                                      </p:to>
                                    </p:set>
                                    <p:anim calcmode="lin" valueType="num">
                                      <p:cBhvr additive="base">
                                        <p:cTn id="33" dur="500" fill="hold"/>
                                        <p:tgtEl>
                                          <p:spTgt spid="6"/>
                                        </p:tgtEl>
                                        <p:attrNameLst>
                                          <p:attrName>ppt_x</p:attrName>
                                        </p:attrNameLst>
                                      </p:cBhvr>
                                      <p:tavLst>
                                        <p:tav tm="0">
                                          <p:val>
                                            <p:strVal val="#ppt_x"/>
                                          </p:val>
                                        </p:tav>
                                        <p:tav tm="100000">
                                          <p:val>
                                            <p:strVal val="#ppt_x"/>
                                          </p:val>
                                        </p:tav>
                                      </p:tavLst>
                                    </p:anim>
                                    <p:anim calcmode="lin" valueType="num">
                                      <p:cBhvr additive="base">
                                        <p:cTn id="3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anim calcmode="lin" valueType="num">
                                      <p:cBhvr additive="base">
                                        <p:cTn id="39" dur="500" fill="hold"/>
                                        <p:tgtEl>
                                          <p:spTgt spid="11"/>
                                        </p:tgtEl>
                                        <p:attrNameLst>
                                          <p:attrName>ppt_x</p:attrName>
                                        </p:attrNameLst>
                                      </p:cBhvr>
                                      <p:tavLst>
                                        <p:tav tm="0">
                                          <p:val>
                                            <p:strVal val="#ppt_x"/>
                                          </p:val>
                                        </p:tav>
                                        <p:tav tm="100000">
                                          <p:val>
                                            <p:strVal val="#ppt_x"/>
                                          </p:val>
                                        </p:tav>
                                      </p:tavLst>
                                    </p:anim>
                                    <p:anim calcmode="lin" valueType="num">
                                      <p:cBhvr additive="base">
                                        <p:cTn id="4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 grpId="0" animBg="1"/>
      <p:bldP spid="1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229600" cy="868362"/>
          </a:xfrm>
        </p:spPr>
        <p:txBody>
          <a:bodyPr>
            <a:normAutofit/>
          </a:bodyPr>
          <a:lstStyle/>
          <a:p>
            <a:r>
              <a:rPr lang="en-US" dirty="0" smtClean="0"/>
              <a:t>The Development of Feudalism</a:t>
            </a:r>
            <a:endParaRPr lang="en-US" dirty="0"/>
          </a:p>
        </p:txBody>
      </p:sp>
      <p:sp>
        <p:nvSpPr>
          <p:cNvPr id="3" name="Content Placeholder 2"/>
          <p:cNvSpPr>
            <a:spLocks noGrp="1"/>
          </p:cNvSpPr>
          <p:nvPr>
            <p:ph idx="1"/>
          </p:nvPr>
        </p:nvSpPr>
        <p:spPr>
          <a:xfrm>
            <a:off x="457200" y="2514600"/>
            <a:ext cx="8382000" cy="3916363"/>
          </a:xfrm>
        </p:spPr>
        <p:txBody>
          <a:bodyPr>
            <a:normAutofit/>
          </a:bodyPr>
          <a:lstStyle/>
          <a:p>
            <a:pPr marL="0" indent="0">
              <a:buNone/>
            </a:pPr>
            <a:r>
              <a:rPr lang="en-US" dirty="0" smtClean="0">
                <a:latin typeface="Times New Roman" pitchFamily="18" charset="0"/>
                <a:cs typeface="Times New Roman" pitchFamily="18" charset="0"/>
              </a:rPr>
              <a:t>Guiding Question:  </a:t>
            </a:r>
          </a:p>
          <a:p>
            <a:pPr marL="0" indent="0">
              <a:buNone/>
            </a:pPr>
            <a:endParaRPr lang="en-US" dirty="0">
              <a:latin typeface="Times New Roman" pitchFamily="18" charset="0"/>
              <a:cs typeface="Times New Roman" pitchFamily="18" charset="0"/>
            </a:endParaRPr>
          </a:p>
          <a:p>
            <a:pPr marL="0" indent="0" algn="ctr">
              <a:buNone/>
            </a:pPr>
            <a:r>
              <a:rPr lang="en-US" dirty="0" smtClean="0">
                <a:latin typeface="Times New Roman" pitchFamily="18" charset="0"/>
                <a:cs typeface="Times New Roman" pitchFamily="18" charset="0"/>
              </a:rPr>
              <a:t>Why did the collapse of governments lead to a new political and social order – feudalism?</a:t>
            </a:r>
          </a:p>
          <a:p>
            <a:pPr marL="0" indent="0">
              <a:buNone/>
            </a:pPr>
            <a:endParaRPr lang="en-US" sz="2800" dirty="0">
              <a:latin typeface="Times New Roman" pitchFamily="18" charset="0"/>
              <a:cs typeface="Times New Roman" pitchFamily="18" charset="0"/>
            </a:endParaRPr>
          </a:p>
          <a:p>
            <a:pPr marL="0" indent="0">
              <a:buNone/>
            </a:pPr>
            <a:endParaRPr lang="en-US" sz="2800" dirty="0">
              <a:latin typeface="Times New Roman" pitchFamily="18" charset="0"/>
              <a:cs typeface="Times New Roman" pitchFamily="18" charset="0"/>
            </a:endParaRPr>
          </a:p>
        </p:txBody>
      </p:sp>
    </p:spTree>
    <p:custDataLst>
      <p:tags r:id="rId1"/>
    </p:custDataLst>
    <p:extLst>
      <p:ext uri="{BB962C8B-B14F-4D97-AF65-F5344CB8AC3E}">
        <p14:creationId xmlns:p14="http://schemas.microsoft.com/office/powerpoint/2010/main" val="349002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arn(inVertical)">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229600" cy="868362"/>
          </a:xfrm>
        </p:spPr>
        <p:txBody>
          <a:bodyPr>
            <a:normAutofit/>
          </a:bodyPr>
          <a:lstStyle/>
          <a:p>
            <a:r>
              <a:rPr lang="en-US" dirty="0" smtClean="0"/>
              <a:t>The Development of Feudalism</a:t>
            </a:r>
            <a:endParaRPr lang="en-US" dirty="0"/>
          </a:p>
        </p:txBody>
      </p:sp>
      <p:sp>
        <p:nvSpPr>
          <p:cNvPr id="3" name="Content Placeholder 2"/>
          <p:cNvSpPr>
            <a:spLocks noGrp="1"/>
          </p:cNvSpPr>
          <p:nvPr>
            <p:ph idx="1"/>
          </p:nvPr>
        </p:nvSpPr>
        <p:spPr>
          <a:xfrm>
            <a:off x="457200" y="1143000"/>
            <a:ext cx="8382000" cy="5287963"/>
          </a:xfrm>
        </p:spPr>
        <p:txBody>
          <a:bodyPr>
            <a:normAutofit lnSpcReduction="10000"/>
          </a:bodyPr>
          <a:lstStyle/>
          <a:p>
            <a:r>
              <a:rPr lang="en-US" sz="2800" dirty="0" smtClean="0"/>
              <a:t>The Empire had collapsed.</a:t>
            </a:r>
          </a:p>
          <a:p>
            <a:r>
              <a:rPr lang="en-US" sz="2800" dirty="0" smtClean="0"/>
              <a:t>Europe was beset by invaders.</a:t>
            </a:r>
          </a:p>
          <a:p>
            <a:endParaRPr lang="en-US" sz="2800" i="1" dirty="0"/>
          </a:p>
          <a:p>
            <a:r>
              <a:rPr lang="en-US" sz="2800" i="1" dirty="0" smtClean="0"/>
              <a:t>To survive, people turned to landed aristocrats, or nobles, for protection.</a:t>
            </a:r>
          </a:p>
          <a:p>
            <a:pPr lvl="1"/>
            <a:r>
              <a:rPr lang="en-US" sz="2400" i="1" dirty="0" smtClean="0"/>
              <a:t>It became important to find a powerful lord who offer protection in return for service.</a:t>
            </a:r>
          </a:p>
          <a:p>
            <a:r>
              <a:rPr lang="en-US" dirty="0" smtClean="0"/>
              <a:t>This exchange, protection for service, led to </a:t>
            </a:r>
            <a:r>
              <a:rPr lang="en-US" dirty="0" smtClean="0">
                <a:solidFill>
                  <a:srgbClr val="FF0000"/>
                </a:solidFill>
              </a:rPr>
              <a:t>FEUDALISM, a new political and social order.</a:t>
            </a:r>
          </a:p>
          <a:p>
            <a:pPr lvl="1"/>
            <a:r>
              <a:rPr lang="en-US" dirty="0" smtClean="0">
                <a:solidFill>
                  <a:srgbClr val="FF0000"/>
                </a:solidFill>
              </a:rPr>
              <a:t>At the heart of the feudal order was the idea of </a:t>
            </a:r>
            <a:r>
              <a:rPr lang="en-US" b="1" dirty="0" smtClean="0">
                <a:solidFill>
                  <a:srgbClr val="FF0000"/>
                </a:solidFill>
              </a:rPr>
              <a:t>vassalage</a:t>
            </a:r>
            <a:r>
              <a:rPr lang="en-US" dirty="0" smtClean="0">
                <a:solidFill>
                  <a:srgbClr val="FF0000"/>
                </a:solidFill>
              </a:rPr>
              <a:t>.</a:t>
            </a:r>
          </a:p>
          <a:p>
            <a:endParaRPr lang="en-US" sz="2800" dirty="0" smtClean="0">
              <a:latin typeface="Times New Roman" pitchFamily="18" charset="0"/>
              <a:cs typeface="Times New Roman" pitchFamily="18" charset="0"/>
            </a:endParaRPr>
          </a:p>
        </p:txBody>
      </p:sp>
    </p:spTree>
    <p:custDataLst>
      <p:tags r:id="rId1"/>
    </p:custDataLst>
    <p:extLst>
      <p:ext uri="{BB962C8B-B14F-4D97-AF65-F5344CB8AC3E}">
        <p14:creationId xmlns:p14="http://schemas.microsoft.com/office/powerpoint/2010/main" val="3912615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par>
                                <p:cTn id="18" presetID="16" presetClass="entr" presetSubtype="21" fill="hold" grpId="0"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barn(inVertical)">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barn(inVertical)">
                                      <p:cBhvr>
                                        <p:cTn id="25" dur="500"/>
                                        <p:tgtEl>
                                          <p:spTgt spid="3">
                                            <p:txEl>
                                              <p:pRg st="5" end="5"/>
                                            </p:txEl>
                                          </p:spTgt>
                                        </p:tgtEl>
                                      </p:cBhvr>
                                    </p:animEffect>
                                  </p:childTnLst>
                                </p:cTn>
                              </p:par>
                              <p:par>
                                <p:cTn id="26" presetID="16" presetClass="entr" presetSubtype="21" fill="hold" grpId="0" nodeType="with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barn(inVertical)">
                                      <p:cBhvr>
                                        <p:cTn id="28"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229600" cy="868362"/>
          </a:xfrm>
        </p:spPr>
        <p:txBody>
          <a:bodyPr>
            <a:normAutofit/>
          </a:bodyPr>
          <a:lstStyle/>
          <a:p>
            <a:r>
              <a:rPr lang="en-US" dirty="0" smtClean="0"/>
              <a:t>Knights and Vassals</a:t>
            </a:r>
            <a:endParaRPr lang="en-US" dirty="0"/>
          </a:p>
        </p:txBody>
      </p:sp>
      <p:sp>
        <p:nvSpPr>
          <p:cNvPr id="3" name="Content Placeholder 2"/>
          <p:cNvSpPr>
            <a:spLocks noGrp="1"/>
          </p:cNvSpPr>
          <p:nvPr>
            <p:ph idx="1"/>
          </p:nvPr>
        </p:nvSpPr>
        <p:spPr>
          <a:xfrm>
            <a:off x="457200" y="1143000"/>
            <a:ext cx="8382000" cy="5287963"/>
          </a:xfrm>
        </p:spPr>
        <p:txBody>
          <a:bodyPr>
            <a:normAutofit/>
          </a:bodyPr>
          <a:lstStyle/>
          <a:p>
            <a:r>
              <a:rPr lang="en-US" dirty="0" smtClean="0">
                <a:latin typeface="Aparajita" pitchFamily="34" charset="0"/>
                <a:cs typeface="Aparajita" pitchFamily="34" charset="0"/>
              </a:rPr>
              <a:t>By the 8</a:t>
            </a:r>
            <a:r>
              <a:rPr lang="en-US" baseline="30000" dirty="0" smtClean="0">
                <a:latin typeface="Aparajita" pitchFamily="34" charset="0"/>
                <a:cs typeface="Aparajita" pitchFamily="34" charset="0"/>
              </a:rPr>
              <a:t>th</a:t>
            </a:r>
            <a:r>
              <a:rPr lang="en-US" dirty="0" smtClean="0">
                <a:latin typeface="Aparajita" pitchFamily="34" charset="0"/>
                <a:cs typeface="Aparajita" pitchFamily="34" charset="0"/>
              </a:rPr>
              <a:t> century, a </a:t>
            </a:r>
            <a:r>
              <a:rPr lang="en-US" dirty="0" smtClean="0">
                <a:solidFill>
                  <a:srgbClr val="FF0000"/>
                </a:solidFill>
                <a:latin typeface="Aparajita" pitchFamily="34" charset="0"/>
                <a:cs typeface="Aparajita" pitchFamily="34" charset="0"/>
              </a:rPr>
              <a:t>warrior who served a lord </a:t>
            </a:r>
            <a:r>
              <a:rPr lang="en-US" dirty="0" smtClean="0">
                <a:solidFill>
                  <a:srgbClr val="FF0000"/>
                </a:solidFill>
                <a:latin typeface="Aparajita" pitchFamily="34" charset="0"/>
                <a:cs typeface="Aparajita" pitchFamily="34" charset="0"/>
              </a:rPr>
              <a:t>in return for a fief was </a:t>
            </a:r>
            <a:r>
              <a:rPr lang="en-US" dirty="0" smtClean="0">
                <a:solidFill>
                  <a:srgbClr val="FF0000"/>
                </a:solidFill>
                <a:latin typeface="Aparajita" pitchFamily="34" charset="0"/>
                <a:cs typeface="Aparajita" pitchFamily="34" charset="0"/>
              </a:rPr>
              <a:t>known as a </a:t>
            </a:r>
            <a:r>
              <a:rPr lang="en-US" b="1" dirty="0" smtClean="0">
                <a:solidFill>
                  <a:srgbClr val="FF0000"/>
                </a:solidFill>
                <a:latin typeface="Aparajita" pitchFamily="34" charset="0"/>
                <a:cs typeface="Aparajita" pitchFamily="34" charset="0"/>
              </a:rPr>
              <a:t>vassal</a:t>
            </a:r>
            <a:r>
              <a:rPr lang="en-US" dirty="0" smtClean="0">
                <a:solidFill>
                  <a:srgbClr val="FF0000"/>
                </a:solidFill>
                <a:latin typeface="Aparajita" pitchFamily="34" charset="0"/>
                <a:cs typeface="Aparajita" pitchFamily="34" charset="0"/>
              </a:rPr>
              <a:t>.</a:t>
            </a:r>
          </a:p>
          <a:p>
            <a:pPr lvl="1"/>
            <a:r>
              <a:rPr lang="en-US" dirty="0" smtClean="0">
                <a:latin typeface="Aparajita" pitchFamily="34" charset="0"/>
                <a:cs typeface="Aparajita" pitchFamily="34" charset="0"/>
              </a:rPr>
              <a:t>In return, the lord took care of the vassals needs.</a:t>
            </a:r>
          </a:p>
          <a:p>
            <a:r>
              <a:rPr lang="en-US" dirty="0" smtClean="0">
                <a:latin typeface="Aparajita" pitchFamily="34" charset="0"/>
                <a:cs typeface="Aparajita" pitchFamily="34" charset="0"/>
              </a:rPr>
              <a:t>Two technological advances led to the introduction of a new warrior, the armored </a:t>
            </a:r>
            <a:r>
              <a:rPr lang="en-US" b="1" dirty="0" smtClean="0">
                <a:latin typeface="Aparajita" pitchFamily="34" charset="0"/>
                <a:cs typeface="Aparajita" pitchFamily="34" charset="0"/>
              </a:rPr>
              <a:t>knight</a:t>
            </a:r>
            <a:r>
              <a:rPr lang="en-US" dirty="0" smtClean="0">
                <a:latin typeface="Aparajita" pitchFamily="34" charset="0"/>
                <a:cs typeface="Aparajita" pitchFamily="34" charset="0"/>
              </a:rPr>
              <a:t>.  </a:t>
            </a:r>
          </a:p>
          <a:p>
            <a:pPr lvl="1"/>
            <a:r>
              <a:rPr lang="en-US" dirty="0" smtClean="0">
                <a:latin typeface="Aparajita" pitchFamily="34" charset="0"/>
                <a:cs typeface="Aparajita" pitchFamily="34" charset="0"/>
              </a:rPr>
              <a:t>Introduction of larger horses.</a:t>
            </a:r>
          </a:p>
          <a:p>
            <a:pPr lvl="1"/>
            <a:r>
              <a:rPr lang="en-US" dirty="0" smtClean="0">
                <a:latin typeface="Aparajita" pitchFamily="34" charset="0"/>
                <a:cs typeface="Aparajita" pitchFamily="34" charset="0"/>
              </a:rPr>
              <a:t>Invention of the stirrup.</a:t>
            </a:r>
          </a:p>
          <a:p>
            <a:r>
              <a:rPr lang="en-US" dirty="0" smtClean="0">
                <a:latin typeface="Aparajita" pitchFamily="34" charset="0"/>
                <a:cs typeface="Aparajita" pitchFamily="34" charset="0"/>
              </a:rPr>
              <a:t>Knights dominated warfare in Europe for nearly 500 years.</a:t>
            </a:r>
            <a:endParaRPr lang="en-US" dirty="0">
              <a:latin typeface="Aparajita" pitchFamily="34" charset="0"/>
              <a:cs typeface="Aparajita" pitchFamily="34" charset="0"/>
            </a:endParaRPr>
          </a:p>
        </p:txBody>
      </p:sp>
    </p:spTree>
    <p:custDataLst>
      <p:tags r:id="rId1"/>
    </p:custDataLst>
    <p:extLst>
      <p:ext uri="{BB962C8B-B14F-4D97-AF65-F5344CB8AC3E}">
        <p14:creationId xmlns:p14="http://schemas.microsoft.com/office/powerpoint/2010/main" val="1943440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050" name="Picture 2" descr="http://upload.wikimedia.org/wikipedia/commons/6/6d/Armored_Knight_Mounted_on_Cloaked_Hors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76200"/>
            <a:ext cx="6781800" cy="678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56330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229600" cy="868362"/>
          </a:xfrm>
        </p:spPr>
        <p:txBody>
          <a:bodyPr>
            <a:normAutofit fontScale="90000"/>
          </a:bodyPr>
          <a:lstStyle/>
          <a:p>
            <a:r>
              <a:rPr lang="en-US" dirty="0" smtClean="0"/>
              <a:t>Knights and Vassals and the </a:t>
            </a:r>
            <a:br>
              <a:rPr lang="en-US" dirty="0" smtClean="0"/>
            </a:br>
            <a:r>
              <a:rPr lang="en-US" dirty="0" smtClean="0"/>
              <a:t>Feudal Contract</a:t>
            </a:r>
            <a:endParaRPr lang="en-US" dirty="0"/>
          </a:p>
        </p:txBody>
      </p:sp>
      <p:sp>
        <p:nvSpPr>
          <p:cNvPr id="3" name="Content Placeholder 2"/>
          <p:cNvSpPr>
            <a:spLocks noGrp="1"/>
          </p:cNvSpPr>
          <p:nvPr>
            <p:ph idx="1"/>
          </p:nvPr>
        </p:nvSpPr>
        <p:spPr>
          <a:xfrm>
            <a:off x="457200" y="1600200"/>
            <a:ext cx="8382000" cy="4830763"/>
          </a:xfrm>
        </p:spPr>
        <p:txBody>
          <a:bodyPr>
            <a:normAutofit/>
          </a:bodyPr>
          <a:lstStyle/>
          <a:p>
            <a:r>
              <a:rPr lang="en-US" dirty="0" smtClean="0">
                <a:solidFill>
                  <a:srgbClr val="FF0000"/>
                </a:solidFill>
                <a:latin typeface="Verdana" pitchFamily="34" charset="0"/>
                <a:ea typeface="Verdana" pitchFamily="34" charset="0"/>
                <a:cs typeface="Verdana" pitchFamily="34" charset="0"/>
              </a:rPr>
              <a:t>In the Early Middle Ages, wealth was based primarily on…</a:t>
            </a:r>
          </a:p>
          <a:p>
            <a:pPr lvl="1"/>
            <a:r>
              <a:rPr lang="en-US" dirty="0" smtClean="0">
                <a:solidFill>
                  <a:srgbClr val="FF0000"/>
                </a:solidFill>
                <a:latin typeface="Verdana" pitchFamily="34" charset="0"/>
                <a:ea typeface="Verdana" pitchFamily="34" charset="0"/>
                <a:cs typeface="Verdana" pitchFamily="34" charset="0"/>
              </a:rPr>
              <a:t>LAND</a:t>
            </a:r>
          </a:p>
          <a:p>
            <a:r>
              <a:rPr lang="en-US" dirty="0" smtClean="0">
                <a:latin typeface="Verdana" pitchFamily="34" charset="0"/>
                <a:ea typeface="Verdana" pitchFamily="34" charset="0"/>
                <a:cs typeface="Verdana" pitchFamily="34" charset="0"/>
              </a:rPr>
              <a:t>A powerful lord would grant his vassals a parcel of land of their own.</a:t>
            </a:r>
          </a:p>
          <a:p>
            <a:pPr lvl="1"/>
            <a:r>
              <a:rPr lang="en-US" dirty="0" smtClean="0">
                <a:latin typeface="Verdana" pitchFamily="34" charset="0"/>
                <a:ea typeface="Verdana" pitchFamily="34" charset="0"/>
                <a:cs typeface="Verdana" pitchFamily="34" charset="0"/>
              </a:rPr>
              <a:t>In return, the vassals (knights) agreed to fight for the lord. </a:t>
            </a:r>
          </a:p>
          <a:p>
            <a:pPr lvl="1"/>
            <a:r>
              <a:rPr lang="en-US" dirty="0" smtClean="0">
                <a:latin typeface="Verdana" pitchFamily="34" charset="0"/>
                <a:ea typeface="Verdana" pitchFamily="34" charset="0"/>
                <a:cs typeface="Verdana" pitchFamily="34" charset="0"/>
              </a:rPr>
              <a:t>This </a:t>
            </a:r>
            <a:r>
              <a:rPr lang="en-US" dirty="0" smtClean="0">
                <a:solidFill>
                  <a:srgbClr val="FF0000"/>
                </a:solidFill>
                <a:latin typeface="Verdana" pitchFamily="34" charset="0"/>
                <a:ea typeface="Verdana" pitchFamily="34" charset="0"/>
                <a:cs typeface="Verdana" pitchFamily="34" charset="0"/>
              </a:rPr>
              <a:t>grant of land </a:t>
            </a:r>
            <a:r>
              <a:rPr lang="en-US" dirty="0" smtClean="0">
                <a:solidFill>
                  <a:srgbClr val="FF0000"/>
                </a:solidFill>
                <a:latin typeface="Verdana" pitchFamily="34" charset="0"/>
                <a:ea typeface="Verdana" pitchFamily="34" charset="0"/>
                <a:cs typeface="Verdana" pitchFamily="34" charset="0"/>
              </a:rPr>
              <a:t>made to a vassal was </a:t>
            </a:r>
            <a:r>
              <a:rPr lang="en-US" dirty="0" smtClean="0">
                <a:solidFill>
                  <a:srgbClr val="FF0000"/>
                </a:solidFill>
                <a:latin typeface="Verdana" pitchFamily="34" charset="0"/>
                <a:ea typeface="Verdana" pitchFamily="34" charset="0"/>
                <a:cs typeface="Verdana" pitchFamily="34" charset="0"/>
              </a:rPr>
              <a:t>known as a </a:t>
            </a:r>
            <a:r>
              <a:rPr lang="en-US" b="1" dirty="0" smtClean="0">
                <a:solidFill>
                  <a:srgbClr val="FF0000"/>
                </a:solidFill>
                <a:latin typeface="Verdana" pitchFamily="34" charset="0"/>
                <a:ea typeface="Verdana" pitchFamily="34" charset="0"/>
                <a:cs typeface="Verdana" pitchFamily="34" charset="0"/>
              </a:rPr>
              <a:t>fief</a:t>
            </a:r>
            <a:r>
              <a:rPr lang="en-US" dirty="0" smtClean="0">
                <a:latin typeface="Verdana" pitchFamily="34" charset="0"/>
                <a:ea typeface="Verdana" pitchFamily="34" charset="0"/>
                <a:cs typeface="Verdana" pitchFamily="34" charset="0"/>
              </a:rPr>
              <a:t>. </a:t>
            </a:r>
            <a:endParaRPr lang="en-US" dirty="0">
              <a:latin typeface="Verdana" pitchFamily="34" charset="0"/>
              <a:ea typeface="Verdana" pitchFamily="34" charset="0"/>
              <a:cs typeface="Verdana" pitchFamily="34" charset="0"/>
            </a:endParaRPr>
          </a:p>
        </p:txBody>
      </p:sp>
    </p:spTree>
    <p:custDataLst>
      <p:tags r:id="rId1"/>
    </p:custDataLst>
    <p:extLst>
      <p:ext uri="{BB962C8B-B14F-4D97-AF65-F5344CB8AC3E}">
        <p14:creationId xmlns:p14="http://schemas.microsoft.com/office/powerpoint/2010/main" val="2013196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additive="base">
                                        <p:cTn id="2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 calcmode="lin" valueType="num">
                                      <p:cBhvr additive="base">
                                        <p:cTn id="30"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229600" cy="868362"/>
          </a:xfrm>
        </p:spPr>
        <p:txBody>
          <a:bodyPr>
            <a:normAutofit/>
          </a:bodyPr>
          <a:lstStyle/>
          <a:p>
            <a:r>
              <a:rPr lang="en-US" dirty="0" smtClean="0"/>
              <a:t>The Feudal Contract</a:t>
            </a:r>
            <a:endParaRPr lang="en-US" dirty="0"/>
          </a:p>
        </p:txBody>
      </p:sp>
      <p:sp>
        <p:nvSpPr>
          <p:cNvPr id="3" name="Content Placeholder 2"/>
          <p:cNvSpPr>
            <a:spLocks noGrp="1"/>
          </p:cNvSpPr>
          <p:nvPr>
            <p:ph idx="1"/>
          </p:nvPr>
        </p:nvSpPr>
        <p:spPr>
          <a:xfrm>
            <a:off x="457200" y="1143000"/>
            <a:ext cx="8382000" cy="5287963"/>
          </a:xfrm>
        </p:spPr>
        <p:txBody>
          <a:bodyPr>
            <a:normAutofit/>
          </a:bodyPr>
          <a:lstStyle/>
          <a:p>
            <a:r>
              <a:rPr lang="en-US" dirty="0" smtClean="0">
                <a:latin typeface="Times New Roman" pitchFamily="18" charset="0"/>
                <a:cs typeface="Times New Roman" pitchFamily="18" charset="0"/>
              </a:rPr>
              <a:t>What was </a:t>
            </a:r>
            <a:r>
              <a:rPr lang="en-US" b="1" dirty="0" smtClean="0">
                <a:solidFill>
                  <a:srgbClr val="FF0000"/>
                </a:solidFill>
                <a:latin typeface="Times New Roman" pitchFamily="18" charset="0"/>
                <a:cs typeface="Times New Roman" pitchFamily="18" charset="0"/>
              </a:rPr>
              <a:t>the chief virtue in feudal society</a:t>
            </a:r>
            <a:r>
              <a:rPr lang="en-US" dirty="0" smtClean="0">
                <a:latin typeface="Times New Roman" pitchFamily="18" charset="0"/>
                <a:cs typeface="Times New Roman" pitchFamily="18" charset="0"/>
              </a:rPr>
              <a:t>?</a:t>
            </a:r>
          </a:p>
          <a:p>
            <a:pPr lvl="1"/>
            <a:r>
              <a:rPr lang="en-US" b="1" dirty="0" smtClean="0">
                <a:solidFill>
                  <a:srgbClr val="FF0000"/>
                </a:solidFill>
                <a:latin typeface="Times New Roman" pitchFamily="18" charset="0"/>
                <a:cs typeface="Times New Roman" pitchFamily="18" charset="0"/>
              </a:rPr>
              <a:t>Loyalty to one’s lord. </a:t>
            </a:r>
          </a:p>
          <a:p>
            <a:pPr lvl="1"/>
            <a:endParaRPr lang="en-US" dirty="0">
              <a:latin typeface="Times New Roman" pitchFamily="18" charset="0"/>
              <a:cs typeface="Times New Roman" pitchFamily="18" charset="0"/>
            </a:endParaRPr>
          </a:p>
          <a:p>
            <a:r>
              <a:rPr lang="en-US" b="1" dirty="0" smtClean="0">
                <a:solidFill>
                  <a:srgbClr val="FF0000"/>
                </a:solidFill>
                <a:latin typeface="Times New Roman" pitchFamily="18" charset="0"/>
                <a:cs typeface="Times New Roman" pitchFamily="18" charset="0"/>
              </a:rPr>
              <a:t>The relationship between a lord and his vassal was an unwritten set of </a:t>
            </a:r>
            <a:r>
              <a:rPr lang="en-US" b="1" u="sng" dirty="0" smtClean="0">
                <a:solidFill>
                  <a:srgbClr val="FF0000"/>
                </a:solidFill>
                <a:latin typeface="Times New Roman" pitchFamily="18" charset="0"/>
                <a:cs typeface="Times New Roman" pitchFamily="18" charset="0"/>
              </a:rPr>
              <a:t>mutual</a:t>
            </a:r>
            <a:r>
              <a:rPr lang="en-US" b="1" dirty="0" smtClean="0">
                <a:solidFill>
                  <a:srgbClr val="FF0000"/>
                </a:solidFill>
                <a:latin typeface="Times New Roman" pitchFamily="18" charset="0"/>
                <a:cs typeface="Times New Roman" pitchFamily="18" charset="0"/>
              </a:rPr>
              <a:t> obligations known as</a:t>
            </a:r>
          </a:p>
          <a:p>
            <a:pPr lvl="1"/>
            <a:r>
              <a:rPr lang="en-US" b="1" dirty="0" smtClean="0">
                <a:solidFill>
                  <a:srgbClr val="FF0000"/>
                </a:solidFill>
                <a:latin typeface="Times New Roman" pitchFamily="18" charset="0"/>
                <a:cs typeface="Times New Roman" pitchFamily="18" charset="0"/>
              </a:rPr>
              <a:t>The Feudal Contract</a:t>
            </a:r>
          </a:p>
          <a:p>
            <a:pPr lvl="2"/>
            <a:r>
              <a:rPr lang="en-US" dirty="0" smtClean="0">
                <a:latin typeface="Times New Roman" pitchFamily="18" charset="0"/>
                <a:cs typeface="Times New Roman" pitchFamily="18" charset="0"/>
              </a:rPr>
              <a:t>The vassals primary obligation was military service when summoned (usually 40 days / year).</a:t>
            </a:r>
          </a:p>
          <a:p>
            <a:pPr lvl="2"/>
            <a:r>
              <a:rPr lang="en-US" dirty="0" smtClean="0">
                <a:latin typeface="Times New Roman" pitchFamily="18" charset="0"/>
                <a:cs typeface="Times New Roman" pitchFamily="18" charset="0"/>
              </a:rPr>
              <a:t>The lord granted the vassal his fief, defended him militarily, and took his side in disputes.</a:t>
            </a:r>
            <a:endParaRPr lang="en-US" dirty="0">
              <a:latin typeface="Aparajita" pitchFamily="34" charset="0"/>
              <a:cs typeface="Aparajita" pitchFamily="34" charset="0"/>
            </a:endParaRPr>
          </a:p>
        </p:txBody>
      </p:sp>
    </p:spTree>
    <p:custDataLst>
      <p:tags r:id="rId1"/>
    </p:custDataLst>
    <p:extLst>
      <p:ext uri="{BB962C8B-B14F-4D97-AF65-F5344CB8AC3E}">
        <p14:creationId xmlns:p14="http://schemas.microsoft.com/office/powerpoint/2010/main" val="2013196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 calcmode="lin" valueType="num">
                                      <p:cBhvr additive="base">
                                        <p:cTn id="1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 calcmode="lin" valueType="num">
                                      <p:cBhvr additive="base">
                                        <p:cTn id="24"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 calcmode="lin" valueType="num">
                                      <p:cBhvr additive="base">
                                        <p:cTn id="30"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 calcmode="lin" valueType="num">
                                      <p:cBhvr additive="base">
                                        <p:cTn id="36"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219200"/>
            <a:ext cx="8229600" cy="1143000"/>
          </a:xfrm>
        </p:spPr>
        <p:txBody>
          <a:bodyPr>
            <a:noAutofit/>
          </a:bodyPr>
          <a:lstStyle/>
          <a:p>
            <a:r>
              <a:rPr lang="en-US" sz="3800" dirty="0" smtClean="0"/>
              <a:t>Remember the Guiding Question:  Why did the collapse of governments lead to the new political and social order known as feudalism?</a:t>
            </a:r>
            <a:endParaRPr lang="en-US" sz="3800" dirty="0"/>
          </a:p>
        </p:txBody>
      </p:sp>
      <p:sp>
        <p:nvSpPr>
          <p:cNvPr id="3" name="Content Placeholder 2"/>
          <p:cNvSpPr>
            <a:spLocks noGrp="1"/>
          </p:cNvSpPr>
          <p:nvPr>
            <p:ph idx="1"/>
          </p:nvPr>
        </p:nvSpPr>
        <p:spPr>
          <a:xfrm>
            <a:off x="457200" y="3276600"/>
            <a:ext cx="8229600" cy="2849563"/>
          </a:xfrm>
        </p:spPr>
        <p:txBody>
          <a:bodyPr>
            <a:normAutofit/>
          </a:bodyPr>
          <a:lstStyle/>
          <a:p>
            <a:r>
              <a:rPr lang="en-US" dirty="0" smtClean="0">
                <a:latin typeface="+mj-lt"/>
                <a:cs typeface="Aparajita" pitchFamily="34" charset="0"/>
              </a:rPr>
              <a:t>People needed protection from invaders and lawlessness and turned to the only means of protection available, the landed (land owning) aristocracy (nobles).  In return, the nobles expected service from the people. </a:t>
            </a:r>
            <a:endParaRPr lang="en-US" dirty="0">
              <a:solidFill>
                <a:srgbClr val="7030A0"/>
              </a:solidFill>
            </a:endParaRPr>
          </a:p>
        </p:txBody>
      </p:sp>
    </p:spTree>
    <p:custDataLst>
      <p:tags r:id="rId1"/>
    </p:custDataLst>
    <p:extLst>
      <p:ext uri="{BB962C8B-B14F-4D97-AF65-F5344CB8AC3E}">
        <p14:creationId xmlns:p14="http://schemas.microsoft.com/office/powerpoint/2010/main" val="22859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3"/>
          <a:stretch>
            <a:fillRect/>
          </a:stretch>
        </p:blipFill>
        <p:spPr>
          <a:xfrm>
            <a:off x="76200" y="457200"/>
            <a:ext cx="8839200" cy="6172200"/>
          </a:xfrm>
          <a:prstGeom prst="rect">
            <a:avLst/>
          </a:prstGeom>
        </p:spPr>
      </p:pic>
    </p:spTree>
    <p:custDataLst>
      <p:tags r:id="rId1"/>
    </p:custDataLst>
    <p:extLst>
      <p:ext uri="{BB962C8B-B14F-4D97-AF65-F5344CB8AC3E}">
        <p14:creationId xmlns:p14="http://schemas.microsoft.com/office/powerpoint/2010/main" val="24838677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229600" cy="868362"/>
          </a:xfrm>
        </p:spPr>
        <p:txBody>
          <a:bodyPr>
            <a:normAutofit/>
          </a:bodyPr>
          <a:lstStyle/>
          <a:p>
            <a:r>
              <a:rPr lang="en-US" dirty="0" smtClean="0"/>
              <a:t>The Nobility of the Middle Ages</a:t>
            </a:r>
            <a:endParaRPr lang="en-US" dirty="0"/>
          </a:p>
        </p:txBody>
      </p:sp>
      <p:sp>
        <p:nvSpPr>
          <p:cNvPr id="3" name="Content Placeholder 2"/>
          <p:cNvSpPr>
            <a:spLocks noGrp="1"/>
          </p:cNvSpPr>
          <p:nvPr>
            <p:ph idx="1"/>
          </p:nvPr>
        </p:nvSpPr>
        <p:spPr>
          <a:xfrm>
            <a:off x="457200" y="2514600"/>
            <a:ext cx="8382000" cy="3916363"/>
          </a:xfrm>
        </p:spPr>
        <p:txBody>
          <a:bodyPr>
            <a:normAutofit/>
          </a:bodyPr>
          <a:lstStyle/>
          <a:p>
            <a:pPr marL="0" indent="0">
              <a:buNone/>
            </a:pPr>
            <a:r>
              <a:rPr lang="en-US" dirty="0" smtClean="0">
                <a:latin typeface="Times New Roman" pitchFamily="18" charset="0"/>
                <a:cs typeface="Times New Roman" pitchFamily="18" charset="0"/>
              </a:rPr>
              <a:t>Guiding Question:  </a:t>
            </a:r>
          </a:p>
          <a:p>
            <a:pPr marL="0" indent="0">
              <a:buNone/>
            </a:pPr>
            <a:endParaRPr lang="en-US" dirty="0">
              <a:latin typeface="Times New Roman" pitchFamily="18" charset="0"/>
              <a:cs typeface="Times New Roman" pitchFamily="18" charset="0"/>
            </a:endParaRPr>
          </a:p>
          <a:p>
            <a:pPr marL="0" indent="0" algn="ctr">
              <a:buNone/>
            </a:pPr>
            <a:r>
              <a:rPr lang="en-US" dirty="0" smtClean="0">
                <a:latin typeface="Times New Roman" pitchFamily="18" charset="0"/>
                <a:cs typeface="Times New Roman" pitchFamily="18" charset="0"/>
              </a:rPr>
              <a:t>How was European feudal society structure?</a:t>
            </a:r>
            <a:endParaRPr lang="en-US" sz="2800" dirty="0">
              <a:latin typeface="Times New Roman" pitchFamily="18" charset="0"/>
              <a:cs typeface="Times New Roman" pitchFamily="18" charset="0"/>
            </a:endParaRPr>
          </a:p>
        </p:txBody>
      </p:sp>
    </p:spTree>
    <p:custDataLst>
      <p:tags r:id="rId1"/>
    </p:custDataLst>
    <p:extLst>
      <p:ext uri="{BB962C8B-B14F-4D97-AF65-F5344CB8AC3E}">
        <p14:creationId xmlns:p14="http://schemas.microsoft.com/office/powerpoint/2010/main" val="307501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Questions</a:t>
            </a:r>
            <a:endParaRPr lang="en-US" dirty="0"/>
          </a:p>
        </p:txBody>
      </p:sp>
      <p:sp>
        <p:nvSpPr>
          <p:cNvPr id="3" name="Content Placeholder 2"/>
          <p:cNvSpPr>
            <a:spLocks noGrp="1"/>
          </p:cNvSpPr>
          <p:nvPr>
            <p:ph idx="1"/>
          </p:nvPr>
        </p:nvSpPr>
        <p:spPr>
          <a:xfrm>
            <a:off x="533400" y="1447800"/>
            <a:ext cx="8229600" cy="1964410"/>
          </a:xfrm>
        </p:spPr>
        <p:txBody>
          <a:bodyPr>
            <a:normAutofit lnSpcReduction="10000"/>
          </a:bodyPr>
          <a:lstStyle/>
          <a:p>
            <a:r>
              <a:rPr lang="en-US" dirty="0" smtClean="0"/>
              <a:t>How can change to political systems impact economic activities?</a:t>
            </a:r>
          </a:p>
          <a:p>
            <a:r>
              <a:rPr lang="en-US" dirty="0" smtClean="0"/>
              <a:t>How is society influenced by changes in political and economic systems?</a:t>
            </a:r>
            <a:endParaRPr lang="en-US" dirty="0"/>
          </a:p>
        </p:txBody>
      </p:sp>
    </p:spTree>
    <p:custDataLst>
      <p:tags r:id="rId1"/>
    </p:custDataLst>
    <p:extLst>
      <p:ext uri="{BB962C8B-B14F-4D97-AF65-F5344CB8AC3E}">
        <p14:creationId xmlns:p14="http://schemas.microsoft.com/office/powerpoint/2010/main" val="3944677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229600" cy="868362"/>
          </a:xfrm>
        </p:spPr>
        <p:txBody>
          <a:bodyPr>
            <a:normAutofit/>
          </a:bodyPr>
          <a:lstStyle/>
          <a:p>
            <a:r>
              <a:rPr lang="en-US" dirty="0" smtClean="0"/>
              <a:t>Nobility</a:t>
            </a:r>
            <a:endParaRPr lang="en-US" dirty="0"/>
          </a:p>
        </p:txBody>
      </p:sp>
      <p:sp>
        <p:nvSpPr>
          <p:cNvPr id="3" name="Content Placeholder 2"/>
          <p:cNvSpPr>
            <a:spLocks noGrp="1"/>
          </p:cNvSpPr>
          <p:nvPr>
            <p:ph idx="1"/>
          </p:nvPr>
        </p:nvSpPr>
        <p:spPr>
          <a:xfrm>
            <a:off x="457200" y="1143000"/>
            <a:ext cx="8382000" cy="5287963"/>
          </a:xfrm>
        </p:spPr>
        <p:txBody>
          <a:bodyPr>
            <a:normAutofit/>
          </a:bodyPr>
          <a:lstStyle/>
          <a:p>
            <a:r>
              <a:rPr lang="en-US" b="1" dirty="0" smtClean="0">
                <a:solidFill>
                  <a:srgbClr val="FF0000"/>
                </a:solidFill>
                <a:latin typeface="Aparajita" pitchFamily="34" charset="0"/>
                <a:cs typeface="Aparajita" pitchFamily="34" charset="0"/>
              </a:rPr>
              <a:t>European feudal society was dominated by warriors.</a:t>
            </a:r>
          </a:p>
          <a:p>
            <a:pPr lvl="1"/>
            <a:r>
              <a:rPr lang="en-US" dirty="0" smtClean="0">
                <a:latin typeface="Aparajita" pitchFamily="34" charset="0"/>
                <a:cs typeface="Aparajita" pitchFamily="34" charset="0"/>
              </a:rPr>
              <a:t>Men whose chief concern was warfare.</a:t>
            </a:r>
          </a:p>
          <a:p>
            <a:pPr lvl="1"/>
            <a:r>
              <a:rPr lang="en-US" dirty="0" smtClean="0">
                <a:latin typeface="Aparajita" pitchFamily="34" charset="0"/>
                <a:cs typeface="Aparajita" pitchFamily="34" charset="0"/>
              </a:rPr>
              <a:t>The tournament grew out of this situation.</a:t>
            </a:r>
          </a:p>
          <a:p>
            <a:pPr lvl="1"/>
            <a:endParaRPr lang="en-US" dirty="0" smtClean="0">
              <a:latin typeface="Aparajita" pitchFamily="34" charset="0"/>
              <a:cs typeface="Aparajita" pitchFamily="34" charset="0"/>
            </a:endParaRPr>
          </a:p>
          <a:p>
            <a:r>
              <a:rPr lang="en-US" dirty="0" smtClean="0">
                <a:solidFill>
                  <a:srgbClr val="FF0000"/>
                </a:solidFill>
                <a:latin typeface="Aparajita" pitchFamily="34" charset="0"/>
                <a:cs typeface="Aparajita" pitchFamily="34" charset="0"/>
              </a:rPr>
              <a:t>The </a:t>
            </a:r>
            <a:r>
              <a:rPr lang="en-US" b="1" dirty="0" smtClean="0">
                <a:solidFill>
                  <a:srgbClr val="FF0000"/>
                </a:solidFill>
                <a:latin typeface="Aparajita" pitchFamily="34" charset="0"/>
                <a:cs typeface="Aparajita" pitchFamily="34" charset="0"/>
              </a:rPr>
              <a:t>Catholic Church </a:t>
            </a:r>
            <a:r>
              <a:rPr lang="en-US" dirty="0" smtClean="0">
                <a:solidFill>
                  <a:srgbClr val="FF0000"/>
                </a:solidFill>
                <a:latin typeface="Aparajita" pitchFamily="34" charset="0"/>
                <a:cs typeface="Aparajita" pitchFamily="34" charset="0"/>
              </a:rPr>
              <a:t>promoted the idea of </a:t>
            </a:r>
            <a:r>
              <a:rPr lang="en-US" b="1" dirty="0" smtClean="0">
                <a:solidFill>
                  <a:srgbClr val="FF0000"/>
                </a:solidFill>
                <a:latin typeface="Aparajita" pitchFamily="34" charset="0"/>
                <a:cs typeface="Aparajita" pitchFamily="34" charset="0"/>
              </a:rPr>
              <a:t>CHIVALRY</a:t>
            </a:r>
            <a:r>
              <a:rPr lang="en-US" dirty="0" smtClean="0">
                <a:latin typeface="Aparajita" pitchFamily="34" charset="0"/>
                <a:cs typeface="Aparajita" pitchFamily="34" charset="0"/>
              </a:rPr>
              <a:t>.</a:t>
            </a:r>
          </a:p>
          <a:p>
            <a:pPr lvl="1"/>
            <a:r>
              <a:rPr lang="en-US" dirty="0" smtClean="0">
                <a:solidFill>
                  <a:srgbClr val="FF0000"/>
                </a:solidFill>
                <a:latin typeface="Aparajita" pitchFamily="34" charset="0"/>
                <a:cs typeface="Aparajita" pitchFamily="34" charset="0"/>
              </a:rPr>
              <a:t>A code of ethics knights were supposed to uphold</a:t>
            </a:r>
            <a:r>
              <a:rPr lang="en-US" dirty="0" smtClean="0">
                <a:latin typeface="Aparajita" pitchFamily="34" charset="0"/>
                <a:cs typeface="Aparajita" pitchFamily="34" charset="0"/>
              </a:rPr>
              <a:t>.  </a:t>
            </a:r>
          </a:p>
          <a:p>
            <a:pPr lvl="1"/>
            <a:r>
              <a:rPr lang="en-US" dirty="0" smtClean="0">
                <a:latin typeface="Aparajita" pitchFamily="34" charset="0"/>
                <a:cs typeface="Aparajita" pitchFamily="34" charset="0"/>
              </a:rPr>
              <a:t>Among it’s ideals was a higher status for women.  For example, women were to be treated with tenderness and respect, not as property.</a:t>
            </a:r>
            <a:endParaRPr lang="en-US" dirty="0">
              <a:latin typeface="Aparajita" pitchFamily="34" charset="0"/>
              <a:cs typeface="Aparajita" pitchFamily="34" charset="0"/>
            </a:endParaRPr>
          </a:p>
        </p:txBody>
      </p:sp>
    </p:spTree>
    <p:custDataLst>
      <p:tags r:id="rId1"/>
    </p:custDataLst>
    <p:extLst>
      <p:ext uri="{BB962C8B-B14F-4D97-AF65-F5344CB8AC3E}">
        <p14:creationId xmlns:p14="http://schemas.microsoft.com/office/powerpoint/2010/main" val="2013196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inVertic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arn(inVertical)">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229600" cy="868362"/>
          </a:xfrm>
        </p:spPr>
        <p:txBody>
          <a:bodyPr>
            <a:normAutofit/>
          </a:bodyPr>
          <a:lstStyle/>
          <a:p>
            <a:r>
              <a:rPr lang="en-US" dirty="0" smtClean="0"/>
              <a:t>Women in the Early Middle Ages</a:t>
            </a:r>
            <a:endParaRPr lang="en-US" dirty="0"/>
          </a:p>
        </p:txBody>
      </p:sp>
      <p:sp>
        <p:nvSpPr>
          <p:cNvPr id="3" name="Content Placeholder 2"/>
          <p:cNvSpPr>
            <a:spLocks noGrp="1"/>
          </p:cNvSpPr>
          <p:nvPr>
            <p:ph idx="1"/>
          </p:nvPr>
        </p:nvSpPr>
        <p:spPr>
          <a:xfrm>
            <a:off x="457200" y="1143000"/>
            <a:ext cx="8382000" cy="5287963"/>
          </a:xfrm>
        </p:spPr>
        <p:txBody>
          <a:bodyPr>
            <a:normAutofit/>
          </a:bodyPr>
          <a:lstStyle/>
          <a:p>
            <a:r>
              <a:rPr lang="en-US" dirty="0" smtClean="0">
                <a:solidFill>
                  <a:srgbClr val="FF0000"/>
                </a:solidFill>
                <a:latin typeface="Aparajita" pitchFamily="34" charset="0"/>
                <a:cs typeface="Aparajita" pitchFamily="34" charset="0"/>
              </a:rPr>
              <a:t>Women could legally hold property.</a:t>
            </a:r>
          </a:p>
          <a:p>
            <a:r>
              <a:rPr lang="en-US" dirty="0" smtClean="0">
                <a:latin typeface="Aparajita" pitchFamily="34" charset="0"/>
                <a:cs typeface="Aparajita" pitchFamily="34" charset="0"/>
              </a:rPr>
              <a:t>Aristocratic women grew in power as their husbands were more and more away.</a:t>
            </a:r>
          </a:p>
          <a:p>
            <a:pPr lvl="1"/>
            <a:r>
              <a:rPr lang="en-US" dirty="0" smtClean="0">
                <a:latin typeface="Aparajita" pitchFamily="34" charset="0"/>
                <a:cs typeface="Aparajita" pitchFamily="34" charset="0"/>
              </a:rPr>
              <a:t>The Lady of the Castle was responsible for the day-to-day functioning of a vast estate, essentially a large business.</a:t>
            </a:r>
          </a:p>
          <a:p>
            <a:r>
              <a:rPr lang="en-US" dirty="0" smtClean="0">
                <a:latin typeface="Aparajita" pitchFamily="34" charset="0"/>
                <a:cs typeface="Aparajita" pitchFamily="34" charset="0"/>
              </a:rPr>
              <a:t>Women were expected to be subservient to men (although this didn’t always happen), but lords and knights were expected (chivalry) to treat women respectfully.</a:t>
            </a:r>
          </a:p>
          <a:p>
            <a:r>
              <a:rPr lang="en-US" dirty="0" smtClean="0">
                <a:solidFill>
                  <a:srgbClr val="FF0000"/>
                </a:solidFill>
                <a:latin typeface="Aparajita" pitchFamily="34" charset="0"/>
                <a:cs typeface="Aparajita" pitchFamily="34" charset="0"/>
              </a:rPr>
              <a:t>The Middle Ages also saw the spread of the idea of Romantic Love</a:t>
            </a:r>
            <a:r>
              <a:rPr lang="en-US" dirty="0" smtClean="0">
                <a:latin typeface="Aparajita" pitchFamily="34" charset="0"/>
                <a:cs typeface="Aparajita" pitchFamily="34" charset="0"/>
              </a:rPr>
              <a:t>.  </a:t>
            </a:r>
            <a:endParaRPr lang="en-US" dirty="0">
              <a:latin typeface="Aparajita" pitchFamily="34" charset="0"/>
              <a:cs typeface="Aparajita" pitchFamily="34" charset="0"/>
            </a:endParaRPr>
          </a:p>
        </p:txBody>
      </p:sp>
    </p:spTree>
    <p:custDataLst>
      <p:tags r:id="rId1"/>
    </p:custDataLst>
    <p:extLst>
      <p:ext uri="{BB962C8B-B14F-4D97-AF65-F5344CB8AC3E}">
        <p14:creationId xmlns:p14="http://schemas.microsoft.com/office/powerpoint/2010/main" val="2013196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219200"/>
            <a:ext cx="8229600" cy="1143000"/>
          </a:xfrm>
        </p:spPr>
        <p:txBody>
          <a:bodyPr>
            <a:noAutofit/>
          </a:bodyPr>
          <a:lstStyle/>
          <a:p>
            <a:r>
              <a:rPr lang="en-US" sz="3800" dirty="0" smtClean="0"/>
              <a:t>Remember the Guiding Question:  How was European feudal society structured?</a:t>
            </a:r>
            <a:endParaRPr lang="en-US" sz="3800" dirty="0"/>
          </a:p>
        </p:txBody>
      </p:sp>
      <p:sp>
        <p:nvSpPr>
          <p:cNvPr id="3" name="Content Placeholder 2"/>
          <p:cNvSpPr>
            <a:spLocks noGrp="1"/>
          </p:cNvSpPr>
          <p:nvPr>
            <p:ph idx="1"/>
          </p:nvPr>
        </p:nvSpPr>
        <p:spPr>
          <a:xfrm>
            <a:off x="457200" y="2819400"/>
            <a:ext cx="8229600" cy="3306763"/>
          </a:xfrm>
        </p:spPr>
        <p:txBody>
          <a:bodyPr>
            <a:normAutofit lnSpcReduction="10000"/>
          </a:bodyPr>
          <a:lstStyle/>
          <a:p>
            <a:r>
              <a:rPr lang="en-US" dirty="0" smtClean="0">
                <a:latin typeface="+mj-lt"/>
                <a:cs typeface="Aparajita" pitchFamily="34" charset="0"/>
              </a:rPr>
              <a:t>Society was dominated by warriors and power, political and economic, was held by the nobility – kings, dukes, counts, barons, even bishops. Women had rights of property ownership and ideally, were respected and upheld, but were considered subservient to men.</a:t>
            </a:r>
            <a:endParaRPr lang="en-US" dirty="0">
              <a:solidFill>
                <a:srgbClr val="7030A0"/>
              </a:solidFill>
            </a:endParaRPr>
          </a:p>
        </p:txBody>
      </p:sp>
    </p:spTree>
    <p:custDataLst>
      <p:tags r:id="rId1"/>
    </p:custDataLst>
    <p:extLst>
      <p:ext uri="{BB962C8B-B14F-4D97-AF65-F5344CB8AC3E}">
        <p14:creationId xmlns:p14="http://schemas.microsoft.com/office/powerpoint/2010/main" val="1871203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Looking back…</a:t>
            </a:r>
            <a:endParaRPr lang="en-US" dirty="0"/>
          </a:p>
        </p:txBody>
      </p:sp>
      <p:pic>
        <p:nvPicPr>
          <p:cNvPr id="5122" name="Picture 2" descr="http://farm5.staticflickr.com/4053/4546609892_c954887e7b_z.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1524000"/>
            <a:ext cx="4648200" cy="4531996"/>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2788181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barn(inVertical)">
                                      <p:cBhvr>
                                        <p:cTn id="7" dur="5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04850"/>
            <a:ext cx="8229600" cy="2266950"/>
          </a:xfrm>
        </p:spPr>
        <p:txBody>
          <a:bodyPr>
            <a:normAutofit/>
          </a:bodyPr>
          <a:lstStyle/>
          <a:p>
            <a:pPr marL="0" indent="0">
              <a:buNone/>
            </a:pPr>
            <a:r>
              <a:rPr lang="en-US" sz="4400" dirty="0" smtClean="0">
                <a:latin typeface="Aparajita" pitchFamily="34" charset="0"/>
                <a:cs typeface="Aparajita" pitchFamily="34" charset="0"/>
              </a:rPr>
              <a:t>The Arabic name for the journey of Muhammad and his followers to Medina (</a:t>
            </a:r>
            <a:r>
              <a:rPr lang="en-US" sz="4400" dirty="0" err="1" smtClean="0">
                <a:latin typeface="Aparajita" pitchFamily="34" charset="0"/>
                <a:cs typeface="Aparajita" pitchFamily="34" charset="0"/>
              </a:rPr>
              <a:t>Madinah</a:t>
            </a:r>
            <a:r>
              <a:rPr lang="en-US" sz="4400" dirty="0" smtClean="0">
                <a:latin typeface="Aparajita" pitchFamily="34" charset="0"/>
                <a:cs typeface="Aparajita" pitchFamily="34" charset="0"/>
              </a:rPr>
              <a:t>) from Mecca (</a:t>
            </a:r>
            <a:r>
              <a:rPr lang="en-US" sz="4400" dirty="0" err="1" smtClean="0">
                <a:latin typeface="Aparajita" pitchFamily="34" charset="0"/>
                <a:cs typeface="Aparajita" pitchFamily="34" charset="0"/>
              </a:rPr>
              <a:t>Makka</a:t>
            </a:r>
            <a:r>
              <a:rPr lang="en-US" sz="4400" dirty="0" smtClean="0">
                <a:latin typeface="Aparajita" pitchFamily="34" charset="0"/>
                <a:cs typeface="Aparajita" pitchFamily="34" charset="0"/>
              </a:rPr>
              <a:t>).  </a:t>
            </a:r>
            <a:endParaRPr lang="en-US" sz="4400" dirty="0"/>
          </a:p>
        </p:txBody>
      </p:sp>
      <p:sp>
        <p:nvSpPr>
          <p:cNvPr id="4" name="TextBox 3"/>
          <p:cNvSpPr txBox="1"/>
          <p:nvPr/>
        </p:nvSpPr>
        <p:spPr>
          <a:xfrm>
            <a:off x="609600" y="2971800"/>
            <a:ext cx="3733800" cy="677108"/>
          </a:xfrm>
          <a:prstGeom prst="rect">
            <a:avLst/>
          </a:prstGeom>
          <a:noFill/>
        </p:spPr>
        <p:txBody>
          <a:bodyPr wrap="square" rtlCol="0">
            <a:spAutoFit/>
          </a:bodyPr>
          <a:lstStyle/>
          <a:p>
            <a:pPr algn="ctr"/>
            <a:r>
              <a:rPr lang="en-US" sz="3800" i="1" dirty="0" err="1" smtClean="0"/>
              <a:t>Hijrah</a:t>
            </a:r>
            <a:endParaRPr lang="en-US" sz="3800" i="1" dirty="0"/>
          </a:p>
        </p:txBody>
      </p:sp>
    </p:spTree>
    <p:custDataLst>
      <p:tags r:id="rId1"/>
    </p:custDataLst>
    <p:extLst>
      <p:ext uri="{BB962C8B-B14F-4D97-AF65-F5344CB8AC3E}">
        <p14:creationId xmlns:p14="http://schemas.microsoft.com/office/powerpoint/2010/main" val="1235113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descr="http://anshuchristajacobson.files.wordpress.com/2011/11/try-no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514350"/>
            <a:ext cx="8077200" cy="6057902"/>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p:txBody>
          <a:bodyPr/>
          <a:lstStyle/>
          <a:p>
            <a:endParaRPr lang="en-US"/>
          </a:p>
        </p:txBody>
      </p:sp>
    </p:spTree>
    <p:custDataLst>
      <p:tags r:id="rId1"/>
    </p:custDataLst>
    <p:extLst>
      <p:ext uri="{BB962C8B-B14F-4D97-AF65-F5344CB8AC3E}">
        <p14:creationId xmlns:p14="http://schemas.microsoft.com/office/powerpoint/2010/main" val="9649144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does it matter?</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Charlemagne’s long reign was an error of peace and centralized authority for his subjects.  However, after his death, the Carolingian Empire was weakened.  Local nobles become more important as people turned to them for the protection that the empire could no longer provide.  The system that developed from this, was </a:t>
            </a:r>
            <a:r>
              <a:rPr lang="en-US" b="1" dirty="0" smtClean="0"/>
              <a:t>feudalism</a:t>
            </a:r>
            <a:r>
              <a:rPr lang="en-US" dirty="0" smtClean="0"/>
              <a:t>. </a:t>
            </a:r>
          </a:p>
          <a:p>
            <a:pPr marL="0" indent="0">
              <a:buNone/>
            </a:pPr>
            <a:r>
              <a:rPr lang="en-US" dirty="0" smtClean="0"/>
              <a:t>To sum up:  </a:t>
            </a:r>
            <a:r>
              <a:rPr lang="en-US" dirty="0" smtClean="0">
                <a:solidFill>
                  <a:srgbClr val="FF0000"/>
                </a:solidFill>
              </a:rPr>
              <a:t>Feudalism grew out of </a:t>
            </a:r>
            <a:r>
              <a:rPr lang="en-US" dirty="0" smtClean="0">
                <a:solidFill>
                  <a:srgbClr val="FF0000"/>
                </a:solidFill>
              </a:rPr>
              <a:t>the </a:t>
            </a:r>
            <a:r>
              <a:rPr lang="en-US" dirty="0" smtClean="0">
                <a:solidFill>
                  <a:srgbClr val="FF0000"/>
                </a:solidFill>
              </a:rPr>
              <a:t>break up of the Carolingian Empire. </a:t>
            </a:r>
            <a:endParaRPr lang="en-US" dirty="0">
              <a:solidFill>
                <a:srgbClr val="FF0000"/>
              </a:solidFill>
            </a:endParaRPr>
          </a:p>
        </p:txBody>
      </p:sp>
    </p:spTree>
    <p:custDataLst>
      <p:tags r:id="rId1"/>
    </p:custDataLst>
    <p:extLst>
      <p:ext uri="{BB962C8B-B14F-4D97-AF65-F5344CB8AC3E}">
        <p14:creationId xmlns:p14="http://schemas.microsoft.com/office/powerpoint/2010/main" val="30117383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 Vocabulary</a:t>
            </a:r>
            <a:endParaRPr lang="en-US" dirty="0"/>
          </a:p>
        </p:txBody>
      </p:sp>
      <p:sp>
        <p:nvSpPr>
          <p:cNvPr id="3" name="Content Placeholder 2"/>
          <p:cNvSpPr>
            <a:spLocks noGrp="1"/>
          </p:cNvSpPr>
          <p:nvPr>
            <p:ph idx="1"/>
          </p:nvPr>
        </p:nvSpPr>
        <p:spPr>
          <a:xfrm>
            <a:off x="457200" y="1600200"/>
            <a:ext cx="3733800" cy="4591110"/>
          </a:xfrm>
        </p:spPr>
        <p:txBody>
          <a:bodyPr>
            <a:normAutofit/>
          </a:bodyPr>
          <a:lstStyle/>
          <a:p>
            <a:r>
              <a:rPr lang="en-US" sz="3800" dirty="0" smtClean="0"/>
              <a:t>feudalism</a:t>
            </a:r>
          </a:p>
          <a:p>
            <a:r>
              <a:rPr lang="en-US" sz="3800" dirty="0" smtClean="0"/>
              <a:t>knight</a:t>
            </a:r>
          </a:p>
          <a:p>
            <a:r>
              <a:rPr lang="en-US" sz="3800" dirty="0"/>
              <a:t>f</a:t>
            </a:r>
            <a:r>
              <a:rPr lang="en-US" sz="3800" dirty="0" smtClean="0"/>
              <a:t>eudal contract</a:t>
            </a:r>
          </a:p>
          <a:p>
            <a:r>
              <a:rPr lang="en-US" sz="3800" dirty="0" smtClean="0"/>
              <a:t>chivalry</a:t>
            </a:r>
          </a:p>
          <a:p>
            <a:r>
              <a:rPr lang="en-US" sz="3800" dirty="0" smtClean="0"/>
              <a:t>vassal</a:t>
            </a:r>
          </a:p>
          <a:p>
            <a:r>
              <a:rPr lang="en-US" sz="3800" dirty="0" smtClean="0"/>
              <a:t>fief</a:t>
            </a:r>
            <a:endParaRPr lang="en-US" sz="38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59382" y="1981200"/>
            <a:ext cx="4119563" cy="3141768"/>
          </a:xfrm>
          <a:prstGeom prst="rect">
            <a:avLst/>
          </a:prstGeom>
        </p:spPr>
      </p:pic>
    </p:spTree>
    <p:custDataLst>
      <p:tags r:id="rId1"/>
    </p:custDataLst>
    <p:extLst>
      <p:ext uri="{BB962C8B-B14F-4D97-AF65-F5344CB8AC3E}">
        <p14:creationId xmlns:p14="http://schemas.microsoft.com/office/powerpoint/2010/main" val="3932658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500"/>
                                        <p:tgtEl>
                                          <p:spTgt spid="3">
                                            <p:txEl>
                                              <p:pRg st="2" end="2"/>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arn(inVertical)">
                                      <p:cBhvr>
                                        <p:cTn id="16" dur="500"/>
                                        <p:tgtEl>
                                          <p:spTgt spid="3">
                                            <p:txEl>
                                              <p:pRg st="3" end="3"/>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arn(inVertical)">
                                      <p:cBhvr>
                                        <p:cTn id="19" dur="500"/>
                                        <p:tgtEl>
                                          <p:spTgt spid="3">
                                            <p:txEl>
                                              <p:pRg st="4" end="4"/>
                                            </p:txEl>
                                          </p:spTgt>
                                        </p:tgtEl>
                                      </p:cBhvr>
                                    </p:animEffect>
                                  </p:childTnLst>
                                </p:cTn>
                              </p:par>
                              <p:par>
                                <p:cTn id="20" presetID="16" presetClass="entr" presetSubtype="21"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arn(inVertical)">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229600" cy="868362"/>
          </a:xfrm>
        </p:spPr>
        <p:txBody>
          <a:bodyPr>
            <a:normAutofit/>
          </a:bodyPr>
          <a:lstStyle/>
          <a:p>
            <a:r>
              <a:rPr lang="en-US" dirty="0" smtClean="0"/>
              <a:t>The End of the Carolingian Empire</a:t>
            </a:r>
            <a:endParaRPr lang="en-US" dirty="0"/>
          </a:p>
        </p:txBody>
      </p:sp>
      <p:sp>
        <p:nvSpPr>
          <p:cNvPr id="3" name="Content Placeholder 2"/>
          <p:cNvSpPr>
            <a:spLocks noGrp="1"/>
          </p:cNvSpPr>
          <p:nvPr>
            <p:ph idx="1"/>
          </p:nvPr>
        </p:nvSpPr>
        <p:spPr>
          <a:xfrm>
            <a:off x="457200" y="2057400"/>
            <a:ext cx="8382000" cy="4373563"/>
          </a:xfrm>
        </p:spPr>
        <p:txBody>
          <a:bodyPr>
            <a:normAutofit/>
          </a:bodyPr>
          <a:lstStyle/>
          <a:p>
            <a:pPr marL="0" indent="0">
              <a:buNone/>
            </a:pPr>
            <a:r>
              <a:rPr lang="en-US" sz="4000" dirty="0" smtClean="0">
                <a:latin typeface="Aparajita" pitchFamily="34" charset="0"/>
                <a:cs typeface="Aparajita" pitchFamily="34" charset="0"/>
              </a:rPr>
              <a:t>Guiding Question:  </a:t>
            </a:r>
          </a:p>
          <a:p>
            <a:pPr marL="0" indent="0" algn="ctr">
              <a:buNone/>
            </a:pPr>
            <a:endParaRPr lang="en-US" sz="4000" dirty="0">
              <a:latin typeface="Aparajita" pitchFamily="34" charset="0"/>
              <a:cs typeface="Aparajita" pitchFamily="34" charset="0"/>
            </a:endParaRPr>
          </a:p>
          <a:p>
            <a:pPr marL="0" indent="0" algn="ctr">
              <a:buNone/>
            </a:pPr>
            <a:r>
              <a:rPr lang="en-US" sz="4000" b="1" dirty="0" smtClean="0">
                <a:solidFill>
                  <a:srgbClr val="FF0000"/>
                </a:solidFill>
                <a:latin typeface="Aparajita" pitchFamily="34" charset="0"/>
                <a:cs typeface="Aparajita" pitchFamily="34" charset="0"/>
              </a:rPr>
              <a:t>What internal and external factors after Charlemagne’s death weakened kingdoms in Europe?</a:t>
            </a:r>
          </a:p>
        </p:txBody>
      </p:sp>
    </p:spTree>
    <p:custDataLst>
      <p:tags r:id="rId1"/>
    </p:custDataLst>
    <p:extLst>
      <p:ext uri="{BB962C8B-B14F-4D97-AF65-F5344CB8AC3E}">
        <p14:creationId xmlns:p14="http://schemas.microsoft.com/office/powerpoint/2010/main" val="1079070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arn(inVertical)">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229600" cy="868362"/>
          </a:xfrm>
        </p:spPr>
        <p:txBody>
          <a:bodyPr>
            <a:normAutofit/>
          </a:bodyPr>
          <a:lstStyle/>
          <a:p>
            <a:r>
              <a:rPr lang="en-US" dirty="0" smtClean="0"/>
              <a:t>The End of the Carolingian Empire</a:t>
            </a:r>
            <a:endParaRPr lang="en-US" dirty="0"/>
          </a:p>
        </p:txBody>
      </p:sp>
      <p:sp>
        <p:nvSpPr>
          <p:cNvPr id="3" name="Content Placeholder 2"/>
          <p:cNvSpPr>
            <a:spLocks noGrp="1"/>
          </p:cNvSpPr>
          <p:nvPr>
            <p:ph idx="1"/>
          </p:nvPr>
        </p:nvSpPr>
        <p:spPr>
          <a:xfrm>
            <a:off x="457200" y="1447800"/>
            <a:ext cx="8382000" cy="4983163"/>
          </a:xfrm>
        </p:spPr>
        <p:txBody>
          <a:bodyPr>
            <a:normAutofit/>
          </a:bodyPr>
          <a:lstStyle/>
          <a:p>
            <a:r>
              <a:rPr lang="en-US" sz="4200" b="1" dirty="0" smtClean="0">
                <a:solidFill>
                  <a:srgbClr val="FF0000"/>
                </a:solidFill>
                <a:latin typeface="Aparajita" pitchFamily="34" charset="0"/>
                <a:cs typeface="Aparajita" pitchFamily="34" charset="0"/>
              </a:rPr>
              <a:t>Less than 30 years after Charlemagne’s death in 814, his empire was divided among his grandsons</a:t>
            </a:r>
            <a:r>
              <a:rPr lang="en-US" sz="4200" dirty="0" smtClean="0">
                <a:latin typeface="Aparajita" pitchFamily="34" charset="0"/>
                <a:cs typeface="Aparajita" pitchFamily="34" charset="0"/>
              </a:rPr>
              <a:t>.</a:t>
            </a:r>
          </a:p>
          <a:p>
            <a:pPr marL="971550" lvl="1" indent="-514350">
              <a:buFont typeface="+mj-lt"/>
              <a:buAutoNum type="arabicPeriod"/>
            </a:pPr>
            <a:r>
              <a:rPr lang="en-US" sz="4200" b="1" dirty="0" smtClean="0">
                <a:solidFill>
                  <a:srgbClr val="7030A0"/>
                </a:solidFill>
                <a:latin typeface="Aparajita" pitchFamily="34" charset="0"/>
                <a:cs typeface="Aparajita" pitchFamily="34" charset="0"/>
              </a:rPr>
              <a:t>The West Frankish lands</a:t>
            </a:r>
          </a:p>
          <a:p>
            <a:pPr marL="971550" lvl="1" indent="-514350">
              <a:buFont typeface="+mj-lt"/>
              <a:buAutoNum type="arabicPeriod"/>
            </a:pPr>
            <a:r>
              <a:rPr lang="en-US" sz="4200" b="1" dirty="0" smtClean="0">
                <a:solidFill>
                  <a:srgbClr val="7030A0"/>
                </a:solidFill>
                <a:latin typeface="Aparajita" pitchFamily="34" charset="0"/>
                <a:cs typeface="Aparajita" pitchFamily="34" charset="0"/>
              </a:rPr>
              <a:t>The East Frankish lands</a:t>
            </a:r>
          </a:p>
          <a:p>
            <a:pPr marL="971550" lvl="1" indent="-514350">
              <a:buFont typeface="+mj-lt"/>
              <a:buAutoNum type="arabicPeriod"/>
            </a:pPr>
            <a:r>
              <a:rPr lang="en-US" sz="4200" b="1" dirty="0" smtClean="0">
                <a:solidFill>
                  <a:srgbClr val="7030A0"/>
                </a:solidFill>
                <a:latin typeface="Aparajita" pitchFamily="34" charset="0"/>
                <a:cs typeface="Aparajita" pitchFamily="34" charset="0"/>
              </a:rPr>
              <a:t>The Middle Kingdom</a:t>
            </a:r>
            <a:endParaRPr lang="en-US" sz="4200" b="1" dirty="0">
              <a:solidFill>
                <a:srgbClr val="7030A0"/>
              </a:solidFill>
              <a:latin typeface="Aparajita" pitchFamily="34" charset="0"/>
              <a:cs typeface="Aparajita" pitchFamily="34" charset="0"/>
            </a:endParaRPr>
          </a:p>
        </p:txBody>
      </p:sp>
    </p:spTree>
    <p:custDataLst>
      <p:tags r:id="rId1"/>
    </p:custDataLst>
    <p:extLst>
      <p:ext uri="{BB962C8B-B14F-4D97-AF65-F5344CB8AC3E}">
        <p14:creationId xmlns:p14="http://schemas.microsoft.com/office/powerpoint/2010/main" val="3055549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 Charlemagne’s Death </a:t>
            </a:r>
            <a:endParaRPr lang="en-US" dirty="0"/>
          </a:p>
        </p:txBody>
      </p:sp>
      <p:sp>
        <p:nvSpPr>
          <p:cNvPr id="3" name="Content Placeholder 2"/>
          <p:cNvSpPr>
            <a:spLocks noGrp="1"/>
          </p:cNvSpPr>
          <p:nvPr>
            <p:ph idx="1"/>
          </p:nvPr>
        </p:nvSpPr>
        <p:spPr/>
        <p:txBody>
          <a:bodyPr/>
          <a:lstStyle/>
          <a:p>
            <a:endParaRPr lang="en-US" dirty="0"/>
          </a:p>
        </p:txBody>
      </p:sp>
      <p:pic>
        <p:nvPicPr>
          <p:cNvPr id="1026" name="Picture 2" descr="http://www.uoregon.edu/~kimball/images/0814.Charlemagne-CWA.15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1524000"/>
            <a:ext cx="7646894" cy="5199888"/>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17861689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382000" cy="5973763"/>
          </a:xfrm>
        </p:spPr>
        <p:txBody>
          <a:bodyPr>
            <a:normAutofit lnSpcReduction="10000"/>
          </a:bodyPr>
          <a:lstStyle/>
          <a:p>
            <a:r>
              <a:rPr lang="en-US" b="1" dirty="0" smtClean="0">
                <a:solidFill>
                  <a:srgbClr val="FF0000"/>
                </a:solidFill>
                <a:latin typeface="Aparajita" pitchFamily="34" charset="0"/>
                <a:cs typeface="Aparajita" pitchFamily="34" charset="0"/>
              </a:rPr>
              <a:t>In the 9</a:t>
            </a:r>
            <a:r>
              <a:rPr lang="en-US" b="1" baseline="30000" dirty="0" smtClean="0">
                <a:solidFill>
                  <a:srgbClr val="FF0000"/>
                </a:solidFill>
                <a:latin typeface="Aparajita" pitchFamily="34" charset="0"/>
                <a:cs typeface="Aparajita" pitchFamily="34" charset="0"/>
              </a:rPr>
              <a:t>th</a:t>
            </a:r>
            <a:r>
              <a:rPr lang="en-US" b="1" dirty="0" smtClean="0">
                <a:solidFill>
                  <a:srgbClr val="FF0000"/>
                </a:solidFill>
                <a:latin typeface="Aparajita" pitchFamily="34" charset="0"/>
                <a:cs typeface="Aparajita" pitchFamily="34" charset="0"/>
              </a:rPr>
              <a:t> and 10</a:t>
            </a:r>
            <a:r>
              <a:rPr lang="en-US" b="1" baseline="30000" dirty="0" smtClean="0">
                <a:solidFill>
                  <a:srgbClr val="FF0000"/>
                </a:solidFill>
                <a:latin typeface="Aparajita" pitchFamily="34" charset="0"/>
                <a:cs typeface="Aparajita" pitchFamily="34" charset="0"/>
              </a:rPr>
              <a:t>th</a:t>
            </a:r>
            <a:r>
              <a:rPr lang="en-US" b="1" dirty="0" smtClean="0">
                <a:solidFill>
                  <a:srgbClr val="FF0000"/>
                </a:solidFill>
                <a:latin typeface="Aparajita" pitchFamily="34" charset="0"/>
                <a:cs typeface="Aparajita" pitchFamily="34" charset="0"/>
              </a:rPr>
              <a:t> centuries, Western Europe was beset by a wave of invasions.</a:t>
            </a:r>
          </a:p>
          <a:p>
            <a:pPr lvl="1"/>
            <a:r>
              <a:rPr lang="en-US" b="1" dirty="0" smtClean="0">
                <a:solidFill>
                  <a:srgbClr val="FF0000"/>
                </a:solidFill>
                <a:latin typeface="Aparajita" pitchFamily="34" charset="0"/>
                <a:cs typeface="Aparajita" pitchFamily="34" charset="0"/>
              </a:rPr>
              <a:t>The Vikings</a:t>
            </a:r>
            <a:r>
              <a:rPr lang="en-US" dirty="0" smtClean="0">
                <a:latin typeface="Aparajita" pitchFamily="34" charset="0"/>
                <a:cs typeface="Aparajita" pitchFamily="34" charset="0"/>
              </a:rPr>
              <a:t>, or </a:t>
            </a:r>
            <a:r>
              <a:rPr lang="en-US" dirty="0" err="1" smtClean="0">
                <a:latin typeface="Aparajita" pitchFamily="34" charset="0"/>
                <a:cs typeface="Aparajita" pitchFamily="34" charset="0"/>
              </a:rPr>
              <a:t>Northmen</a:t>
            </a:r>
            <a:r>
              <a:rPr lang="en-US" dirty="0" smtClean="0">
                <a:latin typeface="Aparajita" pitchFamily="34" charset="0"/>
                <a:cs typeface="Aparajita" pitchFamily="34" charset="0"/>
              </a:rPr>
              <a:t>, of Scandinavia were the most far-reaching of these invaders.</a:t>
            </a:r>
          </a:p>
          <a:p>
            <a:pPr lvl="2"/>
            <a:r>
              <a:rPr lang="en-US" sz="2800" dirty="0" smtClean="0">
                <a:latin typeface="Aparajita" pitchFamily="34" charset="0"/>
                <a:cs typeface="Aparajita" pitchFamily="34" charset="0"/>
              </a:rPr>
              <a:t>Vikings were traders as well as raiders.</a:t>
            </a:r>
          </a:p>
          <a:p>
            <a:pPr lvl="2"/>
            <a:r>
              <a:rPr lang="en-US" sz="2800" dirty="0" smtClean="0">
                <a:latin typeface="Aparajita" pitchFamily="34" charset="0"/>
                <a:cs typeface="Aparajita" pitchFamily="34" charset="0"/>
              </a:rPr>
              <a:t>After a century of raiding, Viking groups began to settle in the areas they raided.</a:t>
            </a:r>
          </a:p>
          <a:p>
            <a:pPr lvl="2"/>
            <a:r>
              <a:rPr lang="en-US" sz="2800" dirty="0" smtClean="0">
                <a:latin typeface="Aparajita" pitchFamily="34" charset="0"/>
                <a:cs typeface="Aparajita" pitchFamily="34" charset="0"/>
              </a:rPr>
              <a:t>The most famous example of this was </a:t>
            </a:r>
            <a:r>
              <a:rPr lang="en-US" sz="2800" dirty="0" smtClean="0">
                <a:solidFill>
                  <a:srgbClr val="FF0000"/>
                </a:solidFill>
                <a:latin typeface="Aparajita" pitchFamily="34" charset="0"/>
                <a:cs typeface="Aparajita" pitchFamily="34" charset="0"/>
              </a:rPr>
              <a:t>in 911, when a band of </a:t>
            </a:r>
            <a:r>
              <a:rPr lang="en-US" sz="2800" b="1" dirty="0" smtClean="0">
                <a:solidFill>
                  <a:srgbClr val="FF0000"/>
                </a:solidFill>
                <a:latin typeface="Aparajita" pitchFamily="34" charset="0"/>
                <a:cs typeface="Aparajita" pitchFamily="34" charset="0"/>
              </a:rPr>
              <a:t>Vikings</a:t>
            </a:r>
            <a:r>
              <a:rPr lang="en-US" sz="2800" dirty="0" smtClean="0">
                <a:solidFill>
                  <a:srgbClr val="FF0000"/>
                </a:solidFill>
                <a:latin typeface="Aparajita" pitchFamily="34" charset="0"/>
                <a:cs typeface="Aparajita" pitchFamily="34" charset="0"/>
              </a:rPr>
              <a:t> under Rollo were given a strip of land along the English Channel by the west Frankish king.</a:t>
            </a:r>
          </a:p>
          <a:p>
            <a:pPr lvl="3"/>
            <a:r>
              <a:rPr lang="en-US" sz="2400" dirty="0" smtClean="0">
                <a:solidFill>
                  <a:srgbClr val="FF0000"/>
                </a:solidFill>
                <a:latin typeface="Aparajita" pitchFamily="34" charset="0"/>
                <a:cs typeface="Aparajita" pitchFamily="34" charset="0"/>
              </a:rPr>
              <a:t>The land they settled came to be known as </a:t>
            </a:r>
            <a:r>
              <a:rPr lang="en-US" sz="2400" b="1" dirty="0" smtClean="0">
                <a:solidFill>
                  <a:srgbClr val="FF0000"/>
                </a:solidFill>
                <a:latin typeface="Aparajita" pitchFamily="34" charset="0"/>
                <a:cs typeface="Aparajita" pitchFamily="34" charset="0"/>
              </a:rPr>
              <a:t>Normandy</a:t>
            </a:r>
            <a:r>
              <a:rPr lang="en-US" sz="2400" dirty="0" smtClean="0">
                <a:solidFill>
                  <a:srgbClr val="FF0000"/>
                </a:solidFill>
                <a:latin typeface="Aparajita" pitchFamily="34" charset="0"/>
                <a:cs typeface="Aparajita" pitchFamily="34" charset="0"/>
              </a:rPr>
              <a:t> </a:t>
            </a:r>
            <a:r>
              <a:rPr lang="en-US" sz="2400" dirty="0" smtClean="0">
                <a:latin typeface="Aparajita" pitchFamily="34" charset="0"/>
                <a:cs typeface="Aparajita" pitchFamily="34" charset="0"/>
              </a:rPr>
              <a:t>(land of the </a:t>
            </a:r>
            <a:r>
              <a:rPr lang="en-US" sz="2400" dirty="0" err="1" smtClean="0">
                <a:latin typeface="Aparajita" pitchFamily="34" charset="0"/>
                <a:cs typeface="Aparajita" pitchFamily="34" charset="0"/>
              </a:rPr>
              <a:t>Northmen</a:t>
            </a:r>
            <a:r>
              <a:rPr lang="en-US" sz="2400" dirty="0" smtClean="0">
                <a:latin typeface="Aparajita" pitchFamily="34" charset="0"/>
                <a:cs typeface="Aparajita" pitchFamily="34" charset="0"/>
              </a:rPr>
              <a:t>)</a:t>
            </a:r>
            <a:r>
              <a:rPr lang="en-US" sz="2400" dirty="0" smtClean="0">
                <a:solidFill>
                  <a:srgbClr val="FF0000"/>
                </a:solidFill>
                <a:latin typeface="Aparajita" pitchFamily="34" charset="0"/>
                <a:cs typeface="Aparajita" pitchFamily="34" charset="0"/>
              </a:rPr>
              <a:t> and the people there, </a:t>
            </a:r>
            <a:r>
              <a:rPr lang="en-US" sz="2400" b="1" dirty="0" smtClean="0">
                <a:solidFill>
                  <a:srgbClr val="FF0000"/>
                </a:solidFill>
                <a:latin typeface="Aparajita" pitchFamily="34" charset="0"/>
                <a:cs typeface="Aparajita" pitchFamily="34" charset="0"/>
              </a:rPr>
              <a:t>Normans</a:t>
            </a:r>
            <a:r>
              <a:rPr lang="en-US" sz="2400" dirty="0" smtClean="0">
                <a:solidFill>
                  <a:srgbClr val="FF0000"/>
                </a:solidFill>
                <a:latin typeface="Aparajita" pitchFamily="34" charset="0"/>
                <a:cs typeface="Aparajita" pitchFamily="34" charset="0"/>
              </a:rPr>
              <a:t>.  </a:t>
            </a:r>
          </a:p>
          <a:p>
            <a:pPr lvl="3"/>
            <a:r>
              <a:rPr lang="en-US" sz="2400" dirty="0" smtClean="0">
                <a:latin typeface="Aparajita" pitchFamily="34" charset="0"/>
                <a:cs typeface="Aparajita" pitchFamily="34" charset="0"/>
              </a:rPr>
              <a:t>The Frankish policy of settling the Vikings and converting them to Christianity worked.</a:t>
            </a:r>
          </a:p>
        </p:txBody>
      </p:sp>
    </p:spTree>
    <p:custDataLst>
      <p:tags r:id="rId1"/>
    </p:custDataLst>
    <p:extLst>
      <p:ext uri="{BB962C8B-B14F-4D97-AF65-F5344CB8AC3E}">
        <p14:creationId xmlns:p14="http://schemas.microsoft.com/office/powerpoint/2010/main" val="362195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219200"/>
            <a:ext cx="8229600" cy="1143000"/>
          </a:xfrm>
        </p:spPr>
        <p:txBody>
          <a:bodyPr>
            <a:noAutofit/>
          </a:bodyPr>
          <a:lstStyle/>
          <a:p>
            <a:r>
              <a:rPr lang="en-US" sz="3800" dirty="0" smtClean="0"/>
              <a:t>Remember the Guiding Question:  What internal and external factors after Charlemagne’s death weakened European kingdoms?</a:t>
            </a:r>
            <a:endParaRPr lang="en-US" sz="3800" dirty="0"/>
          </a:p>
        </p:txBody>
      </p:sp>
      <p:sp>
        <p:nvSpPr>
          <p:cNvPr id="3" name="Content Placeholder 2"/>
          <p:cNvSpPr>
            <a:spLocks noGrp="1"/>
          </p:cNvSpPr>
          <p:nvPr>
            <p:ph idx="1"/>
          </p:nvPr>
        </p:nvSpPr>
        <p:spPr>
          <a:xfrm>
            <a:off x="457200" y="3276600"/>
            <a:ext cx="8229600" cy="2849563"/>
          </a:xfrm>
        </p:spPr>
        <p:txBody>
          <a:bodyPr>
            <a:normAutofit fontScale="92500" lnSpcReduction="10000"/>
          </a:bodyPr>
          <a:lstStyle/>
          <a:p>
            <a:r>
              <a:rPr lang="en-US" dirty="0" smtClean="0">
                <a:solidFill>
                  <a:srgbClr val="FF0000"/>
                </a:solidFill>
                <a:latin typeface="+mj-lt"/>
                <a:cs typeface="Aparajita" pitchFamily="34" charset="0"/>
              </a:rPr>
              <a:t>The </a:t>
            </a:r>
            <a:r>
              <a:rPr lang="en-US" dirty="0">
                <a:solidFill>
                  <a:srgbClr val="FF0000"/>
                </a:solidFill>
                <a:latin typeface="+mj-lt"/>
                <a:cs typeface="Aparajita" pitchFamily="34" charset="0"/>
              </a:rPr>
              <a:t>Viking </a:t>
            </a:r>
            <a:r>
              <a:rPr lang="en-US" dirty="0" smtClean="0">
                <a:solidFill>
                  <a:srgbClr val="FF0000"/>
                </a:solidFill>
                <a:latin typeface="+mj-lt"/>
                <a:cs typeface="Aparajita" pitchFamily="34" charset="0"/>
              </a:rPr>
              <a:t>invasions</a:t>
            </a:r>
            <a:r>
              <a:rPr lang="en-US" dirty="0" smtClean="0">
                <a:latin typeface="+mj-lt"/>
                <a:cs typeface="Aparajita" pitchFamily="34" charset="0"/>
              </a:rPr>
              <a:t>.</a:t>
            </a:r>
          </a:p>
          <a:p>
            <a:pPr lvl="1"/>
            <a:r>
              <a:rPr lang="en-US" dirty="0" smtClean="0">
                <a:latin typeface="+mj-lt"/>
                <a:cs typeface="Aparajita" pitchFamily="34" charset="0"/>
              </a:rPr>
              <a:t>Were they </a:t>
            </a:r>
            <a:r>
              <a:rPr lang="en-US" dirty="0">
                <a:latin typeface="+mj-lt"/>
                <a:cs typeface="Aparajita" pitchFamily="34" charset="0"/>
              </a:rPr>
              <a:t>an internal factor or an external factor?</a:t>
            </a:r>
          </a:p>
          <a:p>
            <a:pPr lvl="1"/>
            <a:r>
              <a:rPr lang="en-US" dirty="0" smtClean="0">
                <a:solidFill>
                  <a:srgbClr val="7030A0"/>
                </a:solidFill>
                <a:latin typeface="+mj-lt"/>
              </a:rPr>
              <a:t>External</a:t>
            </a:r>
          </a:p>
          <a:p>
            <a:r>
              <a:rPr lang="en-US" dirty="0" smtClean="0">
                <a:solidFill>
                  <a:srgbClr val="FF0000"/>
                </a:solidFill>
              </a:rPr>
              <a:t>The fighting between the heirs of Charlemagne</a:t>
            </a:r>
            <a:r>
              <a:rPr lang="en-US" dirty="0" smtClean="0"/>
              <a:t>.</a:t>
            </a:r>
          </a:p>
          <a:p>
            <a:pPr lvl="1"/>
            <a:r>
              <a:rPr lang="en-US" dirty="0" smtClean="0"/>
              <a:t>Internal factor or an external factor?</a:t>
            </a:r>
          </a:p>
          <a:p>
            <a:pPr lvl="1"/>
            <a:r>
              <a:rPr lang="en-US" dirty="0" smtClean="0">
                <a:solidFill>
                  <a:srgbClr val="7030A0"/>
                </a:solidFill>
              </a:rPr>
              <a:t>Internal</a:t>
            </a:r>
            <a:endParaRPr lang="en-US" dirty="0">
              <a:solidFill>
                <a:srgbClr val="7030A0"/>
              </a:solidFill>
            </a:endParaRPr>
          </a:p>
        </p:txBody>
      </p:sp>
    </p:spTree>
    <p:custDataLst>
      <p:tags r:id="rId1"/>
    </p:custDataLst>
    <p:extLst>
      <p:ext uri="{BB962C8B-B14F-4D97-AF65-F5344CB8AC3E}">
        <p14:creationId xmlns:p14="http://schemas.microsoft.com/office/powerpoint/2010/main" val="2010870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SHOWBARVISIBLE" val="True"/>
  <p:tag name="CSVFORMAT" val="0"/>
  <p:tag name="COUNTDOWNSTYLE" val="-1"/>
  <p:tag name="COUNTDOWNSECONDS" val="10"/>
  <p:tag name="BACKUPSESSIONS" val="True"/>
  <p:tag name="REVIEWONLY" val="False"/>
  <p:tag name="RACEENDPOINTS" val="100"/>
  <p:tag name="PARTICIPANTSINLEADERBOARD" val="5"/>
  <p:tag name="BUBBLESIZEVISIBLE" val="True"/>
  <p:tag name="CUSTOMGRIDBACKCOLOR" val="-722948"/>
  <p:tag name="CUSTOMCELLBACKCOLOR3" val="-268652"/>
  <p:tag name="DISPLAYDEVICENUMBER" val="True"/>
  <p:tag name="AUTOSIZEGRID" val="True"/>
  <p:tag name="POLLINGCYCLE" val="2"/>
  <p:tag name="INCLUDENONRESPONDERS" val="False"/>
  <p:tag name="CORRECTPOINTVALUE" val="1"/>
  <p:tag name="ZEROBASED" val="False"/>
  <p:tag name="FIBDISPLAYRESULTS" val="True"/>
  <p:tag name="PRRESPONSE1" val="10"/>
  <p:tag name="PRRESPONSE5" val="6"/>
  <p:tag name="PRRESPONSE9" val="2"/>
  <p:tag name="USESECONDARYMONITOR" val="True"/>
  <p:tag name="ANSWERNOWTEXT" val="Answer Now"/>
  <p:tag name="INPUTSOURCE" val="1"/>
  <p:tag name="CHARTVALUEFORMAT" val="0%"/>
  <p:tag name="STDCHART" val="1"/>
  <p:tag name="TEAMSINLEADERBOARD" val="5"/>
  <p:tag name="BUBBLEGROUPING" val="3"/>
  <p:tag name="CUSTOMCELLBACKCOLOR2" val="-13395457"/>
  <p:tag name="DISPLAYDEVICEID" val="False"/>
  <p:tag name="GRIDPOSITION" val="1"/>
  <p:tag name="RESETCHARTS" val="True"/>
  <p:tag name="INCORRECTPOINTVALUE" val="0"/>
  <p:tag name="CHARTSCALE" val="True"/>
  <p:tag name="FIBDISPLAYKEYWORDS" val="True"/>
  <p:tag name="PRRESPONSE6" val="5"/>
  <p:tag name="SHOWFLASHWARNING" val="True"/>
  <p:tag name="EXPANDSHOWBAR" val="True"/>
  <p:tag name="RESPCOUNTERSTYLE" val="-1"/>
  <p:tag name="ALLOWDUPLICATES" val="False"/>
  <p:tag name="AUTOUPDATEALIASES" val="True"/>
  <p:tag name="MAXRESPONDERS" val="5"/>
  <p:tag name="CUSTOMCELLFORECOLOR" val="-16777216"/>
  <p:tag name="DISPLAYNAME" val="True"/>
  <p:tag name="GRIDFONTSIZE" val="12"/>
  <p:tag name="INCLUDEPPT" val="True"/>
  <p:tag name="AUTOADJUSTPARTRANGE" val="True"/>
  <p:tag name="PRRESPONSE2" val="9"/>
  <p:tag name="PRRESPONSE8" val="3"/>
  <p:tag name="POWERPOINTVERSION" val="14.0"/>
  <p:tag name="RESPCOUNTERFORMAT" val="0"/>
  <p:tag name="AUTOADVANCE" val="False"/>
  <p:tag name="SKIPREMAININGRACESLIDES" val="True"/>
  <p:tag name="CUSTOMCELLBACKCOLOR1" val="-657956"/>
  <p:tag name="GRIDROTATIONINTERVAL" val="2"/>
  <p:tag name="MULTIRESPDIVISOR" val="1"/>
  <p:tag name="ADVANCEDSETTINGSVIEW" val="True"/>
  <p:tag name="PRRESPONSE4" val="7"/>
  <p:tag name="TPVERSION" val="2008"/>
  <p:tag name="RESPTABLESTYLE" val="-1"/>
  <p:tag name="RACERSMAXDISPLAYED" val="5"/>
  <p:tag name="DEFAULTNUMTEAMS" val="5"/>
  <p:tag name="GRIDSIZE" val="{Width=800, Height=600}"/>
  <p:tag name="REALTIMEBACKUP" val="False"/>
  <p:tag name="PRRESPONSE3" val="8"/>
  <p:tag name="SAVECSVWITHSESSION" val="True"/>
  <p:tag name="BACKUPMAINTENANCE" val="7"/>
  <p:tag name="BUBBLEVALUEFORMAT" val="0.0"/>
  <p:tag name="CHARTCOLORS" val="0"/>
  <p:tag name="FIBNUMRESULTS" val="5"/>
  <p:tag name="ALWAYSOPENPOLL" val="False"/>
  <p:tag name="ROTATIONINTERVAL" val="2"/>
  <p:tag name="USESCHEMECOLORS" val="True"/>
  <p:tag name="REALTIMEBACKUPPATH" val="(None)"/>
  <p:tag name="BULLETTYPE" val="3"/>
  <p:tag name="BUBBLENAMEVISIBLE" val="True"/>
  <p:tag name="ALLOWUSERFEEDBACK" val="True"/>
  <p:tag name="ANSWERNOWSTYLE" val="-1"/>
  <p:tag name="GRIDOPACITY" val="90"/>
  <p:tag name="PRRESPONSE10" val="1"/>
  <p:tag name="CHARTLABELS" val="1"/>
  <p:tag name="RACEANIMATIONSPEED" val="3"/>
  <p:tag name="NUMRESPONSES" val="1"/>
  <p:tag name="CUSTOMCELLBACKCOLOR4" val="-8355712"/>
  <p:tag name="PRRESPONSE7" val="4"/>
  <p:tag name="FIBINCLUDEOTHER" val="True"/>
  <p:tag name="DELIMITERS" val="3.1"/>
  <p:tag name="TASKPANEKEY" val="7a0132ce-a75c-4038-9ccf-3566999153e1"/>
  <p:tag name="TPFULLVERSION" val="4.3.2.1178"/>
</p:tagLst>
</file>

<file path=ppt/tags/tag10.xml><?xml version="1.0" encoding="utf-8"?>
<p:tagLst xmlns:a="http://schemas.openxmlformats.org/drawingml/2006/main" xmlns:r="http://schemas.openxmlformats.org/officeDocument/2006/relationships" xmlns:p="http://schemas.openxmlformats.org/presentationml/2006/main">
  <p:tag name="DELIMITERS" val="3.1"/>
</p:tagLst>
</file>

<file path=ppt/tags/tag1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7.xml><?xml version="1.0" encoding="utf-8"?>
<p:tagLst xmlns:a="http://schemas.openxmlformats.org/drawingml/2006/main" xmlns:r="http://schemas.openxmlformats.org/officeDocument/2006/relationships" xmlns:p="http://schemas.openxmlformats.org/presentationml/2006/main">
  <p:tag name="DELIMITERS" val="3.1"/>
</p:tagLst>
</file>

<file path=ppt/tags/tag18.xml><?xml version="1.0" encoding="utf-8"?>
<p:tagLst xmlns:a="http://schemas.openxmlformats.org/drawingml/2006/main" xmlns:r="http://schemas.openxmlformats.org/officeDocument/2006/relationships" xmlns:p="http://schemas.openxmlformats.org/presentationml/2006/main">
  <p:tag name="DELIMITERS" val="3.1"/>
</p:tagLst>
</file>

<file path=ppt/tags/tag19.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Lst>
</file>

<file path=ppt/tags/tag20.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2.xml><?xml version="1.0" encoding="utf-8"?>
<p:tagLst xmlns:a="http://schemas.openxmlformats.org/drawingml/2006/main" xmlns:r="http://schemas.openxmlformats.org/officeDocument/2006/relationships" xmlns:p="http://schemas.openxmlformats.org/presentationml/2006/main">
  <p:tag name="DELIMITERS" val="3.1"/>
</p:tagLst>
</file>

<file path=ppt/tags/tag23.xml><?xml version="1.0" encoding="utf-8"?>
<p:tagLst xmlns:a="http://schemas.openxmlformats.org/drawingml/2006/main" xmlns:r="http://schemas.openxmlformats.org/officeDocument/2006/relationships" xmlns:p="http://schemas.openxmlformats.org/presentationml/2006/main">
  <p:tag name="DELIMITERS" val="3.1"/>
</p:tagLst>
</file>

<file path=ppt/tags/tag2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5.xml><?xml version="1.0" encoding="utf-8"?>
<p:tagLst xmlns:a="http://schemas.openxmlformats.org/drawingml/2006/main" xmlns:r="http://schemas.openxmlformats.org/officeDocument/2006/relationships" xmlns:p="http://schemas.openxmlformats.org/presentationml/2006/main">
  <p:tag name="DELIMITERS" val="3.1"/>
</p:tagLst>
</file>

<file path=ppt/tags/tag3.xml><?xml version="1.0" encoding="utf-8"?>
<p:tagLst xmlns:a="http://schemas.openxmlformats.org/drawingml/2006/main" xmlns:r="http://schemas.openxmlformats.org/officeDocument/2006/relationships" xmlns:p="http://schemas.openxmlformats.org/presentationml/2006/main">
  <p:tag name="DELIMITERS" val="3.1"/>
</p:tagLst>
</file>

<file path=ppt/tags/tag4.xml><?xml version="1.0" encoding="utf-8"?>
<p:tagLst xmlns:a="http://schemas.openxmlformats.org/drawingml/2006/main" xmlns:r="http://schemas.openxmlformats.org/officeDocument/2006/relationships" xmlns:p="http://schemas.openxmlformats.org/presentationml/2006/main">
  <p:tag name="DELIMITERS" val="3.1"/>
</p:tagLst>
</file>

<file path=ppt/tags/tag5.xml><?xml version="1.0" encoding="utf-8"?>
<p:tagLst xmlns:a="http://schemas.openxmlformats.org/drawingml/2006/main" xmlns:r="http://schemas.openxmlformats.org/officeDocument/2006/relationships" xmlns:p="http://schemas.openxmlformats.org/presentationml/2006/main">
  <p:tag name="DELIMITERS" val="3.1"/>
</p:tagLst>
</file>

<file path=ppt/tags/tag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7.xml><?xml version="1.0" encoding="utf-8"?>
<p:tagLst xmlns:a="http://schemas.openxmlformats.org/drawingml/2006/main" xmlns:r="http://schemas.openxmlformats.org/officeDocument/2006/relationships" xmlns:p="http://schemas.openxmlformats.org/presentationml/2006/main">
  <p:tag name="NOPREFERENCE" val="False"/>
</p:tagLst>
</file>

<file path=ppt/tags/tag8.xml><?xml version="1.0" encoding="utf-8"?>
<p:tagLst xmlns:a="http://schemas.openxmlformats.org/drawingml/2006/main" xmlns:r="http://schemas.openxmlformats.org/officeDocument/2006/relationships" xmlns:p="http://schemas.openxmlformats.org/presentationml/2006/main">
  <p:tag name="DELIMITERS" val="3.1"/>
</p:tagLst>
</file>

<file path=ppt/tags/tag9.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1411</TotalTime>
  <Words>1002</Words>
  <Application>Microsoft Office PowerPoint</Application>
  <PresentationFormat>On-screen Show (4:3)</PresentationFormat>
  <Paragraphs>102</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Chapter 4, lesson 1 FEUDALISM</vt:lpstr>
      <vt:lpstr>Essential Questions</vt:lpstr>
      <vt:lpstr>Why does it matter?</vt:lpstr>
      <vt:lpstr>Lesson Vocabulary</vt:lpstr>
      <vt:lpstr>The End of the Carolingian Empire</vt:lpstr>
      <vt:lpstr>The End of the Carolingian Empire</vt:lpstr>
      <vt:lpstr>After Charlemagne’s Death </vt:lpstr>
      <vt:lpstr>PowerPoint Presentation</vt:lpstr>
      <vt:lpstr>Remember the Guiding Question:  What internal and external factors after Charlemagne’s death weakened European kingdoms?</vt:lpstr>
      <vt:lpstr>Where did the Vikings come from?</vt:lpstr>
      <vt:lpstr>The Development of Feudalism</vt:lpstr>
      <vt:lpstr>The Development of Feudalism</vt:lpstr>
      <vt:lpstr>Knights and Vassals</vt:lpstr>
      <vt:lpstr>PowerPoint Presentation</vt:lpstr>
      <vt:lpstr>Knights and Vassals and the  Feudal Contract</vt:lpstr>
      <vt:lpstr>The Feudal Contract</vt:lpstr>
      <vt:lpstr>Remember the Guiding Question:  Why did the collapse of governments lead to the new political and social order known as feudalism?</vt:lpstr>
      <vt:lpstr>PowerPoint Presentation</vt:lpstr>
      <vt:lpstr>The Nobility of the Middle Ages</vt:lpstr>
      <vt:lpstr>Nobility</vt:lpstr>
      <vt:lpstr>Women in the Early Middle Ages</vt:lpstr>
      <vt:lpstr>Remember the Guiding Question:  How was European feudal society structured?</vt:lpstr>
      <vt:lpstr>Looking back…</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Two Review  (review – noun - a looking at or looking over again)</dc:title>
  <dc:creator>cit-sysop</dc:creator>
  <cp:lastModifiedBy>cit-sysop</cp:lastModifiedBy>
  <cp:revision>123</cp:revision>
  <dcterms:created xsi:type="dcterms:W3CDTF">2011-09-07T19:17:10Z</dcterms:created>
  <dcterms:modified xsi:type="dcterms:W3CDTF">2013-09-17T12:35:52Z</dcterms:modified>
</cp:coreProperties>
</file>