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366" r:id="rId3"/>
    <p:sldId id="356" r:id="rId4"/>
    <p:sldId id="312" r:id="rId5"/>
    <p:sldId id="313" r:id="rId6"/>
    <p:sldId id="315" r:id="rId7"/>
    <p:sldId id="344" r:id="rId8"/>
    <p:sldId id="258" r:id="rId9"/>
    <p:sldId id="357" r:id="rId10"/>
    <p:sldId id="358" r:id="rId11"/>
    <p:sldId id="359" r:id="rId12"/>
    <p:sldId id="360" r:id="rId13"/>
    <p:sldId id="343" r:id="rId14"/>
    <p:sldId id="333" r:id="rId15"/>
    <p:sldId id="361" r:id="rId16"/>
    <p:sldId id="334" r:id="rId17"/>
    <p:sldId id="362" r:id="rId18"/>
    <p:sldId id="335" r:id="rId19"/>
    <p:sldId id="338" r:id="rId20"/>
    <p:sldId id="345" r:id="rId21"/>
    <p:sldId id="363" r:id="rId22"/>
    <p:sldId id="346" r:id="rId23"/>
    <p:sldId id="364" r:id="rId24"/>
    <p:sldId id="351" r:id="rId25"/>
    <p:sldId id="365" r:id="rId26"/>
    <p:sldId id="318" r:id="rId27"/>
    <p:sldId id="292" r:id="rId28"/>
    <p:sldId id="339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>
      <p:cViewPr varScale="1">
        <p:scale>
          <a:sx n="74" d="100"/>
          <a:sy n="74" d="100"/>
        </p:scale>
        <p:origin x="-3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DCE0D-B15F-461C-A874-C56257427E7E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8B8A5-0C85-425D-BFD0-6EDA8093C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89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8B8A5-0C85-425D-BFD0-6EDA8093CA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47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1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08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3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05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1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3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95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48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86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82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7C423-7F47-4953-91C8-F779F690CD96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7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143000" y="1295401"/>
            <a:ext cx="7391400" cy="3352800"/>
          </a:xfrm>
        </p:spPr>
        <p:txBody>
          <a:bodyPr>
            <a:normAutofit/>
          </a:bodyPr>
          <a:lstStyle/>
          <a:p>
            <a: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4, lesson 3</a:t>
            </a:r>
            <a:b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Growth of European Kingdoms</a:t>
            </a:r>
            <a:endParaRPr lang="en-US" sz="2600" dirty="0" smtClean="0">
              <a:solidFill>
                <a:srgbClr val="002060"/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533400" y="304800"/>
            <a:ext cx="8077200" cy="685800"/>
          </a:xfrm>
          <a:noFill/>
          <a:ln>
            <a:noFill/>
          </a:ln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Mr. Wyka - World History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162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Norman Conquest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 1066, William of Normandy crossed the English Channel at the head of an army of heavily armed knights.</a:t>
            </a:r>
          </a:p>
          <a:p>
            <a:pPr lvl="1"/>
            <a:r>
              <a:rPr lang="en-US" dirty="0" smtClean="0"/>
              <a:t>The invasion of England</a:t>
            </a:r>
          </a:p>
          <a:p>
            <a:pPr lvl="1"/>
            <a:r>
              <a:rPr lang="en-US" dirty="0" smtClean="0"/>
              <a:t>Defeated the Anglo-Saxon King Harold.</a:t>
            </a:r>
          </a:p>
          <a:p>
            <a:pPr lvl="2"/>
            <a:r>
              <a:rPr lang="en-US" dirty="0" smtClean="0"/>
              <a:t>Harold had just come from a battle in which he defeated an army of invading Vikings. 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English land was divided among Norman nobles and knights.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47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Effects of the Norman Conquest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Anglo-Saxon and French </a:t>
            </a:r>
            <a:r>
              <a:rPr lang="en-US" dirty="0" smtClean="0"/>
              <a:t>(the language spoken by the Normans) </a:t>
            </a:r>
            <a:r>
              <a:rPr lang="en-US" dirty="0" smtClean="0">
                <a:solidFill>
                  <a:srgbClr val="FF0000"/>
                </a:solidFill>
              </a:rPr>
              <a:t>merged to form a new English language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US" dirty="0" smtClean="0"/>
              <a:t>Middle English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61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castlewales.com/bayeux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686800" cy="414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48006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A section of the Bayeux Tapestry detailing the Norman invasion of England.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17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229600" cy="1143000"/>
          </a:xfrm>
        </p:spPr>
        <p:txBody>
          <a:bodyPr>
            <a:noAutofit/>
          </a:bodyPr>
          <a:lstStyle/>
          <a:p>
            <a:pPr marL="0" indent="0"/>
            <a:r>
              <a:rPr lang="en-US" sz="3800" dirty="0" smtClean="0"/>
              <a:t>Remember the Guiding Question:  </a:t>
            </a:r>
            <a:r>
              <a:rPr lang="en-US" sz="3600" b="1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What HUGE event in 1066 changed English society, law, and the course of English history?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849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  <a:cs typeface="Aparajita" pitchFamily="34" charset="0"/>
              </a:rPr>
              <a:t>The Norman invasion</a:t>
            </a:r>
            <a:endParaRPr lang="en-US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087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King Henry </a:t>
            </a:r>
            <a:r>
              <a:rPr lang="en-US" dirty="0" smtClean="0">
                <a:solidFill>
                  <a:srgbClr val="C00000"/>
                </a:solidFill>
              </a:rPr>
              <a:t>II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0593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1154 to 1189</a:t>
            </a:r>
          </a:p>
          <a:p>
            <a:r>
              <a:rPr lang="en-US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Increased the power of the English Monarchy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Established Royal Courts throughout England.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Created a body of “Common Law” – law the was common to the whole kingdom.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Why would a “common law” of the kingdom be better than each county having its own law?</a:t>
            </a:r>
          </a:p>
          <a:p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19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Henry II </a:t>
            </a:r>
            <a:r>
              <a:rPr lang="en-US" dirty="0" smtClean="0"/>
              <a:t>and the Church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0593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Tried to impose royal control on the Catholic Church.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Opposed by Catholic bishops</a:t>
            </a:r>
          </a:p>
          <a:p>
            <a:pPr lvl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Archbishop Thomas a Becket</a:t>
            </a:r>
          </a:p>
          <a:p>
            <a:pPr lvl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Murdered by knights of the king.</a:t>
            </a:r>
          </a:p>
          <a:p>
            <a:pPr lvl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King was forced to back down from his battle against the Church.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919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Magna </a:t>
            </a:r>
            <a:r>
              <a:rPr lang="en-US" dirty="0" err="1" smtClean="0">
                <a:solidFill>
                  <a:srgbClr val="FF0000"/>
                </a:solidFill>
              </a:rPr>
              <a:t>Carta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King John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England forced to sign the Great Charter in 1215.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Limited king’s power over nobles.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Set the precedent that a monarch’s power was NOT absolute.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Did nothing for the common folk.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00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virginiahumanities.org/wp-content/blogs.dir/29/files/2012/02/king-john-magna-car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31" y="89346"/>
            <a:ext cx="8683625" cy="651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28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English Parliament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382000" cy="42973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Emerged in the 13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Early institution of representative governmen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Granted taxes, discussed politics, passed laws.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Limited the kings’ powers.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261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France in the High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0593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parajita" pitchFamily="34" charset="0"/>
                <a:cs typeface="Aparajita" pitchFamily="34" charset="0"/>
              </a:rPr>
              <a:t>King Philip II Augustus</a:t>
            </a:r>
          </a:p>
          <a:p>
            <a:pPr lvl="1"/>
            <a:r>
              <a:rPr lang="en-US" dirty="0" smtClean="0">
                <a:latin typeface="Aparajita" pitchFamily="34" charset="0"/>
                <a:cs typeface="Aparajita" pitchFamily="34" charset="0"/>
              </a:rPr>
              <a:t>1180 to 1223 (spanning King Henry II and King John of England’s reigns)  </a:t>
            </a:r>
          </a:p>
          <a:p>
            <a:pPr lvl="1"/>
            <a:r>
              <a:rPr lang="en-US" dirty="0" smtClean="0">
                <a:latin typeface="Aparajita" pitchFamily="34" charset="0"/>
                <a:cs typeface="Aparajita" pitchFamily="34" charset="0"/>
              </a:rPr>
              <a:t>Expanded the power of the French                                        monarchy.</a:t>
            </a:r>
          </a:p>
          <a:p>
            <a:pPr lvl="1"/>
            <a:r>
              <a:rPr lang="en-US" dirty="0" smtClean="0">
                <a:latin typeface="Aparajita" pitchFamily="34" charset="0"/>
                <a:cs typeface="Aparajita" pitchFamily="34" charset="0"/>
              </a:rPr>
              <a:t>Fought wars with England to reclaim                                          French land..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4098" name="Picture 2" descr="http://s3-eu-west-1.amazonaws.com/lookandlearn-preview/M/M116/M1167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90800"/>
            <a:ext cx="2743200" cy="414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344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knowledgequestmaps.com/images/CharlemagneT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0817"/>
            <a:ext cx="7772399" cy="581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62484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Europe in the Age of Charlemagne the Emperor, c. 800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0955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France in the High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0593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Philip IV</a:t>
            </a:r>
          </a:p>
          <a:p>
            <a:pPr lvl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1285-1314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Created the Estates General (French version of Parliament)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First Estate – Clergy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Second Estate – Nobles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Third Estate – townspeople &amp; peasants</a:t>
            </a:r>
            <a:endParaRPr lang="en-US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319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howellworldhistory.files.wordpress.com/2012/11/three-est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47" y="228600"/>
            <a:ext cx="8817735" cy="613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70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The Holy Roman Empire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287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Grew out of the eastern Frankish kingdoms</a:t>
            </a:r>
          </a:p>
          <a:p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Otto crowned emperor of the Romans in 962 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baseline="30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time title used since Charlemagne in 800.</a:t>
            </a:r>
          </a:p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German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emperors were weak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and reliant on the power of German princes and nobles.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Power struggles with the Church and ambitious nobles kept the emperor weak.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319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flatrock.org.nz/static/frontpage/assets/history/europe_11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534400" cy="636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29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Central and Eastern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135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Slavic peoples settled in Eastern Europe and eventually formed kingdoms. 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Catholic Christianity converted the peoples of the western portion of Eastern Europe </a:t>
            </a:r>
          </a:p>
          <a:p>
            <a:pPr marL="400050" lvl="1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Poland </a:t>
            </a:r>
          </a:p>
          <a:p>
            <a:pPr marL="400050" lvl="1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Hungary</a:t>
            </a:r>
          </a:p>
          <a:p>
            <a:pPr marL="400050" lvl="1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Czechs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Orthodox Christianity converted the eastern portion of Europe</a:t>
            </a:r>
          </a:p>
          <a:p>
            <a:pPr marL="400050" lvl="1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Kievan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Russia</a:t>
            </a:r>
          </a:p>
          <a:p>
            <a:pPr marL="400050" lvl="1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50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Sum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The High Middle Ages – 1000 to 1300 – saw kings grow in power in France and England while the Holy Roman Emperor held little real power.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The Catholic Church experienced a schism (break) between the western Church (Catholic) and the eastern Church (Orthodox).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Early representative government institutions were established in England (Parliament) and France (Estates General). 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2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Looking back…</a:t>
            </a:r>
            <a:endParaRPr lang="en-US" dirty="0"/>
          </a:p>
        </p:txBody>
      </p:sp>
      <p:pic>
        <p:nvPicPr>
          <p:cNvPr id="5122" name="Picture 2" descr="http://farm5.staticflickr.com/4053/4546609892_c954887e7b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4648200" cy="453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818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04850"/>
            <a:ext cx="8382000" cy="257175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4400" dirty="0" smtClean="0">
                <a:latin typeface="Aparajita" pitchFamily="34" charset="0"/>
                <a:cs typeface="Aparajita" pitchFamily="34" charset="0"/>
              </a:rPr>
              <a:t>The western Roman Empire fell in A.D. 476, but the eastern Roman Empire, centered in Constantinople, continued for another 1000 years.  What do historians call the eastern  Roman Empire?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4648200"/>
            <a:ext cx="3733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i="1" dirty="0" smtClean="0"/>
              <a:t>The  Byzantine Empire</a:t>
            </a:r>
            <a:endParaRPr lang="en-US" sz="38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511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anshuchristajacobson.files.wordpress.com/2011/11/try-n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4350"/>
            <a:ext cx="8077200" cy="605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491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flatrock.org.nz/static/frontpage/assets/history/europe_11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534400" cy="636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79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196441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How can change to political systems impact economic activities?</a:t>
            </a:r>
          </a:p>
          <a:p>
            <a:r>
              <a:rPr lang="en-US" dirty="0" smtClean="0"/>
              <a:t>How is society influenced by changes in political and economic systems?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467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it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domination of European society by the nobility reach its high point between 1000 and 1300 – the High Middle Ages. 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During </a:t>
            </a:r>
            <a:r>
              <a:rPr lang="en-US" dirty="0" smtClean="0"/>
              <a:t>this time, monarchs (kings) began extending and centralizing their power, creating larger European kingdoms out of which grew the modern nation-states of Europe.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173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9111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common law</a:t>
            </a:r>
          </a:p>
          <a:p>
            <a:r>
              <a:rPr lang="en-US" sz="3800" dirty="0" smtClean="0"/>
              <a:t>Magna </a:t>
            </a:r>
            <a:r>
              <a:rPr lang="en-US" sz="3800" dirty="0" err="1" smtClean="0"/>
              <a:t>Carta</a:t>
            </a:r>
            <a:endParaRPr lang="en-US" sz="3800" dirty="0" smtClean="0"/>
          </a:p>
          <a:p>
            <a:r>
              <a:rPr lang="en-US" sz="3800" dirty="0" smtClean="0"/>
              <a:t>Parliament</a:t>
            </a:r>
          </a:p>
          <a:p>
            <a:r>
              <a:rPr lang="en-US" sz="3800" dirty="0" smtClean="0"/>
              <a:t>estate</a:t>
            </a:r>
          </a:p>
        </p:txBody>
      </p:sp>
      <p:pic>
        <p:nvPicPr>
          <p:cNvPr id="2050" name="Picture 2" descr="http://1.bp.blogspot.com/-kEjiZzxqP4w/UQPw5PcrPSI/AAAAAAAAFOA/JqpBwLyEuxE/s1600/Holy+Roman+Empire,+after+1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52600"/>
            <a:ext cx="4698999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14800" y="4876800"/>
            <a:ext cx="447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Crest of the Holy Roman Empire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265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England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382000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Aparajita" pitchFamily="34" charset="0"/>
                <a:cs typeface="Aparajita" pitchFamily="34" charset="0"/>
              </a:rPr>
              <a:t>Guiding Question:  </a:t>
            </a:r>
          </a:p>
          <a:p>
            <a:pPr marL="0" indent="0" algn="ctr">
              <a:buNone/>
            </a:pPr>
            <a:endParaRPr lang="en-US" sz="4000" dirty="0">
              <a:latin typeface="Aparajita" pitchFamily="34" charset="0"/>
              <a:cs typeface="Aparajita" pitchFamily="34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What HUGE event in 1066 changed English society, law, and the course of English history?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907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Anglo-Saxon England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983163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latin typeface="Aparajita" pitchFamily="34" charset="0"/>
                <a:cs typeface="Aparajita" pitchFamily="34" charset="0"/>
              </a:rPr>
              <a:t>From the 800s to 1066, England had been ruled by Anglo-Saxon kings.</a:t>
            </a:r>
            <a:endParaRPr lang="en-US" sz="4200" dirty="0" smtClean="0">
              <a:latin typeface="Aparajita" pitchFamily="34" charset="0"/>
              <a:cs typeface="Aparajita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4200" dirty="0" smtClean="0">
                <a:latin typeface="Aparajita" pitchFamily="34" charset="0"/>
                <a:cs typeface="Aparajita" pitchFamily="34" charset="0"/>
              </a:rPr>
              <a:t>Angles and Saxons – Germanic tribes who had invaded England in the 400s.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40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England</a:t>
            </a:r>
            <a:r>
              <a:rPr lang="en-US" sz="36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- </a:t>
            </a:r>
            <a:r>
              <a:rPr lang="en-US" sz="3600" dirty="0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de</a:t>
            </a:r>
            <a:r>
              <a:rPr lang="en-US" sz="3600" dirty="0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rived 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from the Old English name </a:t>
            </a:r>
            <a:r>
              <a:rPr lang="en-US" sz="3600" b="1" i="1" dirty="0" err="1" smtClean="0">
                <a:solidFill>
                  <a:srgbClr val="C00000"/>
                </a:solidFill>
                <a:latin typeface="+mj-lt"/>
                <a:ea typeface="Tahoma" pitchFamily="34" charset="0"/>
                <a:cs typeface="Tahoma" pitchFamily="34" charset="0"/>
              </a:rPr>
              <a:t>Englaland</a:t>
            </a:r>
            <a:r>
              <a:rPr lang="en-US" sz="3600" i="1" dirty="0" smtClean="0">
                <a:solidFill>
                  <a:srgbClr val="C0000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which means "</a:t>
            </a:r>
            <a:r>
              <a:rPr lang="en-US" sz="3600" b="1" dirty="0">
                <a:solidFill>
                  <a:srgbClr val="C00000"/>
                </a:solidFill>
                <a:latin typeface="+mj-lt"/>
                <a:ea typeface="Tahoma" pitchFamily="34" charset="0"/>
                <a:cs typeface="Tahoma" pitchFamily="34" charset="0"/>
              </a:rPr>
              <a:t>land of the Angles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"</a:t>
            </a:r>
            <a:endParaRPr lang="en-US" sz="3600" dirty="0"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54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 come the Normans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remember this from our presentation on Feudalism?</a:t>
            </a:r>
          </a:p>
          <a:p>
            <a:pPr lvl="2"/>
            <a:r>
              <a:rPr lang="en-US" sz="2800" dirty="0" smtClean="0">
                <a:latin typeface="Aparajita" pitchFamily="34" charset="0"/>
                <a:cs typeface="Aparajita" pitchFamily="34" charset="0"/>
              </a:rPr>
              <a:t>… </a:t>
            </a:r>
            <a:r>
              <a:rPr lang="en-US" sz="28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in </a:t>
            </a:r>
            <a:r>
              <a:rPr lang="en-US" sz="2800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911, </a:t>
            </a:r>
            <a:r>
              <a:rPr lang="en-US" sz="28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a </a:t>
            </a:r>
            <a:r>
              <a:rPr lang="en-US" sz="2800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band of </a:t>
            </a:r>
            <a:r>
              <a:rPr lang="en-US" sz="2800" b="1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Vikings</a:t>
            </a:r>
            <a:r>
              <a:rPr lang="en-US" sz="2800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 under Rollo </a:t>
            </a:r>
            <a:r>
              <a:rPr lang="en-US" sz="28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was given </a:t>
            </a:r>
            <a:r>
              <a:rPr lang="en-US" sz="2800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a strip of land along the English Channel by the west Frankish king.</a:t>
            </a:r>
          </a:p>
          <a:p>
            <a:pPr lvl="3"/>
            <a:r>
              <a:rPr lang="en-US" sz="2400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The land they settled came to be known as </a:t>
            </a:r>
            <a:r>
              <a:rPr lang="en-US" sz="2400" b="1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Normandy</a:t>
            </a:r>
            <a:r>
              <a:rPr lang="en-US" sz="2400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(land of the </a:t>
            </a:r>
            <a:r>
              <a:rPr lang="en-US" sz="2400" dirty="0" err="1">
                <a:latin typeface="Aparajita" pitchFamily="34" charset="0"/>
                <a:cs typeface="Aparajita" pitchFamily="34" charset="0"/>
              </a:rPr>
              <a:t>Northmen</a:t>
            </a:r>
            <a:r>
              <a:rPr lang="en-US" sz="2400" dirty="0">
                <a:latin typeface="Aparajita" pitchFamily="34" charset="0"/>
                <a:cs typeface="Aparajita" pitchFamily="34" charset="0"/>
              </a:rPr>
              <a:t>)</a:t>
            </a:r>
            <a:r>
              <a:rPr lang="en-US" sz="2400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 and the people there, </a:t>
            </a:r>
            <a:r>
              <a:rPr lang="en-US" sz="2400" b="1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Normans</a:t>
            </a:r>
            <a:r>
              <a:rPr lang="en-US" sz="2400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.  </a:t>
            </a:r>
          </a:p>
          <a:p>
            <a:pPr lvl="3"/>
            <a:r>
              <a:rPr lang="en-US" sz="2400" dirty="0">
                <a:latin typeface="Aparajita" pitchFamily="34" charset="0"/>
                <a:cs typeface="Aparajita" pitchFamily="34" charset="0"/>
              </a:rPr>
              <a:t>The Frankish policy of settling the Vikings and converting them to Christianity worked.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87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Fals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7a0132ce-a75c-4038-9ccf-3566999153e1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831</Words>
  <Application>Microsoft Office PowerPoint</Application>
  <PresentationFormat>On-screen Show (4:3)</PresentationFormat>
  <Paragraphs>96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Chapter 4, lesson 3 The Growth of European Kingdoms</vt:lpstr>
      <vt:lpstr>PowerPoint Presentation</vt:lpstr>
      <vt:lpstr>PowerPoint Presentation</vt:lpstr>
      <vt:lpstr>Essential Questions</vt:lpstr>
      <vt:lpstr>Why does it matter?</vt:lpstr>
      <vt:lpstr>Lesson Vocabulary</vt:lpstr>
      <vt:lpstr>England</vt:lpstr>
      <vt:lpstr>Anglo-Saxon England</vt:lpstr>
      <vt:lpstr>Here come the Normans</vt:lpstr>
      <vt:lpstr>The Norman Conquest</vt:lpstr>
      <vt:lpstr>Effects of the Norman Conquest</vt:lpstr>
      <vt:lpstr>PowerPoint Presentation</vt:lpstr>
      <vt:lpstr>Remember the Guiding Question:  What HUGE event in 1066 changed English society, law, and the course of English history?</vt:lpstr>
      <vt:lpstr>King Henry II</vt:lpstr>
      <vt:lpstr>Henry II and the Church </vt:lpstr>
      <vt:lpstr>Magna Carta</vt:lpstr>
      <vt:lpstr>PowerPoint Presentation</vt:lpstr>
      <vt:lpstr>English Parliament</vt:lpstr>
      <vt:lpstr>France in the High Middle Ages</vt:lpstr>
      <vt:lpstr>France in the High Middle Ages</vt:lpstr>
      <vt:lpstr>PowerPoint Presentation</vt:lpstr>
      <vt:lpstr>The Holy Roman Empire</vt:lpstr>
      <vt:lpstr>PowerPoint Presentation</vt:lpstr>
      <vt:lpstr>Central and Eastern Europe</vt:lpstr>
      <vt:lpstr>To Sum Up</vt:lpstr>
      <vt:lpstr>Looking back…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Two Review  (review – noun - a looking at or looking over again)</dc:title>
  <dc:creator>cit-sysop</dc:creator>
  <cp:lastModifiedBy>cit-sysop</cp:lastModifiedBy>
  <cp:revision>136</cp:revision>
  <dcterms:created xsi:type="dcterms:W3CDTF">2011-09-07T19:17:10Z</dcterms:created>
  <dcterms:modified xsi:type="dcterms:W3CDTF">2014-09-09T12:34:02Z</dcterms:modified>
</cp:coreProperties>
</file>