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0" r:id="rId2"/>
    <p:sldId id="257" r:id="rId3"/>
    <p:sldId id="313" r:id="rId4"/>
    <p:sldId id="394" r:id="rId5"/>
    <p:sldId id="395" r:id="rId6"/>
    <p:sldId id="396" r:id="rId7"/>
    <p:sldId id="397" r:id="rId8"/>
    <p:sldId id="358" r:id="rId9"/>
    <p:sldId id="315" r:id="rId10"/>
    <p:sldId id="370" r:id="rId11"/>
    <p:sldId id="371" r:id="rId12"/>
    <p:sldId id="391" r:id="rId13"/>
    <p:sldId id="405" r:id="rId14"/>
    <p:sldId id="372" r:id="rId15"/>
    <p:sldId id="384" r:id="rId16"/>
    <p:sldId id="377" r:id="rId17"/>
    <p:sldId id="373" r:id="rId18"/>
    <p:sldId id="374" r:id="rId19"/>
    <p:sldId id="375" r:id="rId20"/>
    <p:sldId id="398" r:id="rId21"/>
    <p:sldId id="389" r:id="rId22"/>
    <p:sldId id="339" r:id="rId23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94660"/>
  </p:normalViewPr>
  <p:slideViewPr>
    <p:cSldViewPr>
      <p:cViewPr varScale="1">
        <p:scale>
          <a:sx n="82" d="100"/>
          <a:sy n="82" d="100"/>
        </p:scale>
        <p:origin x="1435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1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0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3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0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1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3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9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4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8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8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7C423-7F47-4953-91C8-F779F690CD96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7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en-US" sz="3000" dirty="0"/>
              <a:t>Can you Describe </a:t>
            </a:r>
            <a:r>
              <a:rPr lang="en-US" sz="3000" u="sng" dirty="0"/>
              <a:t>in detail</a:t>
            </a:r>
            <a:r>
              <a:rPr lang="en-US" sz="3000" dirty="0"/>
              <a:t>, three similarities between the Roman and Han Empires, using complete sentences ?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43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Here’s a great example of one similarity.  It has a </a:t>
            </a:r>
            <a:r>
              <a:rPr lang="en-US" dirty="0">
                <a:solidFill>
                  <a:srgbClr val="FF0000"/>
                </a:solidFill>
              </a:rPr>
              <a:t>main idea </a:t>
            </a:r>
            <a:r>
              <a:rPr lang="en-US" dirty="0"/>
              <a:t>and </a:t>
            </a:r>
            <a:r>
              <a:rPr lang="en-US" dirty="0">
                <a:solidFill>
                  <a:schemeClr val="tx2"/>
                </a:solidFill>
              </a:rPr>
              <a:t>supporting details</a:t>
            </a:r>
            <a:r>
              <a:rPr lang="en-US" dirty="0"/>
              <a:t>:  “One similarity between the Roman and Han empires was that the family was headed by an </a:t>
            </a:r>
            <a:r>
              <a:rPr lang="en-US" dirty="0">
                <a:solidFill>
                  <a:srgbClr val="FF0000"/>
                </a:solidFill>
              </a:rPr>
              <a:t>all-powerful </a:t>
            </a:r>
            <a:r>
              <a:rPr lang="en-US" b="1" dirty="0">
                <a:solidFill>
                  <a:srgbClr val="FF0000"/>
                </a:solidFill>
              </a:rPr>
              <a:t>patriarch</a:t>
            </a:r>
            <a:r>
              <a:rPr lang="en-US" dirty="0"/>
              <a:t>.  The values first learned in the family were </a:t>
            </a:r>
            <a:r>
              <a:rPr lang="en-US" dirty="0">
                <a:solidFill>
                  <a:schemeClr val="tx2"/>
                </a:solidFill>
              </a:rPr>
              <a:t>obedience, respect for superiors, piety, and a strong sense of duty and honor</a:t>
            </a:r>
            <a:r>
              <a:rPr lang="en-US" dirty="0"/>
              <a:t>.”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you add two more?  </a:t>
            </a:r>
          </a:p>
        </p:txBody>
      </p:sp>
    </p:spTree>
    <p:extLst>
      <p:ext uri="{BB962C8B-B14F-4D97-AF65-F5344CB8AC3E}">
        <p14:creationId xmlns:p14="http://schemas.microsoft.com/office/powerpoint/2010/main" val="726604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Daoism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28796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Peace and harmony with the natural world</a:t>
            </a:r>
          </a:p>
          <a:p>
            <a:r>
              <a:rPr lang="en-US" sz="4400" b="1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Contrasts most highly with Legalism</a:t>
            </a:r>
            <a:endParaRPr lang="en-US" sz="44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3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Confucius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35563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Aparajita" pitchFamily="34" charset="0"/>
                <a:cs typeface="Aparajita" pitchFamily="34" charset="0"/>
              </a:rPr>
              <a:t>Most concerned with </a:t>
            </a:r>
            <a:r>
              <a:rPr lang="en-US" sz="4200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creating</a:t>
            </a:r>
            <a:r>
              <a:rPr lang="en-US" sz="4200" dirty="0">
                <a:latin typeface="Aparajita" pitchFamily="34" charset="0"/>
                <a:cs typeface="Aparajita" pitchFamily="34" charset="0"/>
              </a:rPr>
              <a:t> and maintaining </a:t>
            </a:r>
            <a:r>
              <a:rPr lang="en-US" sz="4200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 good, orderly society.</a:t>
            </a:r>
          </a:p>
          <a:p>
            <a:r>
              <a:rPr lang="en-US" sz="4200" b="1" dirty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The way to do that is through proper relations, or treating others properly within your station in life (social standing).  </a:t>
            </a:r>
          </a:p>
          <a:p>
            <a:pPr marL="0" indent="0">
              <a:buNone/>
            </a:pPr>
            <a:endParaRPr lang="en-US" sz="42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0295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81000" y="1295400"/>
            <a:ext cx="8153400" cy="4800601"/>
          </a:xfrm>
        </p:spPr>
        <p:txBody>
          <a:bodyPr>
            <a:normAutofit/>
          </a:bodyPr>
          <a:lstStyle/>
          <a:p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American Civilizations</a:t>
            </a:r>
            <a:b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Amsco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World History chapter 6</a:t>
            </a:r>
            <a:endParaRPr lang="en-US" sz="3300" dirty="0">
              <a:solidFill>
                <a:srgbClr val="002060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077200" cy="685800"/>
          </a:xfrm>
          <a:noFill/>
          <a:ln>
            <a:noFill/>
          </a:ln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Mr. Wyka – AP World History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2664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esoamerican ci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799" y="457200"/>
            <a:ext cx="866986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7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City of Teotihuacan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3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City arranged on a grid pattern (a sign of a strong, centralized gov’t).</a:t>
            </a:r>
          </a:p>
          <a:p>
            <a:r>
              <a:rPr lang="en-US" sz="4200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Most of the people lived in one large </a:t>
            </a:r>
            <a:r>
              <a:rPr lang="en-US" sz="4200" dirty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city, </a:t>
            </a:r>
            <a:r>
              <a:rPr lang="en-US" sz="4200" dirty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rather than many small cities (like the Maya).  </a:t>
            </a:r>
            <a:endParaRPr lang="en-US" sz="36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076" name="Picture 4" descr="http://www.tucantravel.com/images/stories/JoomGallery/originals/map_5/ind_13/rmx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76700"/>
            <a:ext cx="351692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0295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Moche</a:t>
            </a:r>
            <a:r>
              <a:rPr lang="en-US" dirty="0">
                <a:solidFill>
                  <a:srgbClr val="C00000"/>
                </a:solidFill>
              </a:rPr>
              <a:t> vs. Maya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Similar in that  both cultures emphasized the idea of communal work.  </a:t>
            </a:r>
            <a:endParaRPr lang="en-US" dirty="0"/>
          </a:p>
        </p:txBody>
      </p:sp>
      <p:pic>
        <p:nvPicPr>
          <p:cNvPr id="4098" name="Picture 2" descr="http://apwh-remillard.weebly.com/uploads/2/2/7/9/22795302/4654366.jpg?2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2873189"/>
            <a:ext cx="3700462" cy="348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1.bp.blogspot.com/-G_PilvBe9WY/TgN8Us04apI/AAAAAAAAADI/WQULc4HEq2U/s1600/Mapa+Moche+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36794"/>
            <a:ext cx="3178045" cy="348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791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Moche</a:t>
            </a:r>
            <a:r>
              <a:rPr lang="en-US" dirty="0">
                <a:solidFill>
                  <a:srgbClr val="C00000"/>
                </a:solidFill>
              </a:rPr>
              <a:t> Social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200" dirty="0">
                <a:latin typeface="Aparajita" pitchFamily="34" charset="0"/>
                <a:cs typeface="Aparajita" pitchFamily="34" charset="0"/>
              </a:rPr>
              <a:t>Organized around </a:t>
            </a:r>
            <a:r>
              <a:rPr lang="en-US" sz="4200" b="1" i="1" dirty="0" err="1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ayllus</a:t>
            </a:r>
            <a:r>
              <a:rPr lang="en-US" sz="4200" dirty="0">
                <a:latin typeface="Aparajita" pitchFamily="34" charset="0"/>
                <a:cs typeface="Aparajita" pitchFamily="34" charset="0"/>
              </a:rPr>
              <a:t>.</a:t>
            </a:r>
          </a:p>
          <a:p>
            <a:pPr marL="0" indent="0">
              <a:buNone/>
            </a:pPr>
            <a:r>
              <a:rPr lang="en-US" sz="4200" dirty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Small communities </a:t>
            </a:r>
            <a:r>
              <a:rPr lang="en-US" sz="4200" dirty="0">
                <a:latin typeface="Aparajita" pitchFamily="34" charset="0"/>
                <a:cs typeface="Aparajita" pitchFamily="34" charset="0"/>
              </a:rPr>
              <a:t>based on the idea </a:t>
            </a:r>
            <a:r>
              <a:rPr lang="en-US" sz="4200" dirty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of communal work.  </a:t>
            </a:r>
          </a:p>
          <a:p>
            <a:pPr marL="0" indent="0">
              <a:buNone/>
            </a:pPr>
            <a:r>
              <a:rPr lang="en-US" sz="4200" dirty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A woman could belong to both her husband’s </a:t>
            </a:r>
            <a:r>
              <a:rPr lang="en-US" sz="4200" b="1" i="1" dirty="0" err="1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ayllus</a:t>
            </a:r>
            <a:r>
              <a:rPr lang="en-US" sz="4200" dirty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and her birth family’s.  </a:t>
            </a:r>
            <a:endParaRPr lang="en-US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6752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MesoAmerica</a:t>
            </a:r>
            <a:r>
              <a:rPr lang="en-US" dirty="0">
                <a:solidFill>
                  <a:srgbClr val="C00000"/>
                </a:solidFill>
              </a:rPr>
              <a:t> vs. South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dirty="0">
                <a:latin typeface="Aparajita" pitchFamily="34" charset="0"/>
                <a:cs typeface="Aparajita" pitchFamily="34" charset="0"/>
              </a:rPr>
              <a:t>Mesoamerica – Mexico and Central America.</a:t>
            </a:r>
          </a:p>
          <a:p>
            <a:pPr lvl="1"/>
            <a:r>
              <a:rPr lang="en-US" b="1" dirty="0">
                <a:latin typeface="Aparajita" pitchFamily="34" charset="0"/>
                <a:cs typeface="Aparajita" pitchFamily="34" charset="0"/>
              </a:rPr>
              <a:t>Aztec, Teotihuacan, Olmec, Mayan</a:t>
            </a:r>
          </a:p>
          <a:p>
            <a:r>
              <a:rPr lang="en-US" sz="3600" b="1" dirty="0">
                <a:latin typeface="Aparajita" pitchFamily="34" charset="0"/>
                <a:cs typeface="Aparajita" pitchFamily="34" charset="0"/>
              </a:rPr>
              <a:t>South America</a:t>
            </a:r>
          </a:p>
          <a:p>
            <a:pPr lvl="1"/>
            <a:r>
              <a:rPr lang="en-US" b="1" dirty="0" err="1">
                <a:latin typeface="Aparajita" pitchFamily="34" charset="0"/>
                <a:cs typeface="Aparajita" pitchFamily="34" charset="0"/>
              </a:rPr>
              <a:t>Moche</a:t>
            </a:r>
            <a:r>
              <a:rPr lang="en-US" b="1" dirty="0">
                <a:latin typeface="Aparajita" pitchFamily="34" charset="0"/>
                <a:cs typeface="Aparajita" pitchFamily="34" charset="0"/>
              </a:rPr>
              <a:t>, Inca, </a:t>
            </a:r>
            <a:r>
              <a:rPr lang="en-US" b="1" dirty="0" err="1">
                <a:latin typeface="Aparajita" pitchFamily="34" charset="0"/>
                <a:cs typeface="Aparajita" pitchFamily="34" charset="0"/>
              </a:rPr>
              <a:t>Chavin</a:t>
            </a:r>
            <a:endParaRPr lang="en-US" b="1" dirty="0">
              <a:latin typeface="Aparajita" pitchFamily="34" charset="0"/>
              <a:cs typeface="Aparajita" pitchFamily="34" charset="0"/>
            </a:endParaRPr>
          </a:p>
          <a:p>
            <a:pPr lvl="1"/>
            <a:endParaRPr lang="en-US" sz="3600" dirty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  <a:p>
            <a:pPr lvl="1"/>
            <a:endParaRPr lang="en-US" sz="3600" dirty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sz="4000" b="1" dirty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These cultures share </a:t>
            </a:r>
            <a:r>
              <a:rPr lang="en-US" sz="4000" b="1" u="sng" dirty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similarities</a:t>
            </a:r>
            <a:r>
              <a:rPr lang="en-US" sz="4000" b="1" dirty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such as strong, centralized imperial governments and ritual sacrifice to the gods. </a:t>
            </a:r>
          </a:p>
          <a:p>
            <a:r>
              <a:rPr lang="en-US" sz="4000" b="1" dirty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Llamas however, were </a:t>
            </a:r>
            <a:r>
              <a:rPr lang="en-US" sz="4000" b="1" u="sng" dirty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unique</a:t>
            </a:r>
            <a:r>
              <a:rPr lang="en-US" sz="4000" b="1" dirty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to South America and were used to produce wool and as a light pack animal.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0295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Chavin</a:t>
            </a:r>
            <a:r>
              <a:rPr lang="en-US" dirty="0">
                <a:solidFill>
                  <a:srgbClr val="C00000"/>
                </a:solidFill>
              </a:rPr>
              <a:t> and </a:t>
            </a:r>
            <a:r>
              <a:rPr lang="en-US" dirty="0" err="1">
                <a:solidFill>
                  <a:srgbClr val="C00000"/>
                </a:solidFill>
              </a:rPr>
              <a:t>Moche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3641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Both cultures lived in the high elevations of the Andes mountains in South America.</a:t>
            </a:r>
            <a:endParaRPr lang="en-US" sz="38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5126" name="Picture 6" descr="http://khsappliedgeography.weebly.com/uploads/2/3/2/8/23282928/515801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765" y="2895599"/>
            <a:ext cx="3687762" cy="368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upload.wikimedia.org/wikipedia/commons/8/86/Chavin-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35" y="2687636"/>
            <a:ext cx="3598822" cy="38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043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/>
              <a:t>Megalithic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1"/>
            <a:ext cx="86868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200" dirty="0">
                <a:latin typeface="Aparajita" pitchFamily="34" charset="0"/>
                <a:cs typeface="Aparajita" pitchFamily="34" charset="0"/>
              </a:rPr>
              <a:t>BIG BUILDINGS</a:t>
            </a:r>
            <a:endParaRPr lang="en-US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6146" name="Picture 2" descr="http://tse3.mm.bing.net/th?id=OIP.M2089540978765f6d5f34e36fdeb4595cH0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2057400"/>
            <a:ext cx="457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410200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Shows the ability of a society to organize a large labor force. </a:t>
            </a:r>
            <a:r>
              <a:rPr lang="en-US" sz="2800" dirty="0"/>
              <a:t> Implies a strong centralized government or a strong leader.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7069" y="2562820"/>
            <a:ext cx="2151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Mayan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043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81000" y="1295400"/>
            <a:ext cx="8153400" cy="4800601"/>
          </a:xfrm>
        </p:spPr>
        <p:txBody>
          <a:bodyPr>
            <a:normAutofit/>
          </a:bodyPr>
          <a:lstStyle/>
          <a:p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Classical Civilizations </a:t>
            </a:r>
            <a:b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India and China </a:t>
            </a:r>
            <a:b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 2 – 600 B.C. to A.D. 600</a:t>
            </a:r>
            <a:b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Amsco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World History chapter 5</a:t>
            </a:r>
            <a:endParaRPr lang="en-US" sz="3300" dirty="0">
              <a:solidFill>
                <a:srgbClr val="002060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077200" cy="685800"/>
          </a:xfrm>
          <a:noFill/>
          <a:ln>
            <a:noFill/>
          </a:ln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Mr. Wyka – AP World History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1624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How did the pyramids of the Mayans differ from those of the Egyptians?</a:t>
            </a:r>
          </a:p>
        </p:txBody>
      </p:sp>
    </p:spTree>
    <p:extLst>
      <p:ext uri="{BB962C8B-B14F-4D97-AF65-F5344CB8AC3E}">
        <p14:creationId xmlns:p14="http://schemas.microsoft.com/office/powerpoint/2010/main" val="3074549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Mayan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By the Tenth Century (900s C.E.), people were abandoning the cities of the Yucatan Peninsula for the countryside.  </a:t>
            </a:r>
          </a:p>
        </p:txBody>
      </p:sp>
    </p:spTree>
    <p:extLst>
      <p:ext uri="{BB962C8B-B14F-4D97-AF65-F5344CB8AC3E}">
        <p14:creationId xmlns:p14="http://schemas.microsoft.com/office/powerpoint/2010/main" val="3097934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locate on a map?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123D09-9CB6-4BA4-B215-E355EF34C472}"/>
              </a:ext>
            </a:extLst>
          </p:cNvPr>
          <p:cNvSpPr txBox="1"/>
          <p:nvPr/>
        </p:nvSpPr>
        <p:spPr>
          <a:xfrm>
            <a:off x="609600" y="1524000"/>
            <a:ext cx="8001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/>
              <a:t>Han 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/>
              <a:t>The Gupta Empire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/>
              <a:t>The Mayan civilization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/>
              <a:t>The Mauryan Empire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/>
              <a:t>The city of Teotihuacan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/>
              <a:t>The </a:t>
            </a:r>
            <a:r>
              <a:rPr lang="en-US" sz="3800" dirty="0" err="1"/>
              <a:t>Chavin</a:t>
            </a:r>
            <a:r>
              <a:rPr lang="en-US" sz="3800" dirty="0"/>
              <a:t> culture.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4914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Emperor </a:t>
            </a:r>
            <a:r>
              <a:rPr lang="en-US" dirty="0" err="1">
                <a:solidFill>
                  <a:srgbClr val="FF0000"/>
                </a:solidFill>
              </a:rPr>
              <a:t>Ashoka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Emperor of </a:t>
            </a:r>
            <a:r>
              <a:rPr lang="en-US" dirty="0" err="1">
                <a:solidFill>
                  <a:srgbClr val="FF0000"/>
                </a:solidFill>
              </a:rPr>
              <a:t>Mauryan</a:t>
            </a:r>
            <a:r>
              <a:rPr lang="en-US" dirty="0">
                <a:solidFill>
                  <a:srgbClr val="FF0000"/>
                </a:solidFill>
              </a:rPr>
              <a:t> India</a:t>
            </a:r>
          </a:p>
          <a:p>
            <a:r>
              <a:rPr lang="en-US" dirty="0">
                <a:solidFill>
                  <a:srgbClr val="FF0000"/>
                </a:solidFill>
              </a:rPr>
              <a:t>Converted to Buddhism </a:t>
            </a:r>
            <a:r>
              <a:rPr lang="en-US" dirty="0">
                <a:solidFill>
                  <a:schemeClr val="tx2"/>
                </a:solidFill>
              </a:rPr>
              <a:t>(from Hinduism)</a:t>
            </a:r>
          </a:p>
          <a:p>
            <a:r>
              <a:rPr lang="en-US" dirty="0">
                <a:solidFill>
                  <a:srgbClr val="FF0000"/>
                </a:solidFill>
              </a:rPr>
              <a:t>Became tolerant and non-violent</a:t>
            </a:r>
          </a:p>
          <a:p>
            <a:r>
              <a:rPr lang="en-US" dirty="0">
                <a:solidFill>
                  <a:schemeClr val="tx2"/>
                </a:solidFill>
              </a:rPr>
              <a:t>Instead of sending armies abroad to conquer violently, he </a:t>
            </a:r>
            <a:r>
              <a:rPr lang="en-US" dirty="0">
                <a:solidFill>
                  <a:srgbClr val="C00000"/>
                </a:solidFill>
              </a:rPr>
              <a:t>sent Buddhist missionaries abroad</a:t>
            </a:r>
            <a:r>
              <a:rPr lang="en-US" dirty="0">
                <a:solidFill>
                  <a:schemeClr val="tx2"/>
                </a:solidFill>
              </a:rPr>
              <a:t> to spread the Buddhist message.</a:t>
            </a:r>
          </a:p>
          <a:p>
            <a:pPr lvl="1"/>
            <a:r>
              <a:rPr lang="en-US" sz="3100" dirty="0">
                <a:solidFill>
                  <a:schemeClr val="tx2"/>
                </a:solidFill>
              </a:rPr>
              <a:t>Stone pillar edicts.  </a:t>
            </a:r>
          </a:p>
          <a:p>
            <a:pPr lvl="1"/>
            <a:r>
              <a:rPr lang="en-US" sz="3100" dirty="0">
                <a:solidFill>
                  <a:schemeClr val="tx2"/>
                </a:solidFill>
              </a:rPr>
              <a:t>Stupas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173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Emperor </a:t>
            </a:r>
            <a:r>
              <a:rPr lang="en-US" dirty="0" err="1">
                <a:solidFill>
                  <a:srgbClr val="FF0000"/>
                </a:solidFill>
              </a:rPr>
              <a:t>Ashoka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Shares similarities with the early Persian emperors Cyrus and Darius.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Tolerant of other religions within the empire</a:t>
            </a:r>
            <a:endParaRPr lang="en-US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6253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Buddhism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/>
              <a:t>Although born in India, it </a:t>
            </a:r>
            <a:r>
              <a:rPr lang="en-US" dirty="0">
                <a:solidFill>
                  <a:srgbClr val="FF0000"/>
                </a:solidFill>
              </a:rPr>
              <a:t>eventually became more popular outside of its country of origin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091293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Jainism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289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All creatures are part of a larger soul, or </a:t>
            </a:r>
            <a:r>
              <a:rPr lang="en-US" i="1" dirty="0" err="1">
                <a:solidFill>
                  <a:srgbClr val="FF0000"/>
                </a:solidFill>
              </a:rPr>
              <a:t>Bhrahma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Unique from Buddhism and Hinduism but shares aspects of both.  </a:t>
            </a:r>
          </a:p>
          <a:p>
            <a:r>
              <a:rPr lang="en-US" dirty="0"/>
              <a:t>Jainism’s ethical standards influenced later generations.  </a:t>
            </a:r>
          </a:p>
        </p:txBody>
      </p:sp>
    </p:spTree>
    <p:extLst>
      <p:ext uri="{BB962C8B-B14F-4D97-AF65-F5344CB8AC3E}">
        <p14:creationId xmlns:p14="http://schemas.microsoft.com/office/powerpoint/2010/main" val="1060058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Hinduism &amp; Buddhism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Comparison:  Both teach that individuals go through repeated cycles of birth and death. 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Contrast:  Buddhism does not acknowledge the Caste System of Hinduism.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Would this make Buddhism MORE or LESS appealing to Lower Caste Indians? </a:t>
            </a:r>
          </a:p>
        </p:txBody>
      </p:sp>
    </p:spTree>
    <p:extLst>
      <p:ext uri="{BB962C8B-B14F-4D97-AF65-F5344CB8AC3E}">
        <p14:creationId xmlns:p14="http://schemas.microsoft.com/office/powerpoint/2010/main" val="106005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Gupta Dynasty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513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j-lt"/>
                <a:cs typeface="Aparajita" pitchFamily="34" charset="0"/>
              </a:rPr>
              <a:t>India</a:t>
            </a:r>
          </a:p>
          <a:p>
            <a:r>
              <a:rPr lang="en-US" sz="3600" dirty="0">
                <a:latin typeface="+mj-lt"/>
                <a:cs typeface="Aparajita" pitchFamily="34" charset="0"/>
              </a:rPr>
              <a:t>Time of Technological advancement</a:t>
            </a:r>
          </a:p>
          <a:p>
            <a:r>
              <a:rPr lang="en-US" sz="3600" dirty="0">
                <a:latin typeface="+mj-lt"/>
                <a:cs typeface="Aparajita" pitchFamily="34" charset="0"/>
              </a:rPr>
              <a:t>However, role of women declined</a:t>
            </a:r>
          </a:p>
          <a:p>
            <a:pPr lvl="1"/>
            <a:r>
              <a:rPr lang="en-US" sz="3200" dirty="0">
                <a:latin typeface="+mj-lt"/>
                <a:cs typeface="Aparajita" pitchFamily="34" charset="0"/>
              </a:rPr>
              <a:t>Sati</a:t>
            </a:r>
            <a:endParaRPr lang="en-US" sz="3600" dirty="0">
              <a:latin typeface="+mj-lt"/>
              <a:cs typeface="Aparajita" pitchFamily="34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+mj-lt"/>
                <a:cs typeface="Aparajita" pitchFamily="34" charset="0"/>
              </a:rPr>
              <a:t>Numerical symbols we use today, 0 to 9, were learned from Gupta India.</a:t>
            </a:r>
          </a:p>
          <a:p>
            <a:r>
              <a:rPr lang="en-US" sz="3600" dirty="0">
                <a:solidFill>
                  <a:srgbClr val="FF0000"/>
                </a:solidFill>
                <a:latin typeface="+mj-lt"/>
                <a:cs typeface="Aparajita" pitchFamily="34" charset="0"/>
              </a:rPr>
              <a:t>Much smaller and decentralized than the earlier Mauryan Empire.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571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</a:t>
            </a:r>
            <a:r>
              <a:rPr lang="en-US" dirty="0"/>
              <a:t> </a:t>
            </a:r>
            <a:r>
              <a:rPr lang="en-US" dirty="0" err="1"/>
              <a:t>Romana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4371" y="1447800"/>
            <a:ext cx="83958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Peace of </a:t>
            </a:r>
            <a:r>
              <a:rPr lang="en-US" sz="3200" b="1" dirty="0">
                <a:solidFill>
                  <a:srgbClr val="FF0000"/>
                </a:solidFill>
              </a:rPr>
              <a:t>Rome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The idea that, while Rome might be at war on the frontiers, peace &amp; trade reigns within the empire. 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505200" y="3666686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Pax</a:t>
            </a:r>
            <a:r>
              <a:rPr lang="en-US" sz="4400" dirty="0"/>
              <a:t> </a:t>
            </a:r>
            <a:r>
              <a:rPr lang="en-US" sz="4400" dirty="0" err="1"/>
              <a:t>Sinica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687410" y="4572000"/>
            <a:ext cx="80755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Peace of </a:t>
            </a:r>
            <a:r>
              <a:rPr lang="en-US" sz="3200" b="1" dirty="0">
                <a:solidFill>
                  <a:srgbClr val="FF0000"/>
                </a:solidFill>
              </a:rPr>
              <a:t>China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The idea that, while China might be at war on the frontiers, peace &amp; trade reigns within the empire.  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26585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Fals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fb64e5c9-e11f-43e5-b76b-b61adc9a74c7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4669</TotalTime>
  <Words>667</Words>
  <Application>Microsoft Office PowerPoint</Application>
  <PresentationFormat>On-screen Show (4:3)</PresentationFormat>
  <Paragraphs>84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Aparajita</vt:lpstr>
      <vt:lpstr>Arial</vt:lpstr>
      <vt:lpstr>Calibri</vt:lpstr>
      <vt:lpstr>Office Theme</vt:lpstr>
      <vt:lpstr>Can you Describe in detail, three similarities between the Roman and Han Empires, using complete sentences ?   </vt:lpstr>
      <vt:lpstr>Classical Civilizations  in India and China  Period 2 – 600 B.C. to A.D. 600  Amsco World History chapter 5</vt:lpstr>
      <vt:lpstr>Emperor Ashoka</vt:lpstr>
      <vt:lpstr>Emperor Ashoka</vt:lpstr>
      <vt:lpstr>Buddhism</vt:lpstr>
      <vt:lpstr>Jainism</vt:lpstr>
      <vt:lpstr>Hinduism &amp; Buddhism</vt:lpstr>
      <vt:lpstr>Gupta Dynasty</vt:lpstr>
      <vt:lpstr>Pax Romana</vt:lpstr>
      <vt:lpstr>Daoism</vt:lpstr>
      <vt:lpstr>Confucius</vt:lpstr>
      <vt:lpstr>Early American Civilizations  Amsco World History chapter 6</vt:lpstr>
      <vt:lpstr>PowerPoint Presentation</vt:lpstr>
      <vt:lpstr>City of Teotihuacan</vt:lpstr>
      <vt:lpstr>Moche vs. Maya</vt:lpstr>
      <vt:lpstr>Moche Social Structure</vt:lpstr>
      <vt:lpstr>MesoAmerica vs. South America</vt:lpstr>
      <vt:lpstr>Chavin and Moche</vt:lpstr>
      <vt:lpstr>Megalithic Architecture</vt:lpstr>
      <vt:lpstr>PowerPoint Presentation</vt:lpstr>
      <vt:lpstr>Mayan Culture</vt:lpstr>
      <vt:lpstr>Can you locate on a map?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Two Review  (review – noun - a looking at or looking over again)</dc:title>
  <dc:creator>cit-sysop</dc:creator>
  <cp:lastModifiedBy>Wyka, Michael</cp:lastModifiedBy>
  <cp:revision>217</cp:revision>
  <cp:lastPrinted>2016-08-29T12:19:01Z</cp:lastPrinted>
  <dcterms:created xsi:type="dcterms:W3CDTF">2011-09-07T19:17:10Z</dcterms:created>
  <dcterms:modified xsi:type="dcterms:W3CDTF">2018-09-15T19:41:04Z</dcterms:modified>
</cp:coreProperties>
</file>