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8" r:id="rId2"/>
    <p:sldId id="257" r:id="rId3"/>
    <p:sldId id="312" r:id="rId4"/>
    <p:sldId id="313" r:id="rId5"/>
    <p:sldId id="315" r:id="rId6"/>
    <p:sldId id="344" r:id="rId7"/>
    <p:sldId id="258" r:id="rId8"/>
    <p:sldId id="356" r:id="rId9"/>
    <p:sldId id="357" r:id="rId10"/>
    <p:sldId id="358" r:id="rId11"/>
    <p:sldId id="359" r:id="rId12"/>
    <p:sldId id="360" r:id="rId13"/>
    <p:sldId id="361" r:id="rId14"/>
    <p:sldId id="362" r:id="rId15"/>
    <p:sldId id="335" r:id="rId16"/>
    <p:sldId id="338" r:id="rId17"/>
    <p:sldId id="345" r:id="rId18"/>
    <p:sldId id="363" r:id="rId19"/>
    <p:sldId id="346" r:id="rId20"/>
    <p:sldId id="364" r:id="rId21"/>
    <p:sldId id="347" r:id="rId22"/>
    <p:sldId id="365" r:id="rId23"/>
    <p:sldId id="348" r:id="rId24"/>
    <p:sldId id="366" r:id="rId25"/>
  </p:sldIdLst>
  <p:sldSz cx="9144000" cy="6858000" type="screen4x3"/>
  <p:notesSz cx="7010400" cy="9236075"/>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75" autoAdjust="0"/>
    <p:restoredTop sz="94671" autoAdjust="0"/>
  </p:normalViewPr>
  <p:slideViewPr>
    <p:cSldViewPr>
      <p:cViewPr varScale="1">
        <p:scale>
          <a:sx n="75" d="100"/>
          <a:sy n="75" d="100"/>
        </p:scale>
        <p:origin x="-3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27C423-7F47-4953-91C8-F779F690CD96}"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2516212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27C423-7F47-4953-91C8-F779F690CD96}"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1166508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27C423-7F47-4953-91C8-F779F690CD96}"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370033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27C423-7F47-4953-91C8-F779F690CD96}"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2483805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27C423-7F47-4953-91C8-F779F690CD96}"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125661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27C423-7F47-4953-91C8-F779F690CD96}"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12920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27C423-7F47-4953-91C8-F779F690CD96}" type="datetimeFigureOut">
              <a:rPr lang="en-US" smtClean="0"/>
              <a:t>9/21/2015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2647533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27C423-7F47-4953-91C8-F779F690CD96}" type="datetimeFigureOut">
              <a:rPr lang="en-US" smtClean="0"/>
              <a:t>9/21/2015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1145095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27C423-7F47-4953-91C8-F779F690CD96}" type="datetimeFigureOut">
              <a:rPr lang="en-US" smtClean="0"/>
              <a:t>9/21/2015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4132848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27C423-7F47-4953-91C8-F779F690CD96}"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3913886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27C423-7F47-4953-91C8-F779F690CD96}"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1035982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27C423-7F47-4953-91C8-F779F690CD96}" type="datetimeFigureOut">
              <a:rPr lang="en-US" smtClean="0"/>
              <a:t>9/21/2015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9C6B3-5727-4AB2-91BA-98907F5AD547}" type="slidenum">
              <a:rPr lang="en-US" smtClean="0"/>
              <a:t>‹#›</a:t>
            </a:fld>
            <a:endParaRPr lang="en-US"/>
          </a:p>
        </p:txBody>
      </p:sp>
    </p:spTree>
    <p:extLst>
      <p:ext uri="{BB962C8B-B14F-4D97-AF65-F5344CB8AC3E}">
        <p14:creationId xmlns:p14="http://schemas.microsoft.com/office/powerpoint/2010/main" val="3258579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1"/>
            <a:ext cx="7772400" cy="685800"/>
          </a:xfrm>
        </p:spPr>
        <p:txBody>
          <a:bodyPr>
            <a:normAutofit fontScale="90000"/>
          </a:bodyPr>
          <a:lstStyle/>
          <a:p>
            <a:r>
              <a:rPr lang="en-US" dirty="0" smtClean="0"/>
              <a:t>World History </a:t>
            </a:r>
            <a:r>
              <a:rPr lang="en-US" dirty="0" err="1" smtClean="0"/>
              <a:t>Bellringer</a:t>
            </a:r>
            <a:endParaRPr lang="en-US" dirty="0"/>
          </a:p>
        </p:txBody>
      </p:sp>
      <p:sp>
        <p:nvSpPr>
          <p:cNvPr id="3" name="Subtitle 2"/>
          <p:cNvSpPr>
            <a:spLocks noGrp="1"/>
          </p:cNvSpPr>
          <p:nvPr>
            <p:ph type="subTitle" idx="1"/>
          </p:nvPr>
        </p:nvSpPr>
        <p:spPr>
          <a:xfrm>
            <a:off x="304800" y="1295400"/>
            <a:ext cx="8534400" cy="5486400"/>
          </a:xfrm>
        </p:spPr>
        <p:txBody>
          <a:bodyPr>
            <a:normAutofit/>
          </a:bodyPr>
          <a:lstStyle/>
          <a:p>
            <a:pPr algn="l"/>
            <a:r>
              <a:rPr lang="en-US" b="1" dirty="0" smtClean="0">
                <a:solidFill>
                  <a:schemeClr val="accent1">
                    <a:lumMod val="75000"/>
                  </a:schemeClr>
                </a:solidFill>
              </a:rPr>
              <a:t>Begin your </a:t>
            </a:r>
            <a:r>
              <a:rPr lang="en-US" b="1" dirty="0" err="1" smtClean="0">
                <a:solidFill>
                  <a:schemeClr val="accent1">
                    <a:lumMod val="75000"/>
                  </a:schemeClr>
                </a:solidFill>
              </a:rPr>
              <a:t>bellringer</a:t>
            </a:r>
            <a:r>
              <a:rPr lang="en-US" b="1" dirty="0" smtClean="0">
                <a:solidFill>
                  <a:schemeClr val="accent1">
                    <a:lumMod val="75000"/>
                  </a:schemeClr>
                </a:solidFill>
              </a:rPr>
              <a:t> BEFORE the tardy bell rings.</a:t>
            </a:r>
            <a:endParaRPr lang="en-US" dirty="0" smtClean="0">
              <a:solidFill>
                <a:schemeClr val="accent1">
                  <a:lumMod val="75000"/>
                </a:schemeClr>
              </a:solidFill>
            </a:endParaRPr>
          </a:p>
          <a:p>
            <a:pPr marL="457200" indent="-457200" algn="l">
              <a:buFont typeface="Arial" pitchFamily="34" charset="0"/>
              <a:buChar char="•"/>
            </a:pPr>
            <a:endParaRPr lang="en-US" dirty="0" smtClean="0">
              <a:solidFill>
                <a:schemeClr val="tx1"/>
              </a:solidFill>
            </a:endParaRPr>
          </a:p>
          <a:p>
            <a:pPr marL="457200" indent="-457200" algn="l">
              <a:buFont typeface="Arial" pitchFamily="34" charset="0"/>
              <a:buChar char="•"/>
            </a:pPr>
            <a:r>
              <a:rPr lang="en-US" smtClean="0">
                <a:solidFill>
                  <a:schemeClr val="tx1"/>
                </a:solidFill>
              </a:rPr>
              <a:t>Pick </a:t>
            </a:r>
            <a:r>
              <a:rPr lang="en-US" dirty="0" smtClean="0">
                <a:solidFill>
                  <a:schemeClr val="tx1"/>
                </a:solidFill>
              </a:rPr>
              <a:t>up a China Summary Notes half slip and read it before putting it in your binder.</a:t>
            </a:r>
          </a:p>
          <a:p>
            <a:pPr marL="457200" indent="-457200" algn="l">
              <a:buFont typeface="Arial" pitchFamily="34" charset="0"/>
              <a:buChar char="•"/>
            </a:pPr>
            <a:r>
              <a:rPr lang="en-US" dirty="0" smtClean="0">
                <a:solidFill>
                  <a:srgbClr val="7030A0"/>
                </a:solidFill>
              </a:rPr>
              <a:t>Pick up a Character sheet and thoughtfully follow the directions.  </a:t>
            </a:r>
            <a:endParaRPr lang="en-US" dirty="0">
              <a:solidFill>
                <a:srgbClr val="FF0000"/>
              </a:solidFill>
            </a:endParaRPr>
          </a:p>
        </p:txBody>
      </p:sp>
    </p:spTree>
    <p:extLst>
      <p:ext uri="{BB962C8B-B14F-4D97-AF65-F5344CB8AC3E}">
        <p14:creationId xmlns:p14="http://schemas.microsoft.com/office/powerpoint/2010/main" val="2362448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t>The Tang Dynasty</a:t>
            </a:r>
            <a:endParaRPr lang="en-US" dirty="0"/>
          </a:p>
        </p:txBody>
      </p:sp>
      <p:sp>
        <p:nvSpPr>
          <p:cNvPr id="3" name="Content Placeholder 2"/>
          <p:cNvSpPr>
            <a:spLocks noGrp="1"/>
          </p:cNvSpPr>
          <p:nvPr>
            <p:ph idx="1"/>
          </p:nvPr>
        </p:nvSpPr>
        <p:spPr>
          <a:xfrm>
            <a:off x="457200" y="1447800"/>
            <a:ext cx="8382000" cy="4983163"/>
          </a:xfrm>
        </p:spPr>
        <p:txBody>
          <a:bodyPr>
            <a:normAutofit/>
          </a:bodyPr>
          <a:lstStyle/>
          <a:p>
            <a:r>
              <a:rPr lang="en-US" sz="4200" b="1" dirty="0" smtClean="0">
                <a:solidFill>
                  <a:srgbClr val="FF0000"/>
                </a:solidFill>
                <a:latin typeface="Aparajita" pitchFamily="34" charset="0"/>
                <a:cs typeface="Aparajita" pitchFamily="34" charset="0"/>
              </a:rPr>
              <a:t>Plotting and government corruption led to the downfall of the Tang.</a:t>
            </a:r>
          </a:p>
          <a:p>
            <a:pPr lvl="1"/>
            <a:r>
              <a:rPr lang="en-US" sz="3800" b="1" dirty="0" smtClean="0">
                <a:latin typeface="Aparajita" pitchFamily="34" charset="0"/>
                <a:cs typeface="Aparajita" pitchFamily="34" charset="0"/>
              </a:rPr>
              <a:t>Unrest and revolts resulted.  </a:t>
            </a:r>
            <a:endParaRPr lang="en-US" sz="3800" b="1" dirty="0">
              <a:latin typeface="Aparajita" pitchFamily="34" charset="0"/>
              <a:cs typeface="Aparajita" pitchFamily="34" charset="0"/>
            </a:endParaRPr>
          </a:p>
        </p:txBody>
      </p:sp>
      <p:pic>
        <p:nvPicPr>
          <p:cNvPr id="2050" name="Picture 2" descr="http://2.bp.blogspot.com/-7qggT4AzmDY/TcYRwNWRNzI/AAAAAAAAAzQ/qIq1pU3rN6g/s1600/huang%2Bchao%2Brebell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657600"/>
            <a:ext cx="3962400" cy="296758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0386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t>The Song Dynasty</a:t>
            </a:r>
            <a:endParaRPr lang="en-US" dirty="0"/>
          </a:p>
        </p:txBody>
      </p:sp>
      <p:sp>
        <p:nvSpPr>
          <p:cNvPr id="3" name="Content Placeholder 2"/>
          <p:cNvSpPr>
            <a:spLocks noGrp="1"/>
          </p:cNvSpPr>
          <p:nvPr>
            <p:ph idx="1"/>
          </p:nvPr>
        </p:nvSpPr>
        <p:spPr>
          <a:xfrm>
            <a:off x="457200" y="1447800"/>
            <a:ext cx="8382000" cy="4983163"/>
          </a:xfrm>
        </p:spPr>
        <p:txBody>
          <a:bodyPr>
            <a:normAutofit lnSpcReduction="10000"/>
          </a:bodyPr>
          <a:lstStyle/>
          <a:p>
            <a:r>
              <a:rPr lang="en-US" sz="4200" b="1" dirty="0" smtClean="0">
                <a:solidFill>
                  <a:srgbClr val="FF0000"/>
                </a:solidFill>
                <a:latin typeface="Aparajita" pitchFamily="34" charset="0"/>
                <a:cs typeface="Aparajita" pitchFamily="34" charset="0"/>
              </a:rPr>
              <a:t>Followed the Tang…</a:t>
            </a:r>
          </a:p>
          <a:p>
            <a:r>
              <a:rPr lang="en-US" sz="4200" b="1" dirty="0" smtClean="0">
                <a:solidFill>
                  <a:srgbClr val="FF0000"/>
                </a:solidFill>
                <a:latin typeface="Aparajita" pitchFamily="34" charset="0"/>
                <a:cs typeface="Aparajita" pitchFamily="34" charset="0"/>
              </a:rPr>
              <a:t>Lasted for more than 300 years.</a:t>
            </a:r>
          </a:p>
          <a:p>
            <a:pPr lvl="1"/>
            <a:r>
              <a:rPr lang="en-US" sz="3800" b="1" dirty="0">
                <a:solidFill>
                  <a:srgbClr val="FF0000"/>
                </a:solidFill>
                <a:latin typeface="Aparajita" pitchFamily="34" charset="0"/>
                <a:cs typeface="Aparajita" pitchFamily="34" charset="0"/>
              </a:rPr>
              <a:t> </a:t>
            </a:r>
            <a:r>
              <a:rPr lang="en-US" sz="3800" b="1" dirty="0" smtClean="0">
                <a:latin typeface="Aparajita" pitchFamily="34" charset="0"/>
                <a:cs typeface="Aparajita" pitchFamily="34" charset="0"/>
              </a:rPr>
              <a:t>960-1279</a:t>
            </a:r>
          </a:p>
          <a:p>
            <a:pPr lvl="1"/>
            <a:r>
              <a:rPr lang="en-US" sz="3800" b="1" dirty="0" smtClean="0">
                <a:solidFill>
                  <a:srgbClr val="FF0000"/>
                </a:solidFill>
                <a:latin typeface="Aparajita" pitchFamily="34" charset="0"/>
                <a:cs typeface="Aparajita" pitchFamily="34" charset="0"/>
              </a:rPr>
              <a:t>Period of prosperity and cultural achievement</a:t>
            </a:r>
          </a:p>
          <a:p>
            <a:pPr lvl="1"/>
            <a:r>
              <a:rPr lang="en-US" sz="3800" b="1" dirty="0" smtClean="0">
                <a:solidFill>
                  <a:srgbClr val="7030A0"/>
                </a:solidFill>
                <a:latin typeface="Aparajita" pitchFamily="34" charset="0"/>
                <a:cs typeface="Aparajita" pitchFamily="34" charset="0"/>
              </a:rPr>
              <a:t>Mongols, nomads from the north, invaded China forcing the Song to move their capital south.</a:t>
            </a:r>
            <a:endParaRPr lang="en-US" sz="3800" b="1" dirty="0">
              <a:solidFill>
                <a:srgbClr val="7030A0"/>
              </a:solidFill>
              <a:latin typeface="Aparajita" pitchFamily="34" charset="0"/>
              <a:cs typeface="Aparajita" pitchFamily="34" charset="0"/>
            </a:endParaRPr>
          </a:p>
        </p:txBody>
      </p:sp>
    </p:spTree>
    <p:custDataLst>
      <p:tags r:id="rId1"/>
    </p:custDataLst>
    <p:extLst>
      <p:ext uri="{BB962C8B-B14F-4D97-AF65-F5344CB8AC3E}">
        <p14:creationId xmlns:p14="http://schemas.microsoft.com/office/powerpoint/2010/main" val="215627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t>The Song Dynasty</a:t>
            </a:r>
            <a:endParaRPr lang="en-US" dirty="0"/>
          </a:p>
        </p:txBody>
      </p:sp>
      <p:sp>
        <p:nvSpPr>
          <p:cNvPr id="3" name="Content Placeholder 2"/>
          <p:cNvSpPr>
            <a:spLocks noGrp="1"/>
          </p:cNvSpPr>
          <p:nvPr>
            <p:ph idx="1"/>
          </p:nvPr>
        </p:nvSpPr>
        <p:spPr>
          <a:xfrm>
            <a:off x="457200" y="1447800"/>
            <a:ext cx="8382000" cy="4983163"/>
          </a:xfrm>
        </p:spPr>
        <p:txBody>
          <a:bodyPr>
            <a:normAutofit/>
          </a:bodyPr>
          <a:lstStyle/>
          <a:p>
            <a:r>
              <a:rPr lang="en-US" sz="4200" b="1" dirty="0" smtClean="0">
                <a:solidFill>
                  <a:srgbClr val="FF0000"/>
                </a:solidFill>
                <a:latin typeface="Aparajita" pitchFamily="34" charset="0"/>
                <a:cs typeface="Aparajita" pitchFamily="34" charset="0"/>
              </a:rPr>
              <a:t>The Song eventually were conquered by the Mongols.</a:t>
            </a:r>
            <a:endParaRPr lang="en-US" sz="3800" b="1" dirty="0">
              <a:solidFill>
                <a:srgbClr val="7030A0"/>
              </a:solidFill>
              <a:latin typeface="Aparajita" pitchFamily="34" charset="0"/>
              <a:cs typeface="Aparajita" pitchFamily="34" charset="0"/>
            </a:endParaRPr>
          </a:p>
        </p:txBody>
      </p:sp>
      <p:pic>
        <p:nvPicPr>
          <p:cNvPr id="3074" name="Picture 2" descr="http://landsofwisdom.com/wp-content/uploads/2012/01/mongol-warri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7800" y="2819400"/>
            <a:ext cx="4927600" cy="36957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5627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1325562"/>
          </a:xfrm>
        </p:spPr>
        <p:txBody>
          <a:bodyPr>
            <a:normAutofit fontScale="90000"/>
          </a:bodyPr>
          <a:lstStyle/>
          <a:p>
            <a:r>
              <a:rPr lang="en-US" dirty="0" smtClean="0">
                <a:solidFill>
                  <a:srgbClr val="FF0000"/>
                </a:solidFill>
              </a:rPr>
              <a:t>Advancements under the </a:t>
            </a:r>
            <a:br>
              <a:rPr lang="en-US" dirty="0" smtClean="0">
                <a:solidFill>
                  <a:srgbClr val="FF0000"/>
                </a:solidFill>
              </a:rPr>
            </a:br>
            <a:r>
              <a:rPr lang="en-US" dirty="0" smtClean="0">
                <a:solidFill>
                  <a:srgbClr val="FF0000"/>
                </a:solidFill>
              </a:rPr>
              <a:t>Three Dynasties</a:t>
            </a:r>
            <a:endParaRPr lang="en-US" dirty="0">
              <a:solidFill>
                <a:srgbClr val="FF0000"/>
              </a:solidFill>
            </a:endParaRPr>
          </a:p>
        </p:txBody>
      </p:sp>
      <p:sp>
        <p:nvSpPr>
          <p:cNvPr id="3" name="Content Placeholder 2"/>
          <p:cNvSpPr>
            <a:spLocks noGrp="1"/>
          </p:cNvSpPr>
          <p:nvPr>
            <p:ph idx="1"/>
          </p:nvPr>
        </p:nvSpPr>
        <p:spPr>
          <a:xfrm>
            <a:off x="457200" y="1828800"/>
            <a:ext cx="8382000" cy="4602163"/>
          </a:xfrm>
        </p:spPr>
        <p:txBody>
          <a:bodyPr>
            <a:normAutofit fontScale="92500"/>
          </a:bodyPr>
          <a:lstStyle/>
          <a:p>
            <a:r>
              <a:rPr lang="en-US" sz="4200" b="1" dirty="0" smtClean="0">
                <a:solidFill>
                  <a:srgbClr val="FF0000"/>
                </a:solidFill>
                <a:latin typeface="Aparajita" pitchFamily="34" charset="0"/>
                <a:cs typeface="Aparajita" pitchFamily="34" charset="0"/>
              </a:rPr>
              <a:t>Steel weapons</a:t>
            </a:r>
          </a:p>
          <a:p>
            <a:r>
              <a:rPr lang="en-US" sz="4200" b="1" dirty="0" smtClean="0">
                <a:solidFill>
                  <a:srgbClr val="FF0000"/>
                </a:solidFill>
                <a:latin typeface="Aparajita" pitchFamily="34" charset="0"/>
                <a:cs typeface="Aparajita" pitchFamily="34" charset="0"/>
              </a:rPr>
              <a:t>Cotton</a:t>
            </a:r>
          </a:p>
          <a:p>
            <a:r>
              <a:rPr lang="en-US" sz="4200" b="1" dirty="0" smtClean="0">
                <a:solidFill>
                  <a:srgbClr val="FF0000"/>
                </a:solidFill>
                <a:latin typeface="Aparajita" pitchFamily="34" charset="0"/>
                <a:cs typeface="Aparajita" pitchFamily="34" charset="0"/>
              </a:rPr>
              <a:t>Gunpowder </a:t>
            </a:r>
          </a:p>
          <a:p>
            <a:r>
              <a:rPr lang="en-US" sz="4200" b="1" dirty="0" smtClean="0">
                <a:solidFill>
                  <a:srgbClr val="FF0000"/>
                </a:solidFill>
                <a:latin typeface="Aparajita" pitchFamily="34" charset="0"/>
                <a:cs typeface="Aparajita" pitchFamily="34" charset="0"/>
              </a:rPr>
              <a:t>Paper Money</a:t>
            </a:r>
          </a:p>
          <a:p>
            <a:r>
              <a:rPr lang="en-US" sz="4200" b="1" dirty="0" smtClean="0">
                <a:solidFill>
                  <a:srgbClr val="FF0000"/>
                </a:solidFill>
                <a:latin typeface="Aparajita" pitchFamily="34" charset="0"/>
                <a:cs typeface="Aparajita" pitchFamily="34" charset="0"/>
              </a:rPr>
              <a:t>Long distance trade</a:t>
            </a:r>
          </a:p>
          <a:p>
            <a:pPr lvl="1"/>
            <a:r>
              <a:rPr lang="en-US" sz="3800" b="1" dirty="0" smtClean="0">
                <a:solidFill>
                  <a:srgbClr val="FF0000"/>
                </a:solidFill>
                <a:latin typeface="Aparajita" pitchFamily="34" charset="0"/>
                <a:cs typeface="Aparajita" pitchFamily="34" charset="0"/>
              </a:rPr>
              <a:t>The Silk Road spread not only goods but ideas. </a:t>
            </a:r>
            <a:endParaRPr lang="en-US" sz="3800" b="1" dirty="0">
              <a:solidFill>
                <a:srgbClr val="7030A0"/>
              </a:solidFill>
              <a:latin typeface="Aparajita" pitchFamily="34" charset="0"/>
              <a:cs typeface="Aparajita" pitchFamily="34" charset="0"/>
            </a:endParaRPr>
          </a:p>
        </p:txBody>
      </p:sp>
    </p:spTree>
    <p:custDataLst>
      <p:tags r:id="rId1"/>
    </p:custDataLst>
    <p:extLst>
      <p:ext uri="{BB962C8B-B14F-4D97-AF65-F5344CB8AC3E}">
        <p14:creationId xmlns:p14="http://schemas.microsoft.com/office/powerpoint/2010/main" val="306255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Silk Road</a:t>
            </a:r>
            <a:endParaRPr lang="en-US" dirty="0"/>
          </a:p>
        </p:txBody>
      </p:sp>
      <p:sp>
        <p:nvSpPr>
          <p:cNvPr id="3" name="Content Placeholder 2"/>
          <p:cNvSpPr>
            <a:spLocks noGrp="1"/>
          </p:cNvSpPr>
          <p:nvPr>
            <p:ph idx="1"/>
          </p:nvPr>
        </p:nvSpPr>
        <p:spPr/>
        <p:txBody>
          <a:bodyPr/>
          <a:lstStyle/>
          <a:p>
            <a:endParaRPr lang="en-US"/>
          </a:p>
        </p:txBody>
      </p:sp>
      <p:pic>
        <p:nvPicPr>
          <p:cNvPr id="4098" name="Picture 2" descr="http://www.radiodramareviews.com/sitebuildercontent/sitebuilderpictures/silkroa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106092"/>
            <a:ext cx="9144000" cy="324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33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t>Chinese Society</a:t>
            </a:r>
            <a:endParaRPr lang="en-US" dirty="0"/>
          </a:p>
        </p:txBody>
      </p:sp>
      <p:sp>
        <p:nvSpPr>
          <p:cNvPr id="3" name="Content Placeholder 2"/>
          <p:cNvSpPr>
            <a:spLocks noGrp="1"/>
          </p:cNvSpPr>
          <p:nvPr>
            <p:ph idx="1"/>
          </p:nvPr>
        </p:nvSpPr>
        <p:spPr>
          <a:xfrm>
            <a:off x="457200" y="1371600"/>
            <a:ext cx="8382000" cy="5059363"/>
          </a:xfrm>
        </p:spPr>
        <p:txBody>
          <a:bodyPr>
            <a:normAutofit/>
          </a:bodyPr>
          <a:lstStyle/>
          <a:p>
            <a:r>
              <a:rPr lang="en-US" sz="2800" dirty="0" smtClean="0">
                <a:solidFill>
                  <a:srgbClr val="FF0000"/>
                </a:solidFill>
              </a:rPr>
              <a:t>Based on Confucian principles of duty and service.</a:t>
            </a:r>
          </a:p>
          <a:p>
            <a:r>
              <a:rPr lang="en-US" sz="2800" dirty="0" smtClean="0"/>
              <a:t>Female children less important than male children.</a:t>
            </a:r>
          </a:p>
          <a:p>
            <a:r>
              <a:rPr lang="en-US" sz="2800" dirty="0" smtClean="0">
                <a:solidFill>
                  <a:srgbClr val="FF0000"/>
                </a:solidFill>
              </a:rPr>
              <a:t>Most Chinese were peasant farmers.</a:t>
            </a:r>
          </a:p>
          <a:p>
            <a:r>
              <a:rPr lang="en-US" sz="2800" dirty="0" smtClean="0">
                <a:solidFill>
                  <a:srgbClr val="FF0000"/>
                </a:solidFill>
              </a:rPr>
              <a:t>Land controlled by the rich, scholar-gentry.  </a:t>
            </a:r>
            <a:endParaRPr lang="en-US" sz="2800" dirty="0" smtClean="0">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91261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t>Hey, Hey, We’re the Mongols!</a:t>
            </a:r>
            <a:endParaRPr lang="en-US" dirty="0"/>
          </a:p>
        </p:txBody>
      </p:sp>
      <p:sp>
        <p:nvSpPr>
          <p:cNvPr id="3" name="Content Placeholder 2"/>
          <p:cNvSpPr>
            <a:spLocks noGrp="1"/>
          </p:cNvSpPr>
          <p:nvPr>
            <p:ph idx="1"/>
          </p:nvPr>
        </p:nvSpPr>
        <p:spPr>
          <a:xfrm>
            <a:off x="457200" y="1600200"/>
            <a:ext cx="8382000" cy="4830763"/>
          </a:xfrm>
        </p:spPr>
        <p:txBody>
          <a:bodyPr>
            <a:normAutofit/>
          </a:bodyPr>
          <a:lstStyle/>
          <a:p>
            <a:pPr marL="0" indent="0" algn="ctr">
              <a:buNone/>
            </a:pPr>
            <a:r>
              <a:rPr lang="en-US" sz="3800" dirty="0" smtClean="0">
                <a:latin typeface="Aparajita" pitchFamily="34" charset="0"/>
                <a:cs typeface="Aparajita" pitchFamily="34" charset="0"/>
              </a:rPr>
              <a:t>Understand what a </a:t>
            </a:r>
            <a:r>
              <a:rPr lang="en-US" sz="3800" b="1" dirty="0" smtClean="0">
                <a:solidFill>
                  <a:srgbClr val="FF0000"/>
                </a:solidFill>
                <a:latin typeface="Aparajita" pitchFamily="34" charset="0"/>
                <a:cs typeface="Aparajita" pitchFamily="34" charset="0"/>
              </a:rPr>
              <a:t>khanate</a:t>
            </a:r>
            <a:r>
              <a:rPr lang="en-US" sz="3800" dirty="0" smtClean="0">
                <a:solidFill>
                  <a:srgbClr val="FF0000"/>
                </a:solidFill>
                <a:latin typeface="Aparajita" pitchFamily="34" charset="0"/>
                <a:cs typeface="Aparajita" pitchFamily="34" charset="0"/>
              </a:rPr>
              <a:t> </a:t>
            </a:r>
            <a:r>
              <a:rPr lang="en-US" sz="3800" dirty="0" smtClean="0">
                <a:latin typeface="Aparajita" pitchFamily="34" charset="0"/>
                <a:cs typeface="Aparajita" pitchFamily="34" charset="0"/>
              </a:rPr>
              <a:t>is.  A </a:t>
            </a:r>
            <a:r>
              <a:rPr lang="en-US" sz="3800" b="1" dirty="0" smtClean="0">
                <a:solidFill>
                  <a:srgbClr val="FF0000"/>
                </a:solidFill>
                <a:latin typeface="Aparajita" pitchFamily="34" charset="0"/>
                <a:cs typeface="Aparajita" pitchFamily="34" charset="0"/>
              </a:rPr>
              <a:t>khanate</a:t>
            </a:r>
            <a:r>
              <a:rPr lang="en-US" sz="3800" dirty="0" smtClean="0">
                <a:solidFill>
                  <a:srgbClr val="FF0000"/>
                </a:solidFill>
                <a:latin typeface="Aparajita" pitchFamily="34" charset="0"/>
                <a:cs typeface="Aparajita" pitchFamily="34" charset="0"/>
              </a:rPr>
              <a:t> </a:t>
            </a:r>
            <a:r>
              <a:rPr lang="en-US" sz="3800" dirty="0" smtClean="0">
                <a:latin typeface="Aparajita" pitchFamily="34" charset="0"/>
                <a:cs typeface="Aparajita" pitchFamily="34" charset="0"/>
              </a:rPr>
              <a:t>is one of several separate territories into which Genghis Khan’s empire was split, each under the rule of one of his sons.  </a:t>
            </a:r>
            <a:endParaRPr lang="en-US" sz="3800" dirty="0">
              <a:latin typeface="Aparajita" pitchFamily="34" charset="0"/>
              <a:cs typeface="Aparajita" pitchFamily="34" charset="0"/>
            </a:endParaRPr>
          </a:p>
        </p:txBody>
      </p:sp>
    </p:spTree>
    <p:custDataLst>
      <p:tags r:id="rId1"/>
    </p:custDataLst>
    <p:extLst>
      <p:ext uri="{BB962C8B-B14F-4D97-AF65-F5344CB8AC3E}">
        <p14:creationId xmlns:p14="http://schemas.microsoft.com/office/powerpoint/2010/main" val="194344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t>The Mongols</a:t>
            </a:r>
            <a:endParaRPr lang="en-US" dirty="0"/>
          </a:p>
        </p:txBody>
      </p:sp>
      <p:sp>
        <p:nvSpPr>
          <p:cNvPr id="3" name="Content Placeholder 2"/>
          <p:cNvSpPr>
            <a:spLocks noGrp="1"/>
          </p:cNvSpPr>
          <p:nvPr>
            <p:ph idx="1"/>
          </p:nvPr>
        </p:nvSpPr>
        <p:spPr>
          <a:xfrm>
            <a:off x="457200" y="1600200"/>
            <a:ext cx="8382000" cy="4830763"/>
          </a:xfrm>
        </p:spPr>
        <p:txBody>
          <a:bodyPr>
            <a:normAutofit/>
          </a:bodyPr>
          <a:lstStyle/>
          <a:p>
            <a:r>
              <a:rPr lang="en-US" dirty="0" smtClean="0">
                <a:solidFill>
                  <a:srgbClr val="FF0000"/>
                </a:solidFill>
                <a:latin typeface="Verdana" pitchFamily="34" charset="0"/>
                <a:ea typeface="Verdana" pitchFamily="34" charset="0"/>
                <a:cs typeface="Verdana" pitchFamily="34" charset="0"/>
              </a:rPr>
              <a:t>Pastoral people from Mongolia</a:t>
            </a:r>
            <a:endParaRPr lang="en-US" dirty="0">
              <a:latin typeface="Verdana" pitchFamily="34" charset="0"/>
              <a:ea typeface="Verdana" pitchFamily="34" charset="0"/>
              <a:cs typeface="Verdana" pitchFamily="34" charset="0"/>
            </a:endParaRPr>
          </a:p>
        </p:txBody>
      </p:sp>
      <p:pic>
        <p:nvPicPr>
          <p:cNvPr id="5122" name="Picture 2" descr="http://ts4.mm.bing.net/th?id=H.4577169297377659&amp;pid=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666999"/>
            <a:ext cx="7086600" cy="380904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1319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http://www.viaggioideale.it/wp-content/uploads/2009/11/Mongol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114" y="381000"/>
            <a:ext cx="7239000" cy="26003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nocivodomingo.files.wordpress.com/2011/08/mongolia-coal-railway-to-link-with-russia-2010-06-25_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3122840"/>
            <a:ext cx="5716814" cy="3811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3946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t>Mongols</a:t>
            </a:r>
            <a:endParaRPr lang="en-US" dirty="0"/>
          </a:p>
        </p:txBody>
      </p:sp>
      <p:sp>
        <p:nvSpPr>
          <p:cNvPr id="3" name="Content Placeholder 2"/>
          <p:cNvSpPr>
            <a:spLocks noGrp="1"/>
          </p:cNvSpPr>
          <p:nvPr>
            <p:ph idx="1"/>
          </p:nvPr>
        </p:nvSpPr>
        <p:spPr>
          <a:xfrm>
            <a:off x="457200" y="1143000"/>
            <a:ext cx="8382000" cy="5287963"/>
          </a:xfrm>
        </p:spPr>
        <p:txBody>
          <a:bodyPr>
            <a:normAutofit/>
          </a:bodyPr>
          <a:lstStyle/>
          <a:p>
            <a:r>
              <a:rPr lang="en-US" dirty="0" smtClean="0">
                <a:latin typeface="Times New Roman" pitchFamily="18" charset="0"/>
                <a:cs typeface="Times New Roman" pitchFamily="18" charset="0"/>
              </a:rPr>
              <a:t>Quickly rose to power in Asia.</a:t>
            </a:r>
          </a:p>
          <a:p>
            <a:r>
              <a:rPr lang="en-US" b="1" dirty="0" smtClean="0">
                <a:solidFill>
                  <a:srgbClr val="FF0000"/>
                </a:solidFill>
                <a:latin typeface="Times New Roman" pitchFamily="18" charset="0"/>
                <a:cs typeface="Times New Roman" pitchFamily="18" charset="0"/>
              </a:rPr>
              <a:t>Created the world’s largest land empire.</a:t>
            </a:r>
          </a:p>
        </p:txBody>
      </p:sp>
    </p:spTree>
    <p:custDataLst>
      <p:tags r:id="rId1"/>
    </p:custDataLst>
    <p:extLst>
      <p:ext uri="{BB962C8B-B14F-4D97-AF65-F5344CB8AC3E}">
        <p14:creationId xmlns:p14="http://schemas.microsoft.com/office/powerpoint/2010/main" val="201319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3505200" y="1295401"/>
            <a:ext cx="5334000" cy="3352800"/>
          </a:xfrm>
        </p:spPr>
        <p:txBody>
          <a:bodyPr>
            <a:normAutofit/>
          </a:bodyPr>
          <a:lstStyle/>
          <a:p>
            <a:r>
              <a:rPr lang="en-US" sz="3900" b="1" dirty="0" smtClean="0">
                <a:effectLst>
                  <a:outerShdw blurRad="38100" dist="38100" dir="2700000" algn="tl">
                    <a:srgbClr val="000000">
                      <a:alpha val="43137"/>
                    </a:srgbClr>
                  </a:outerShdw>
                </a:effectLst>
              </a:rPr>
              <a:t>Chapter 5, lesson </a:t>
            </a:r>
            <a:r>
              <a:rPr lang="en-US" sz="3900" b="1" dirty="0">
                <a:effectLst>
                  <a:outerShdw blurRad="38100" dist="38100" dir="2700000" algn="tl">
                    <a:srgbClr val="000000">
                      <a:alpha val="43137"/>
                    </a:srgbClr>
                  </a:outerShdw>
                </a:effectLst>
              </a:rPr>
              <a:t>1</a:t>
            </a:r>
            <a:r>
              <a:rPr lang="en-US" sz="3900" b="1" dirty="0" smtClean="0">
                <a:effectLst>
                  <a:outerShdw blurRad="38100" dist="38100" dir="2700000" algn="tl">
                    <a:srgbClr val="000000">
                      <a:alpha val="43137"/>
                    </a:srgbClr>
                  </a:outerShdw>
                </a:effectLst>
              </a:rPr>
              <a:t/>
            </a:r>
            <a:br>
              <a:rPr lang="en-US" sz="3900" b="1" dirty="0" smtClean="0">
                <a:effectLst>
                  <a:outerShdw blurRad="38100" dist="38100" dir="2700000" algn="tl">
                    <a:srgbClr val="000000">
                      <a:alpha val="43137"/>
                    </a:srgbClr>
                  </a:outerShdw>
                </a:effectLst>
              </a:rPr>
            </a:br>
            <a:r>
              <a:rPr lang="en-US" sz="3900" dirty="0" smtClean="0">
                <a:effectLst>
                  <a:outerShdw blurRad="38100" dist="38100" dir="2700000" algn="tl">
                    <a:srgbClr val="000000">
                      <a:alpha val="43137"/>
                    </a:srgbClr>
                  </a:outerShdw>
                </a:effectLst>
              </a:rPr>
              <a:t>China Reunified</a:t>
            </a:r>
            <a:br>
              <a:rPr lang="en-US" sz="3900" dirty="0" smtClean="0">
                <a:effectLst>
                  <a:outerShdw blurRad="38100" dist="38100" dir="2700000" algn="tl">
                    <a:srgbClr val="000000">
                      <a:alpha val="43137"/>
                    </a:srgbClr>
                  </a:outerShdw>
                </a:effectLst>
              </a:rPr>
            </a:br>
            <a:r>
              <a:rPr lang="en-US" sz="3900" dirty="0" smtClean="0">
                <a:effectLst>
                  <a:outerShdw blurRad="38100" dist="38100" dir="2700000" algn="tl">
                    <a:srgbClr val="000000">
                      <a:alpha val="43137"/>
                    </a:srgbClr>
                  </a:outerShdw>
                </a:effectLst>
              </a:rPr>
              <a:t/>
            </a:r>
            <a:br>
              <a:rPr lang="en-US" sz="3900" dirty="0" smtClean="0">
                <a:effectLst>
                  <a:outerShdw blurRad="38100" dist="38100" dir="2700000" algn="tl">
                    <a:srgbClr val="000000">
                      <a:alpha val="43137"/>
                    </a:srgbClr>
                  </a:outerShdw>
                </a:effectLst>
              </a:rPr>
            </a:br>
            <a:r>
              <a:rPr lang="en-US" sz="3900" b="1" dirty="0">
                <a:effectLst>
                  <a:outerShdw blurRad="38100" dist="38100" dir="2700000" algn="tl">
                    <a:srgbClr val="000000">
                      <a:alpha val="43137"/>
                    </a:srgbClr>
                  </a:outerShdw>
                </a:effectLst>
              </a:rPr>
              <a:t>Chapter 5, lesson </a:t>
            </a:r>
            <a:r>
              <a:rPr lang="en-US" sz="3900" b="1" dirty="0" smtClean="0">
                <a:effectLst>
                  <a:outerShdw blurRad="38100" dist="38100" dir="2700000" algn="tl">
                    <a:srgbClr val="000000">
                      <a:alpha val="43137"/>
                    </a:srgbClr>
                  </a:outerShdw>
                </a:effectLst>
              </a:rPr>
              <a:t>2</a:t>
            </a:r>
            <a:r>
              <a:rPr lang="en-US" sz="3900" b="1" dirty="0">
                <a:effectLst>
                  <a:outerShdw blurRad="38100" dist="38100" dir="2700000" algn="tl">
                    <a:srgbClr val="000000">
                      <a:alpha val="43137"/>
                    </a:srgbClr>
                  </a:outerShdw>
                </a:effectLst>
              </a:rPr>
              <a:t/>
            </a:r>
            <a:br>
              <a:rPr lang="en-US" sz="3900" b="1" dirty="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The Mongols and Chinese Culture</a:t>
            </a:r>
            <a:endParaRPr lang="en-US" sz="2600" dirty="0" smtClean="0">
              <a:solidFill>
                <a:srgbClr val="002060"/>
              </a:solidFill>
            </a:endParaRPr>
          </a:p>
        </p:txBody>
      </p:sp>
      <p:sp>
        <p:nvSpPr>
          <p:cNvPr id="2051" name="Subtitle 2"/>
          <p:cNvSpPr>
            <a:spLocks noGrp="1"/>
          </p:cNvSpPr>
          <p:nvPr>
            <p:ph type="subTitle" idx="1"/>
          </p:nvPr>
        </p:nvSpPr>
        <p:spPr>
          <a:xfrm>
            <a:off x="533400" y="304800"/>
            <a:ext cx="8077200" cy="685800"/>
          </a:xfrm>
          <a:noFill/>
          <a:ln>
            <a:noFill/>
          </a:ln>
        </p:spPr>
        <p:txBody>
          <a:bodyPr>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Mr. Wyka - World History</a:t>
            </a:r>
          </a:p>
        </p:txBody>
      </p:sp>
      <p:pic>
        <p:nvPicPr>
          <p:cNvPr id="2" name="Picture 2" descr="http://2.bp.blogspot.com/_CuZL8koZHeU/TL-l6jo9GRI/AAAAAAAAAAg/JRH5e_Kvkuw/s1600/ta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14549"/>
            <a:ext cx="3374113" cy="38290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1000" y="6172246"/>
            <a:ext cx="5410200" cy="369332"/>
          </a:xfrm>
          <a:prstGeom prst="rect">
            <a:avLst/>
          </a:prstGeom>
        </p:spPr>
        <p:txBody>
          <a:bodyPr wrap="square">
            <a:spAutoFit/>
          </a:bodyPr>
          <a:lstStyle/>
          <a:p>
            <a:r>
              <a:rPr lang="en-US" b="1" dirty="0"/>
              <a:t>3rd Emperor - Tang </a:t>
            </a:r>
            <a:r>
              <a:rPr lang="en-US" b="1" dirty="0" err="1"/>
              <a:t>Gaozong</a:t>
            </a:r>
            <a:r>
              <a:rPr lang="en-US" b="1" dirty="0"/>
              <a:t> (Li </a:t>
            </a:r>
            <a:r>
              <a:rPr lang="en-US" b="1" dirty="0" err="1"/>
              <a:t>Zhi</a:t>
            </a:r>
            <a:r>
              <a:rPr lang="en-US" b="1" dirty="0"/>
              <a:t>) ~ [650 to 683 CE]</a:t>
            </a:r>
            <a:endParaRPr lang="en-US" dirty="0"/>
          </a:p>
        </p:txBody>
      </p:sp>
    </p:spTree>
    <p:custDataLst>
      <p:tags r:id="rId1"/>
    </p:custDataLst>
    <p:extLst>
      <p:ext uri="{BB962C8B-B14F-4D97-AF65-F5344CB8AC3E}">
        <p14:creationId xmlns:p14="http://schemas.microsoft.com/office/powerpoint/2010/main" val="38016241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b="1" dirty="0" err="1" smtClean="0">
                <a:solidFill>
                  <a:srgbClr val="FF0000"/>
                </a:solidFill>
              </a:rPr>
              <a:t>Temujin</a:t>
            </a:r>
            <a:r>
              <a:rPr lang="en-US" dirty="0" smtClean="0">
                <a:solidFill>
                  <a:srgbClr val="FF0000"/>
                </a:solidFill>
              </a:rPr>
              <a:t> </a:t>
            </a:r>
            <a:r>
              <a:rPr lang="en-US" dirty="0" smtClean="0"/>
              <a:t>(Genghis Khan)</a:t>
            </a:r>
            <a:endParaRPr lang="en-US" dirty="0"/>
          </a:p>
        </p:txBody>
      </p:sp>
      <p:sp>
        <p:nvSpPr>
          <p:cNvPr id="3" name="Content Placeholder 2"/>
          <p:cNvSpPr>
            <a:spLocks noGrp="1"/>
          </p:cNvSpPr>
          <p:nvPr>
            <p:ph idx="1"/>
          </p:nvPr>
        </p:nvSpPr>
        <p:spPr>
          <a:xfrm>
            <a:off x="457200" y="1143000"/>
            <a:ext cx="8382000" cy="5287963"/>
          </a:xfrm>
        </p:spPr>
        <p:txBody>
          <a:bodyPr>
            <a:normAutofit/>
          </a:bodyPr>
          <a:lstStyle/>
          <a:p>
            <a:r>
              <a:rPr lang="en-US" dirty="0" smtClean="0">
                <a:latin typeface="Times New Roman" pitchFamily="18" charset="0"/>
                <a:cs typeface="Times New Roman" pitchFamily="18" charset="0"/>
              </a:rPr>
              <a:t>Gradually unified the clans.</a:t>
            </a:r>
          </a:p>
          <a:p>
            <a:r>
              <a:rPr lang="en-US" dirty="0" smtClean="0">
                <a:solidFill>
                  <a:srgbClr val="FF0000"/>
                </a:solidFill>
                <a:latin typeface="Times New Roman" pitchFamily="18" charset="0"/>
                <a:cs typeface="Times New Roman" pitchFamily="18" charset="0"/>
              </a:rPr>
              <a:t>Elected Genghis Khan by the clan warriors (Genghis Khan means strong ruler.)</a:t>
            </a:r>
          </a:p>
          <a:p>
            <a:r>
              <a:rPr lang="en-US" dirty="0" smtClean="0">
                <a:solidFill>
                  <a:srgbClr val="FF0000"/>
                </a:solidFill>
                <a:latin typeface="Times New Roman" pitchFamily="18" charset="0"/>
                <a:cs typeface="Times New Roman" pitchFamily="18" charset="0"/>
              </a:rPr>
              <a:t>Conquered through </a:t>
            </a:r>
            <a:r>
              <a:rPr lang="en-US" b="1" dirty="0" smtClean="0">
                <a:solidFill>
                  <a:srgbClr val="FF0000"/>
                </a:solidFill>
                <a:latin typeface="Times New Roman" pitchFamily="18" charset="0"/>
                <a:cs typeface="Times New Roman" pitchFamily="18" charset="0"/>
              </a:rPr>
              <a:t>military tactics</a:t>
            </a:r>
            <a:r>
              <a:rPr lang="en-US" dirty="0" smtClean="0">
                <a:solidFill>
                  <a:srgbClr val="FF000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ferocity</a:t>
            </a:r>
            <a:r>
              <a:rPr lang="en-US" dirty="0" smtClean="0">
                <a:solidFill>
                  <a:srgbClr val="FF000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technology</a:t>
            </a:r>
            <a:r>
              <a:rPr lang="en-US" dirty="0" smtClean="0">
                <a:solidFill>
                  <a:srgbClr val="FF0000"/>
                </a:solidFill>
                <a:latin typeface="Times New Roman" pitchFamily="18" charset="0"/>
                <a:cs typeface="Times New Roman" pitchFamily="18" charset="0"/>
              </a:rPr>
              <a:t>, and </a:t>
            </a:r>
            <a:r>
              <a:rPr lang="en-US" b="1" dirty="0" smtClean="0">
                <a:solidFill>
                  <a:srgbClr val="FF0000"/>
                </a:solidFill>
                <a:latin typeface="Times New Roman" pitchFamily="18" charset="0"/>
                <a:cs typeface="Times New Roman" pitchFamily="18" charset="0"/>
              </a:rPr>
              <a:t>fear</a:t>
            </a:r>
            <a:r>
              <a:rPr lang="en-US" dirty="0" smtClean="0">
                <a:solidFill>
                  <a:srgbClr val="FF0000"/>
                </a:solidFill>
                <a:latin typeface="Times New Roman" pitchFamily="18" charset="0"/>
                <a:cs typeface="Times New Roman" pitchFamily="18" charset="0"/>
              </a:rPr>
              <a:t>.</a:t>
            </a:r>
          </a:p>
        </p:txBody>
      </p:sp>
      <p:pic>
        <p:nvPicPr>
          <p:cNvPr id="7170" name="Picture 2" descr="http://www.cultural-china.com/chinaWH/images/arbigimages/9c728b6990d829d4401a27b3c02b40c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657599"/>
            <a:ext cx="4069773" cy="30480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9852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t>Mongol Empire </a:t>
            </a:r>
            <a:endParaRPr lang="en-US" dirty="0"/>
          </a:p>
        </p:txBody>
      </p:sp>
      <p:sp>
        <p:nvSpPr>
          <p:cNvPr id="3" name="Content Placeholder 2"/>
          <p:cNvSpPr>
            <a:spLocks noGrp="1"/>
          </p:cNvSpPr>
          <p:nvPr>
            <p:ph idx="1"/>
          </p:nvPr>
        </p:nvSpPr>
        <p:spPr>
          <a:xfrm>
            <a:off x="457200" y="1143000"/>
            <a:ext cx="8382000" cy="5287963"/>
          </a:xfrm>
        </p:spPr>
        <p:txBody>
          <a:bodyPr>
            <a:normAutofit/>
          </a:bodyPr>
          <a:lstStyle/>
          <a:p>
            <a:r>
              <a:rPr lang="en-US" sz="3800" b="1" dirty="0" smtClean="0">
                <a:solidFill>
                  <a:srgbClr val="FF0000"/>
                </a:solidFill>
                <a:latin typeface="Aparajita" pitchFamily="34" charset="0"/>
                <a:cs typeface="Aparajita" pitchFamily="34" charset="0"/>
              </a:rPr>
              <a:t>After Genghis Khan’s death, the empire was divided into khanates.</a:t>
            </a:r>
          </a:p>
          <a:p>
            <a:pPr lvl="1"/>
            <a:r>
              <a:rPr lang="en-US" sz="3800" b="1" dirty="0" smtClean="0">
                <a:solidFill>
                  <a:srgbClr val="FF0000"/>
                </a:solidFill>
                <a:latin typeface="Aparajita" pitchFamily="34" charset="0"/>
                <a:cs typeface="Aparajita" pitchFamily="34" charset="0"/>
              </a:rPr>
              <a:t>Each territory ruled by a son.  </a:t>
            </a:r>
            <a:endParaRPr lang="en-US" sz="3800" dirty="0">
              <a:latin typeface="Aparajita" pitchFamily="34" charset="0"/>
              <a:cs typeface="Aparajita" pitchFamily="34" charset="0"/>
            </a:endParaRPr>
          </a:p>
        </p:txBody>
      </p:sp>
    </p:spTree>
    <p:custDataLst>
      <p:tags r:id="rId1"/>
    </p:custDataLst>
    <p:extLst>
      <p:ext uri="{BB962C8B-B14F-4D97-AF65-F5344CB8AC3E}">
        <p14:creationId xmlns:p14="http://schemas.microsoft.com/office/powerpoint/2010/main" val="201319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http://pgapworld.wikispaces.com/file/view/map.jpg/45660687/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31227"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0707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t>Empire Built Through Conquest </a:t>
            </a:r>
            <a:endParaRPr lang="en-US" dirty="0"/>
          </a:p>
        </p:txBody>
      </p:sp>
      <p:sp>
        <p:nvSpPr>
          <p:cNvPr id="3" name="Content Placeholder 2"/>
          <p:cNvSpPr>
            <a:spLocks noGrp="1"/>
          </p:cNvSpPr>
          <p:nvPr>
            <p:ph idx="1"/>
          </p:nvPr>
        </p:nvSpPr>
        <p:spPr>
          <a:xfrm>
            <a:off x="457200" y="1143000"/>
            <a:ext cx="8382000" cy="5287963"/>
          </a:xfrm>
        </p:spPr>
        <p:txBody>
          <a:bodyPr>
            <a:normAutofit/>
          </a:bodyPr>
          <a:lstStyle/>
          <a:p>
            <a:r>
              <a:rPr lang="en-US" dirty="0" smtClean="0">
                <a:latin typeface="Aparajita" pitchFamily="34" charset="0"/>
                <a:cs typeface="Aparajita" pitchFamily="34" charset="0"/>
              </a:rPr>
              <a:t>Many of the great empires of the day fell before the Mongols.</a:t>
            </a:r>
          </a:p>
          <a:p>
            <a:pPr lvl="1"/>
            <a:r>
              <a:rPr lang="en-US" dirty="0" err="1" smtClean="0">
                <a:latin typeface="Aparajita" pitchFamily="34" charset="0"/>
                <a:cs typeface="Aparajita" pitchFamily="34" charset="0"/>
              </a:rPr>
              <a:t>Abbassid</a:t>
            </a:r>
            <a:r>
              <a:rPr lang="en-US" dirty="0" smtClean="0">
                <a:latin typeface="Aparajita" pitchFamily="34" charset="0"/>
                <a:cs typeface="Aparajita" pitchFamily="34" charset="0"/>
              </a:rPr>
              <a:t> Muslims of Baghdad</a:t>
            </a:r>
          </a:p>
          <a:p>
            <a:pPr lvl="1"/>
            <a:r>
              <a:rPr lang="en-US" dirty="0" smtClean="0">
                <a:latin typeface="Aparajita" pitchFamily="34" charset="0"/>
                <a:cs typeface="Aparajita" pitchFamily="34" charset="0"/>
              </a:rPr>
              <a:t>Islamic sultan of Persia</a:t>
            </a:r>
          </a:p>
          <a:p>
            <a:pPr lvl="1"/>
            <a:r>
              <a:rPr lang="en-US" dirty="0" smtClean="0">
                <a:latin typeface="Aparajita" pitchFamily="34" charset="0"/>
                <a:cs typeface="Aparajita" pitchFamily="34" charset="0"/>
              </a:rPr>
              <a:t>Song dynasty of China</a:t>
            </a:r>
          </a:p>
          <a:p>
            <a:pPr lvl="1"/>
            <a:r>
              <a:rPr lang="en-US" dirty="0" smtClean="0">
                <a:latin typeface="Aparajita" pitchFamily="34" charset="0"/>
                <a:cs typeface="Aparajita" pitchFamily="34" charset="0"/>
              </a:rPr>
              <a:t>The </a:t>
            </a:r>
            <a:r>
              <a:rPr lang="en-US" dirty="0" err="1" smtClean="0">
                <a:latin typeface="Aparajita" pitchFamily="34" charset="0"/>
                <a:cs typeface="Aparajita" pitchFamily="34" charset="0"/>
              </a:rPr>
              <a:t>Kievan</a:t>
            </a:r>
            <a:r>
              <a:rPr lang="en-US" dirty="0" smtClean="0">
                <a:latin typeface="Aparajita" pitchFamily="34" charset="0"/>
                <a:cs typeface="Aparajita" pitchFamily="34" charset="0"/>
              </a:rPr>
              <a:t> </a:t>
            </a:r>
            <a:r>
              <a:rPr lang="en-US" b="1" dirty="0" err="1" smtClean="0">
                <a:latin typeface="Aparajita" pitchFamily="34" charset="0"/>
                <a:cs typeface="Aparajita" pitchFamily="34" charset="0"/>
              </a:rPr>
              <a:t>Rus</a:t>
            </a:r>
            <a:r>
              <a:rPr lang="en-US" b="1" dirty="0" smtClean="0">
                <a:latin typeface="Aparajita" pitchFamily="34" charset="0"/>
                <a:cs typeface="Aparajita" pitchFamily="34" charset="0"/>
              </a:rPr>
              <a:t> </a:t>
            </a:r>
            <a:r>
              <a:rPr lang="en-US" dirty="0" smtClean="0">
                <a:latin typeface="Aparajita" pitchFamily="34" charset="0"/>
                <a:cs typeface="Aparajita" pitchFamily="34" charset="0"/>
              </a:rPr>
              <a:t>(Russia)</a:t>
            </a:r>
          </a:p>
          <a:p>
            <a:r>
              <a:rPr lang="en-US" dirty="0" smtClean="0">
                <a:latin typeface="Aparajita" pitchFamily="34" charset="0"/>
                <a:cs typeface="Aparajita" pitchFamily="34" charset="0"/>
              </a:rPr>
              <a:t>However, they were repulsed on two separate occasions when they tried to invade Japan.</a:t>
            </a:r>
            <a:endParaRPr lang="en-US" dirty="0">
              <a:latin typeface="Aparajita" pitchFamily="34" charset="0"/>
              <a:cs typeface="Aparajita" pitchFamily="34" charset="0"/>
            </a:endParaRPr>
          </a:p>
        </p:txBody>
      </p:sp>
    </p:spTree>
    <p:custDataLst>
      <p:tags r:id="rId1"/>
    </p:custDataLst>
    <p:extLst>
      <p:ext uri="{BB962C8B-B14F-4D97-AF65-F5344CB8AC3E}">
        <p14:creationId xmlns:p14="http://schemas.microsoft.com/office/powerpoint/2010/main" val="201319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t>Yuan China</a:t>
            </a:r>
            <a:endParaRPr lang="en-US" dirty="0"/>
          </a:p>
        </p:txBody>
      </p:sp>
      <p:sp>
        <p:nvSpPr>
          <p:cNvPr id="3" name="Content Placeholder 2"/>
          <p:cNvSpPr>
            <a:spLocks noGrp="1"/>
          </p:cNvSpPr>
          <p:nvPr>
            <p:ph idx="1"/>
          </p:nvPr>
        </p:nvSpPr>
        <p:spPr>
          <a:xfrm>
            <a:off x="457200" y="1143000"/>
            <a:ext cx="8382000" cy="5287963"/>
          </a:xfrm>
        </p:spPr>
        <p:txBody>
          <a:bodyPr>
            <a:normAutofit/>
          </a:bodyPr>
          <a:lstStyle/>
          <a:p>
            <a:r>
              <a:rPr lang="en-US" sz="3800" b="1" dirty="0" smtClean="0">
                <a:solidFill>
                  <a:srgbClr val="FF0000"/>
                </a:solidFill>
                <a:latin typeface="Aparajita" pitchFamily="34" charset="0"/>
                <a:cs typeface="Aparajita" pitchFamily="34" charset="0"/>
              </a:rPr>
              <a:t>Genghis Khan’s grandson, Kublai Khan, ruled China.</a:t>
            </a:r>
          </a:p>
          <a:p>
            <a:r>
              <a:rPr lang="en-US" sz="3800" b="1" dirty="0" smtClean="0">
                <a:solidFill>
                  <a:srgbClr val="FF0000"/>
                </a:solidFill>
                <a:latin typeface="Aparajita" pitchFamily="34" charset="0"/>
                <a:cs typeface="Aparajita" pitchFamily="34" charset="0"/>
              </a:rPr>
              <a:t>This non-Chinese dynasty was called the Yuan and lasted 70 years.</a:t>
            </a:r>
            <a:endParaRPr lang="en-US" sz="3800" b="1" dirty="0" smtClean="0">
              <a:latin typeface="Aparajita" pitchFamily="34" charset="0"/>
              <a:cs typeface="Aparajita" pitchFamily="34" charset="0"/>
            </a:endParaRPr>
          </a:p>
          <a:p>
            <a:r>
              <a:rPr lang="en-US" sz="3800" b="1" dirty="0" smtClean="0">
                <a:latin typeface="Aparajita" pitchFamily="34" charset="0"/>
                <a:cs typeface="Aparajita" pitchFamily="34" charset="0"/>
              </a:rPr>
              <a:t>Yuan were defeated in 1368, and a new Chinese dynasty was born – the Ming.  </a:t>
            </a:r>
            <a:endParaRPr lang="en-US" sz="3800" dirty="0">
              <a:latin typeface="Aparajita" pitchFamily="34" charset="0"/>
              <a:cs typeface="Aparajita" pitchFamily="34" charset="0"/>
            </a:endParaRPr>
          </a:p>
        </p:txBody>
      </p:sp>
    </p:spTree>
    <p:custDataLst>
      <p:tags r:id="rId1"/>
    </p:custDataLst>
    <p:extLst>
      <p:ext uri="{BB962C8B-B14F-4D97-AF65-F5344CB8AC3E}">
        <p14:creationId xmlns:p14="http://schemas.microsoft.com/office/powerpoint/2010/main" val="374588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Questions</a:t>
            </a:r>
            <a:endParaRPr lang="en-US" dirty="0"/>
          </a:p>
        </p:txBody>
      </p:sp>
      <p:sp>
        <p:nvSpPr>
          <p:cNvPr id="3" name="Content Placeholder 2"/>
          <p:cNvSpPr>
            <a:spLocks noGrp="1"/>
          </p:cNvSpPr>
          <p:nvPr>
            <p:ph idx="1"/>
          </p:nvPr>
        </p:nvSpPr>
        <p:spPr>
          <a:xfrm>
            <a:off x="533400" y="1447800"/>
            <a:ext cx="8229600" cy="1964410"/>
          </a:xfrm>
        </p:spPr>
        <p:txBody>
          <a:bodyPr>
            <a:normAutofit/>
          </a:bodyPr>
          <a:lstStyle/>
          <a:p>
            <a:r>
              <a:rPr lang="en-US" dirty="0" smtClean="0"/>
              <a:t>How can invasion change the lives of people in conquered lands?</a:t>
            </a:r>
            <a:endParaRPr lang="en-US" dirty="0"/>
          </a:p>
        </p:txBody>
      </p:sp>
      <p:sp>
        <p:nvSpPr>
          <p:cNvPr id="4" name="TextBox 3"/>
          <p:cNvSpPr txBox="1"/>
          <p:nvPr/>
        </p:nvSpPr>
        <p:spPr>
          <a:xfrm>
            <a:off x="616527" y="2971800"/>
            <a:ext cx="8077200" cy="3539430"/>
          </a:xfrm>
          <a:prstGeom prst="rect">
            <a:avLst/>
          </a:prstGeom>
          <a:noFill/>
        </p:spPr>
        <p:txBody>
          <a:bodyPr wrap="square" rtlCol="0">
            <a:spAutoFit/>
          </a:bodyPr>
          <a:lstStyle/>
          <a:p>
            <a:r>
              <a:rPr lang="en-US" sz="2800" dirty="0" smtClean="0"/>
              <a:t>Think on your own life a moment.  Think of how peaceful your life has been.  There’s been no foreign armies marching through your backyard, no soldiers throwing you out in the street so they can take your home, no imperial guards forcing you into the emperor’s army to cook, clean, or fight.  But life in ancient China was often just that, until the long, stable rule of the Tang.  </a:t>
            </a:r>
            <a:endParaRPr lang="en-US" sz="2800" dirty="0"/>
          </a:p>
        </p:txBody>
      </p:sp>
    </p:spTree>
    <p:custDataLst>
      <p:tags r:id="rId1"/>
    </p:custDataLst>
    <p:extLst>
      <p:ext uri="{BB962C8B-B14F-4D97-AF65-F5344CB8AC3E}">
        <p14:creationId xmlns:p14="http://schemas.microsoft.com/office/powerpoint/2010/main" val="394467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it matter?</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In 581, forty-one years before the birth of Mohammad, the Sui dynasty unified China for the first time in hundreds of years beginning a long period of stability, relative peace, and technological advancement.  </a:t>
            </a:r>
            <a:endParaRPr lang="en-US" dirty="0">
              <a:solidFill>
                <a:srgbClr val="FF0000"/>
              </a:solidFill>
            </a:endParaRPr>
          </a:p>
        </p:txBody>
      </p:sp>
    </p:spTree>
    <p:custDataLst>
      <p:tags r:id="rId1"/>
    </p:custDataLst>
    <p:extLst>
      <p:ext uri="{BB962C8B-B14F-4D97-AF65-F5344CB8AC3E}">
        <p14:creationId xmlns:p14="http://schemas.microsoft.com/office/powerpoint/2010/main" val="3011738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Vocabulary</a:t>
            </a:r>
            <a:endParaRPr lang="en-US" dirty="0"/>
          </a:p>
        </p:txBody>
      </p:sp>
      <p:sp>
        <p:nvSpPr>
          <p:cNvPr id="3" name="Content Placeholder 2"/>
          <p:cNvSpPr>
            <a:spLocks noGrp="1"/>
          </p:cNvSpPr>
          <p:nvPr>
            <p:ph idx="1"/>
          </p:nvPr>
        </p:nvSpPr>
        <p:spPr>
          <a:xfrm>
            <a:off x="457200" y="2286000"/>
            <a:ext cx="3733800" cy="3905310"/>
          </a:xfrm>
        </p:spPr>
        <p:txBody>
          <a:bodyPr>
            <a:normAutofit/>
          </a:bodyPr>
          <a:lstStyle/>
          <a:p>
            <a:r>
              <a:rPr lang="en-US" sz="3800" dirty="0" smtClean="0"/>
              <a:t>Scholar-gentry</a:t>
            </a:r>
          </a:p>
          <a:p>
            <a:r>
              <a:rPr lang="en-US" sz="3800" dirty="0" smtClean="0"/>
              <a:t>dowry</a:t>
            </a:r>
          </a:p>
          <a:p>
            <a:r>
              <a:rPr lang="en-US" sz="3800" dirty="0" smtClean="0"/>
              <a:t>dynasty</a:t>
            </a:r>
          </a:p>
        </p:txBody>
      </p:sp>
      <p:pic>
        <p:nvPicPr>
          <p:cNvPr id="1026" name="Picture 2" descr="http://ts1.mm.bing.net/th?id=H.4761874336514664&amp;pid=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377" y="2133601"/>
            <a:ext cx="4183223" cy="34163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3265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t>Three Dynasties</a:t>
            </a:r>
            <a:endParaRPr lang="en-US" dirty="0"/>
          </a:p>
        </p:txBody>
      </p:sp>
      <p:sp>
        <p:nvSpPr>
          <p:cNvPr id="3" name="Content Placeholder 2"/>
          <p:cNvSpPr>
            <a:spLocks noGrp="1"/>
          </p:cNvSpPr>
          <p:nvPr>
            <p:ph idx="1"/>
          </p:nvPr>
        </p:nvSpPr>
        <p:spPr>
          <a:xfrm>
            <a:off x="457200" y="2057400"/>
            <a:ext cx="8382000" cy="4373563"/>
          </a:xfrm>
        </p:spPr>
        <p:txBody>
          <a:bodyPr>
            <a:normAutofit/>
          </a:bodyPr>
          <a:lstStyle/>
          <a:p>
            <a:pPr marL="0" indent="0">
              <a:buNone/>
            </a:pPr>
            <a:r>
              <a:rPr lang="en-US" sz="4000" dirty="0" smtClean="0">
                <a:latin typeface="Aparajita" pitchFamily="34" charset="0"/>
                <a:cs typeface="Aparajita" pitchFamily="34" charset="0"/>
              </a:rPr>
              <a:t>Guiding Question:  </a:t>
            </a:r>
          </a:p>
          <a:p>
            <a:pPr marL="0" indent="0" algn="ctr">
              <a:buNone/>
            </a:pPr>
            <a:endParaRPr lang="en-US" sz="4000" dirty="0">
              <a:latin typeface="Aparajita" pitchFamily="34" charset="0"/>
              <a:cs typeface="Aparajita" pitchFamily="34" charset="0"/>
            </a:endParaRPr>
          </a:p>
          <a:p>
            <a:pPr marL="0" indent="0" algn="ctr">
              <a:buNone/>
            </a:pPr>
            <a:r>
              <a:rPr lang="en-US" sz="4000" b="1" dirty="0" smtClean="0">
                <a:latin typeface="Aparajita" pitchFamily="34" charset="0"/>
                <a:cs typeface="Aparajita" pitchFamily="34" charset="0"/>
              </a:rPr>
              <a:t>How did the Sui, Tang, and Song dynasties bring order to China between periods of chaos and instability?</a:t>
            </a:r>
          </a:p>
        </p:txBody>
      </p:sp>
    </p:spTree>
    <p:custDataLst>
      <p:tags r:id="rId1"/>
    </p:custDataLst>
    <p:extLst>
      <p:ext uri="{BB962C8B-B14F-4D97-AF65-F5344CB8AC3E}">
        <p14:creationId xmlns:p14="http://schemas.microsoft.com/office/powerpoint/2010/main" val="107907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t>The Sui Dynasty</a:t>
            </a:r>
            <a:endParaRPr lang="en-US" dirty="0"/>
          </a:p>
        </p:txBody>
      </p:sp>
      <p:sp>
        <p:nvSpPr>
          <p:cNvPr id="3" name="Content Placeholder 2"/>
          <p:cNvSpPr>
            <a:spLocks noGrp="1"/>
          </p:cNvSpPr>
          <p:nvPr>
            <p:ph idx="1"/>
          </p:nvPr>
        </p:nvSpPr>
        <p:spPr>
          <a:xfrm>
            <a:off x="457200" y="1447800"/>
            <a:ext cx="8382000" cy="4983163"/>
          </a:xfrm>
        </p:spPr>
        <p:txBody>
          <a:bodyPr>
            <a:normAutofit/>
          </a:bodyPr>
          <a:lstStyle/>
          <a:p>
            <a:r>
              <a:rPr lang="en-US" sz="4200" b="1" dirty="0" smtClean="0">
                <a:solidFill>
                  <a:srgbClr val="FF0000"/>
                </a:solidFill>
                <a:latin typeface="Aparajita" pitchFamily="34" charset="0"/>
                <a:cs typeface="Aparajita" pitchFamily="34" charset="0"/>
              </a:rPr>
              <a:t>After the Han dynasty fell in 220, China experienced disorder and civil war for the next three hundred years.</a:t>
            </a:r>
            <a:endParaRPr lang="en-US" sz="4200" b="1" dirty="0">
              <a:solidFill>
                <a:srgbClr val="7030A0"/>
              </a:solidFill>
              <a:latin typeface="Aparajita" pitchFamily="34" charset="0"/>
              <a:cs typeface="Aparajita" pitchFamily="34" charset="0"/>
            </a:endParaRPr>
          </a:p>
        </p:txBody>
      </p:sp>
    </p:spTree>
    <p:custDataLst>
      <p:tags r:id="rId1"/>
    </p:custDataLst>
    <p:extLst>
      <p:ext uri="{BB962C8B-B14F-4D97-AF65-F5344CB8AC3E}">
        <p14:creationId xmlns:p14="http://schemas.microsoft.com/office/powerpoint/2010/main" val="305554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t>The Sui Dynasty</a:t>
            </a:r>
            <a:endParaRPr lang="en-US" dirty="0"/>
          </a:p>
        </p:txBody>
      </p:sp>
      <p:sp>
        <p:nvSpPr>
          <p:cNvPr id="3" name="Content Placeholder 2"/>
          <p:cNvSpPr>
            <a:spLocks noGrp="1"/>
          </p:cNvSpPr>
          <p:nvPr>
            <p:ph idx="1"/>
          </p:nvPr>
        </p:nvSpPr>
        <p:spPr>
          <a:xfrm>
            <a:off x="457200" y="1447800"/>
            <a:ext cx="8382000" cy="4983163"/>
          </a:xfrm>
        </p:spPr>
        <p:txBody>
          <a:bodyPr>
            <a:normAutofit/>
          </a:bodyPr>
          <a:lstStyle/>
          <a:p>
            <a:r>
              <a:rPr lang="en-US" sz="4200" b="1" dirty="0" smtClean="0">
                <a:solidFill>
                  <a:srgbClr val="FF0000"/>
                </a:solidFill>
                <a:latin typeface="Aparajita" pitchFamily="34" charset="0"/>
                <a:cs typeface="Aparajita" pitchFamily="34" charset="0"/>
              </a:rPr>
              <a:t>Although it didn’t last long, the </a:t>
            </a:r>
            <a:r>
              <a:rPr lang="en-US" sz="4200" b="1" dirty="0">
                <a:solidFill>
                  <a:srgbClr val="FF0000"/>
                </a:solidFill>
                <a:latin typeface="Aparajita" pitchFamily="34" charset="0"/>
                <a:cs typeface="Aparajita" pitchFamily="34" charset="0"/>
              </a:rPr>
              <a:t>Sui Dynasty brought stability back to China after this period of war</a:t>
            </a:r>
            <a:r>
              <a:rPr lang="en-US" sz="4200" b="1" dirty="0" smtClean="0">
                <a:solidFill>
                  <a:srgbClr val="FF0000"/>
                </a:solidFill>
                <a:latin typeface="Aparajita" pitchFamily="34" charset="0"/>
                <a:cs typeface="Aparajita" pitchFamily="34" charset="0"/>
              </a:rPr>
              <a:t>.</a:t>
            </a:r>
          </a:p>
          <a:p>
            <a:pPr lvl="1"/>
            <a:r>
              <a:rPr lang="en-US" sz="3800" b="1" dirty="0" smtClean="0">
                <a:latin typeface="Aparajita" pitchFamily="34" charset="0"/>
                <a:cs typeface="Aparajita" pitchFamily="34" charset="0"/>
              </a:rPr>
              <a:t>(581-618)</a:t>
            </a:r>
          </a:p>
          <a:p>
            <a:pPr lvl="1"/>
            <a:r>
              <a:rPr lang="en-US" sz="3200" b="1" dirty="0" smtClean="0">
                <a:latin typeface="Aparajita" pitchFamily="34" charset="0"/>
                <a:cs typeface="Aparajita" pitchFamily="34" charset="0"/>
              </a:rPr>
              <a:t>The 2</a:t>
            </a:r>
            <a:r>
              <a:rPr lang="en-US" sz="3200" b="1" baseline="30000" dirty="0" smtClean="0">
                <a:latin typeface="Aparajita" pitchFamily="34" charset="0"/>
                <a:cs typeface="Aparajita" pitchFamily="34" charset="0"/>
              </a:rPr>
              <a:t>nd</a:t>
            </a:r>
            <a:r>
              <a:rPr lang="en-US" sz="3200" b="1" dirty="0" smtClean="0">
                <a:latin typeface="Aparajita" pitchFamily="34" charset="0"/>
                <a:cs typeface="Aparajita" pitchFamily="34" charset="0"/>
              </a:rPr>
              <a:t> Sui emperor was cruel, forced his people to work on his pet projects and bitterly taxed them.  This caused a rebellion, Sui </a:t>
            </a:r>
            <a:r>
              <a:rPr lang="en-US" sz="3200" b="1" dirty="0" err="1" smtClean="0">
                <a:latin typeface="Aparajita" pitchFamily="34" charset="0"/>
                <a:cs typeface="Aparajita" pitchFamily="34" charset="0"/>
              </a:rPr>
              <a:t>Yangdi</a:t>
            </a:r>
            <a:r>
              <a:rPr lang="en-US" sz="3200" b="1" dirty="0" smtClean="0">
                <a:latin typeface="Aparajita" pitchFamily="34" charset="0"/>
                <a:cs typeface="Aparajita" pitchFamily="34" charset="0"/>
              </a:rPr>
              <a:t> was murdered and the Sui dynasty ended.  </a:t>
            </a:r>
            <a:endParaRPr lang="en-US" sz="3200" b="1" dirty="0">
              <a:latin typeface="Aparajita" pitchFamily="34" charset="0"/>
              <a:cs typeface="Aparajita" pitchFamily="34" charset="0"/>
            </a:endParaRPr>
          </a:p>
          <a:p>
            <a:endParaRPr lang="en-US" sz="4200" b="1" dirty="0">
              <a:solidFill>
                <a:srgbClr val="7030A0"/>
              </a:solidFill>
              <a:latin typeface="Aparajita" pitchFamily="34" charset="0"/>
              <a:cs typeface="Aparajita" pitchFamily="34" charset="0"/>
            </a:endParaRPr>
          </a:p>
        </p:txBody>
      </p:sp>
    </p:spTree>
    <p:custDataLst>
      <p:tags r:id="rId1"/>
    </p:custDataLst>
    <p:extLst>
      <p:ext uri="{BB962C8B-B14F-4D97-AF65-F5344CB8AC3E}">
        <p14:creationId xmlns:p14="http://schemas.microsoft.com/office/powerpoint/2010/main" val="260386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t>The Tang Dynasty</a:t>
            </a:r>
            <a:endParaRPr lang="en-US" dirty="0"/>
          </a:p>
        </p:txBody>
      </p:sp>
      <p:sp>
        <p:nvSpPr>
          <p:cNvPr id="3" name="Content Placeholder 2"/>
          <p:cNvSpPr>
            <a:spLocks noGrp="1"/>
          </p:cNvSpPr>
          <p:nvPr>
            <p:ph idx="1"/>
          </p:nvPr>
        </p:nvSpPr>
        <p:spPr>
          <a:xfrm>
            <a:off x="457200" y="1447800"/>
            <a:ext cx="8382000" cy="4983163"/>
          </a:xfrm>
        </p:spPr>
        <p:txBody>
          <a:bodyPr>
            <a:normAutofit/>
          </a:bodyPr>
          <a:lstStyle/>
          <a:p>
            <a:r>
              <a:rPr lang="en-US" sz="4200" b="1" dirty="0" smtClean="0">
                <a:solidFill>
                  <a:srgbClr val="FF0000"/>
                </a:solidFill>
                <a:latin typeface="Aparajita" pitchFamily="34" charset="0"/>
                <a:cs typeface="Aparajita" pitchFamily="34" charset="0"/>
              </a:rPr>
              <a:t>After the fall of the Sui…</a:t>
            </a:r>
          </a:p>
          <a:p>
            <a:r>
              <a:rPr lang="en-US" sz="4200" b="1" dirty="0" smtClean="0">
                <a:solidFill>
                  <a:srgbClr val="FF0000"/>
                </a:solidFill>
                <a:latin typeface="Aparajita" pitchFamily="34" charset="0"/>
                <a:cs typeface="Aparajita" pitchFamily="34" charset="0"/>
              </a:rPr>
              <a:t>Lasted for nearly 300 years.</a:t>
            </a:r>
          </a:p>
          <a:p>
            <a:pPr lvl="1"/>
            <a:r>
              <a:rPr lang="en-US" sz="3800" b="1" dirty="0">
                <a:solidFill>
                  <a:srgbClr val="FF0000"/>
                </a:solidFill>
                <a:latin typeface="Aparajita" pitchFamily="34" charset="0"/>
                <a:cs typeface="Aparajita" pitchFamily="34" charset="0"/>
              </a:rPr>
              <a:t> </a:t>
            </a:r>
            <a:r>
              <a:rPr lang="en-US" sz="3800" b="1" dirty="0" smtClean="0">
                <a:latin typeface="Aparajita" pitchFamily="34" charset="0"/>
                <a:cs typeface="Aparajita" pitchFamily="34" charset="0"/>
              </a:rPr>
              <a:t>618-907</a:t>
            </a:r>
          </a:p>
          <a:p>
            <a:pPr lvl="1"/>
            <a:r>
              <a:rPr lang="en-US" sz="3800" b="1" dirty="0" smtClean="0">
                <a:solidFill>
                  <a:srgbClr val="7030A0"/>
                </a:solidFill>
                <a:latin typeface="Aparajita" pitchFamily="34" charset="0"/>
                <a:cs typeface="Aparajita" pitchFamily="34" charset="0"/>
              </a:rPr>
              <a:t>Land redistribution</a:t>
            </a:r>
          </a:p>
          <a:p>
            <a:pPr lvl="1"/>
            <a:r>
              <a:rPr lang="en-US" sz="3800" b="1" dirty="0" smtClean="0">
                <a:solidFill>
                  <a:srgbClr val="7030A0"/>
                </a:solidFill>
                <a:latin typeface="Aparajita" pitchFamily="34" charset="0"/>
                <a:cs typeface="Aparajita" pitchFamily="34" charset="0"/>
              </a:rPr>
              <a:t>Merit based civil service exams</a:t>
            </a:r>
          </a:p>
          <a:p>
            <a:pPr lvl="1"/>
            <a:r>
              <a:rPr lang="en-US" sz="3800" b="1" dirty="0" smtClean="0">
                <a:solidFill>
                  <a:srgbClr val="7030A0"/>
                </a:solidFill>
                <a:latin typeface="Aparajita" pitchFamily="34" charset="0"/>
                <a:cs typeface="Aparajita" pitchFamily="34" charset="0"/>
              </a:rPr>
              <a:t>Controlled Tibet</a:t>
            </a:r>
          </a:p>
          <a:p>
            <a:pPr lvl="1"/>
            <a:r>
              <a:rPr lang="en-US" sz="3800" b="1" dirty="0" smtClean="0">
                <a:solidFill>
                  <a:srgbClr val="7030A0"/>
                </a:solidFill>
                <a:latin typeface="Aparajita" pitchFamily="34" charset="0"/>
                <a:cs typeface="Aparajita" pitchFamily="34" charset="0"/>
              </a:rPr>
              <a:t>Korea paid tribute</a:t>
            </a:r>
            <a:endParaRPr lang="en-US" sz="3800" b="1" dirty="0">
              <a:solidFill>
                <a:srgbClr val="7030A0"/>
              </a:solidFill>
              <a:latin typeface="Aparajita" pitchFamily="34" charset="0"/>
              <a:cs typeface="Aparajita" pitchFamily="34" charset="0"/>
            </a:endParaRPr>
          </a:p>
        </p:txBody>
      </p:sp>
    </p:spTree>
    <p:custDataLst>
      <p:tags r:id="rId1"/>
    </p:custDataLst>
    <p:extLst>
      <p:ext uri="{BB962C8B-B14F-4D97-AF65-F5344CB8AC3E}">
        <p14:creationId xmlns:p14="http://schemas.microsoft.com/office/powerpoint/2010/main" val="260386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False"/>
  <p:tag name="GRIDPOSITION" val="1"/>
  <p:tag name="RESETCHARTS" val="True"/>
  <p:tag name="INCORRECTPOINTVALUE" val="0"/>
  <p:tag name="CHARTSCALE" val="True"/>
  <p:tag name="FIBDISPLAYKEYWORDS" val="True"/>
  <p:tag name="PRRESPONSE6" val="5"/>
  <p:tag name="SHOWFLASHWARNING" val="True"/>
  <p:tag name="EXPANDSHOWBAR"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True"/>
  <p:tag name="PRRESPONSE4" val="7"/>
  <p:tag name="TPVERSION" val="2008"/>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ASKPANEKEY" val="7a0132ce-a75c-4038-9ccf-3566999153e1"/>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2032</TotalTime>
  <Words>691</Words>
  <Application>Microsoft Office PowerPoint</Application>
  <PresentationFormat>On-screen Show (4:3)</PresentationFormat>
  <Paragraphs>84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World History Bellringer</vt:lpstr>
      <vt:lpstr>Chapter 5, lesson 1 China Reunified  Chapter 5, lesson 2 The Mongols and Chinese Culture</vt:lpstr>
      <vt:lpstr>Essential Questions</vt:lpstr>
      <vt:lpstr>Why does it matter?</vt:lpstr>
      <vt:lpstr>Lesson Vocabulary</vt:lpstr>
      <vt:lpstr>Three Dynasties</vt:lpstr>
      <vt:lpstr>The Sui Dynasty</vt:lpstr>
      <vt:lpstr>The Sui Dynasty</vt:lpstr>
      <vt:lpstr>The Tang Dynasty</vt:lpstr>
      <vt:lpstr>The Tang Dynasty</vt:lpstr>
      <vt:lpstr>The Song Dynasty</vt:lpstr>
      <vt:lpstr>The Song Dynasty</vt:lpstr>
      <vt:lpstr>Advancements under the  Three Dynasties</vt:lpstr>
      <vt:lpstr>The Silk Road</vt:lpstr>
      <vt:lpstr>Chinese Society</vt:lpstr>
      <vt:lpstr>Hey, Hey, We’re the Mongols!</vt:lpstr>
      <vt:lpstr>The Mongols</vt:lpstr>
      <vt:lpstr>PowerPoint Presentation</vt:lpstr>
      <vt:lpstr>Mongols</vt:lpstr>
      <vt:lpstr>Temujin (Genghis Khan)</vt:lpstr>
      <vt:lpstr>Mongol Empire </vt:lpstr>
      <vt:lpstr>PowerPoint Presentation</vt:lpstr>
      <vt:lpstr>Empire Built Through Conquest </vt:lpstr>
      <vt:lpstr>Yuan China</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Two Review  (review – noun - a looking at or looking over again)</dc:title>
  <dc:creator>cit-sysop</dc:creator>
  <cp:lastModifiedBy>cit-sysop</cp:lastModifiedBy>
  <cp:revision>146</cp:revision>
  <cp:lastPrinted>2015-09-18T14:27:08Z</cp:lastPrinted>
  <dcterms:created xsi:type="dcterms:W3CDTF">2011-09-07T19:17:10Z</dcterms:created>
  <dcterms:modified xsi:type="dcterms:W3CDTF">2015-09-21T13:37:03Z</dcterms:modified>
</cp:coreProperties>
</file>