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6" r:id="rId2"/>
    <p:sldId id="365"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70" r:id="rId22"/>
    <p:sldId id="257" r:id="rId23"/>
    <p:sldId id="312" r:id="rId24"/>
    <p:sldId id="341" r:id="rId25"/>
    <p:sldId id="315" r:id="rId26"/>
    <p:sldId id="258" r:id="rId27"/>
    <p:sldId id="330" r:id="rId28"/>
    <p:sldId id="331" r:id="rId29"/>
    <p:sldId id="316" r:id="rId30"/>
    <p:sldId id="343" r:id="rId31"/>
    <p:sldId id="344" r:id="rId32"/>
    <p:sldId id="374" r:id="rId33"/>
    <p:sldId id="340" r:id="rId34"/>
    <p:sldId id="332" r:id="rId35"/>
    <p:sldId id="317" r:id="rId36"/>
    <p:sldId id="342" r:id="rId37"/>
    <p:sldId id="345" r:id="rId38"/>
    <p:sldId id="319" r:id="rId39"/>
    <p:sldId id="324" r:id="rId40"/>
    <p:sldId id="367" r:id="rId41"/>
    <p:sldId id="368" r:id="rId42"/>
    <p:sldId id="369" r:id="rId43"/>
  </p:sldIdLst>
  <p:sldSz cx="9144000" cy="6858000" type="screen4x3"/>
  <p:notesSz cx="7102475" cy="938847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76" d="100"/>
          <a:sy n="76" d="100"/>
        </p:scale>
        <p:origin x="355"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27C423-7F47-4953-91C8-F779F690CD9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51621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7C423-7F47-4953-91C8-F779F690CD9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6650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7C423-7F47-4953-91C8-F779F690CD9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70033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7C423-7F47-4953-91C8-F779F690CD9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48380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7C423-7F47-4953-91C8-F779F690CD9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566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27C423-7F47-4953-91C8-F779F690CD9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920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27C423-7F47-4953-91C8-F779F690CD96}"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64753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7C423-7F47-4953-91C8-F779F690CD96}"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450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7C423-7F47-4953-91C8-F779F690CD96}"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413284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91388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03598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7C423-7F47-4953-91C8-F779F690CD96}" type="datetimeFigureOut">
              <a:rPr lang="en-US" smtClean="0"/>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9C6B3-5727-4AB2-91BA-98907F5AD547}" type="slidenum">
              <a:rPr lang="en-US" smtClean="0"/>
              <a:t>‹#›</a:t>
            </a:fld>
            <a:endParaRPr lang="en-US"/>
          </a:p>
        </p:txBody>
      </p:sp>
    </p:spTree>
    <p:extLst>
      <p:ext uri="{BB962C8B-B14F-4D97-AF65-F5344CB8AC3E}">
        <p14:creationId xmlns:p14="http://schemas.microsoft.com/office/powerpoint/2010/main" val="325857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1295401"/>
            <a:ext cx="4572000" cy="3897044"/>
          </a:xfrm>
        </p:spPr>
        <p:txBody>
          <a:bodyPr>
            <a:normAutofit/>
          </a:bodyPr>
          <a:lstStyle/>
          <a:p>
            <a:r>
              <a:rPr lang="en-US" sz="3900" b="1" dirty="0">
                <a:effectLst>
                  <a:outerShdw blurRad="38100" dist="38100" dir="2700000" algn="tl">
                    <a:srgbClr val="000000">
                      <a:alpha val="43137"/>
                    </a:srgbClr>
                  </a:outerShdw>
                </a:effectLst>
              </a:rPr>
              <a:t>Ancient China</a:t>
            </a:r>
            <a:endParaRPr lang="en-US" sz="2600" dirty="0">
              <a:solidFill>
                <a:srgbClr val="002060"/>
              </a:solidFill>
            </a:endParaRPr>
          </a:p>
        </p:txBody>
      </p:sp>
      <p:sp>
        <p:nvSpPr>
          <p:cNvPr id="2051" name="Subtitle 2"/>
          <p:cNvSpPr>
            <a:spLocks noGrp="1"/>
          </p:cNvSpPr>
          <p:nvPr>
            <p:ph type="subTitle" idx="1"/>
          </p:nvPr>
        </p:nvSpPr>
        <p:spPr>
          <a:xfrm>
            <a:off x="533400" y="304800"/>
            <a:ext cx="8077200" cy="685800"/>
          </a:xfrm>
          <a:noFill/>
          <a:ln>
            <a:noFill/>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Mr. Wyka – AP World History</a:t>
            </a:r>
          </a:p>
        </p:txBody>
      </p:sp>
      <p:sp>
        <p:nvSpPr>
          <p:cNvPr id="2" name="TextBox 1"/>
          <p:cNvSpPr txBox="1"/>
          <p:nvPr/>
        </p:nvSpPr>
        <p:spPr>
          <a:xfrm>
            <a:off x="5562600" y="5432148"/>
            <a:ext cx="3048000" cy="369332"/>
          </a:xfrm>
          <a:prstGeom prst="rect">
            <a:avLst/>
          </a:prstGeom>
          <a:noFill/>
        </p:spPr>
        <p:txBody>
          <a:bodyPr wrap="square" rtlCol="0">
            <a:spAutoFit/>
          </a:bodyPr>
          <a:lstStyle/>
          <a:p>
            <a:pPr algn="ctr"/>
            <a:r>
              <a:rPr lang="en-US" dirty="0"/>
              <a:t>Physical Geography of China</a:t>
            </a:r>
          </a:p>
        </p:txBody>
      </p:sp>
      <p:sp>
        <p:nvSpPr>
          <p:cNvPr id="3" name="TextBox 2"/>
          <p:cNvSpPr txBox="1"/>
          <p:nvPr/>
        </p:nvSpPr>
        <p:spPr>
          <a:xfrm>
            <a:off x="914400" y="4933949"/>
            <a:ext cx="4191000" cy="830997"/>
          </a:xfrm>
          <a:prstGeom prst="rect">
            <a:avLst/>
          </a:prstGeom>
          <a:noFill/>
        </p:spPr>
        <p:txBody>
          <a:bodyPr wrap="square" rtlCol="0">
            <a:spAutoFit/>
          </a:bodyPr>
          <a:lstStyle/>
          <a:p>
            <a:r>
              <a:rPr lang="en-US" sz="2400" dirty="0"/>
              <a:t>When?  1750 B.C.E. to 220 C.E. </a:t>
            </a:r>
          </a:p>
          <a:p>
            <a:r>
              <a:rPr lang="en-US" sz="2400" dirty="0"/>
              <a:t>Where?  East Asia</a:t>
            </a:r>
          </a:p>
        </p:txBody>
      </p:sp>
      <p:pic>
        <p:nvPicPr>
          <p:cNvPr id="6" name="Picture 2" descr="http://www.travelchinaguide.com/images/map/china/china-map-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534" y="1273978"/>
            <a:ext cx="4060065" cy="38628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6664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regentsprep.org/Regents/global/themes/goldenages/IMAGES/dynasticcyc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9188"/>
            <a:ext cx="8001000" cy="577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3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792162"/>
          </a:xfrm>
        </p:spPr>
        <p:txBody>
          <a:bodyPr>
            <a:normAutofit/>
          </a:bodyPr>
          <a:lstStyle/>
          <a:p>
            <a:r>
              <a:rPr lang="en-US" dirty="0"/>
              <a:t>The Fall of the Zhou</a:t>
            </a:r>
            <a:endParaRPr lang="en-US" sz="3600" dirty="0"/>
          </a:p>
        </p:txBody>
      </p:sp>
      <p:sp>
        <p:nvSpPr>
          <p:cNvPr id="3" name="Content Placeholder 2"/>
          <p:cNvSpPr>
            <a:spLocks noGrp="1"/>
          </p:cNvSpPr>
          <p:nvPr>
            <p:ph idx="1"/>
          </p:nvPr>
        </p:nvSpPr>
        <p:spPr>
          <a:xfrm>
            <a:off x="457200" y="1143000"/>
            <a:ext cx="8382000" cy="5287963"/>
          </a:xfrm>
        </p:spPr>
        <p:txBody>
          <a:bodyPr>
            <a:normAutofit/>
          </a:bodyPr>
          <a:lstStyle/>
          <a:p>
            <a:r>
              <a:rPr lang="en-US" dirty="0">
                <a:latin typeface="Aparajita" pitchFamily="34" charset="0"/>
                <a:cs typeface="Aparajita" pitchFamily="34" charset="0"/>
              </a:rPr>
              <a:t>Later </a:t>
            </a:r>
            <a:r>
              <a:rPr lang="en-US" b="1" dirty="0">
                <a:latin typeface="Aparajita" pitchFamily="34" charset="0"/>
                <a:cs typeface="Aparajita" pitchFamily="34" charset="0"/>
              </a:rPr>
              <a:t>Zhou</a:t>
            </a:r>
            <a:r>
              <a:rPr lang="en-US" dirty="0">
                <a:latin typeface="Aparajita" pitchFamily="34" charset="0"/>
                <a:cs typeface="Aparajita" pitchFamily="34" charset="0"/>
              </a:rPr>
              <a:t> rulers became corrupt and more interested in their palace pleasures than ruling wisely.</a:t>
            </a:r>
          </a:p>
          <a:p>
            <a:r>
              <a:rPr lang="en-US" dirty="0">
                <a:latin typeface="Aparajita" pitchFamily="34" charset="0"/>
                <a:cs typeface="Aparajita" pitchFamily="34" charset="0"/>
              </a:rPr>
              <a:t>Rebellion followed.  </a:t>
            </a:r>
          </a:p>
          <a:p>
            <a:r>
              <a:rPr lang="en-US" b="1" dirty="0">
                <a:solidFill>
                  <a:srgbClr val="C00000"/>
                </a:solidFill>
                <a:latin typeface="Aparajita" pitchFamily="34" charset="0"/>
                <a:cs typeface="Aparajita" pitchFamily="34" charset="0"/>
              </a:rPr>
              <a:t>Period of the Warring States</a:t>
            </a:r>
          </a:p>
          <a:p>
            <a:pPr lvl="1"/>
            <a:r>
              <a:rPr lang="en-US" dirty="0">
                <a:latin typeface="Aparajita" pitchFamily="34" charset="0"/>
                <a:cs typeface="Aparajita" pitchFamily="34" charset="0"/>
              </a:rPr>
              <a:t>Almost 200 years of civil war.</a:t>
            </a:r>
          </a:p>
          <a:p>
            <a:pPr lvl="1"/>
            <a:r>
              <a:rPr lang="en-US" dirty="0">
                <a:latin typeface="Aparajita" pitchFamily="34" charset="0"/>
                <a:cs typeface="Aparajita" pitchFamily="34" charset="0"/>
              </a:rPr>
              <a:t>Power reverted to local lords (feudalism)</a:t>
            </a:r>
          </a:p>
          <a:p>
            <a:pPr lvl="1"/>
            <a:r>
              <a:rPr lang="en-US" dirty="0">
                <a:latin typeface="Aparajita" pitchFamily="34" charset="0"/>
                <a:cs typeface="Aparajita" pitchFamily="34" charset="0"/>
              </a:rPr>
              <a:t>Hundreds of new philosophies were born trying to make sense and order out of chaos.</a:t>
            </a:r>
          </a:p>
          <a:p>
            <a:pPr lvl="2"/>
            <a:r>
              <a:rPr lang="en-US" dirty="0">
                <a:latin typeface="Aparajita" pitchFamily="34" charset="0"/>
                <a:cs typeface="Aparajita" pitchFamily="34" charset="0"/>
              </a:rPr>
              <a:t>Daoism, Confucianism, and Legalism</a:t>
            </a:r>
          </a:p>
          <a:p>
            <a:pPr lvl="1"/>
            <a:r>
              <a:rPr lang="en-US" dirty="0">
                <a:latin typeface="Aparajita" pitchFamily="34" charset="0"/>
                <a:cs typeface="Aparajita" pitchFamily="34" charset="0"/>
              </a:rPr>
              <a:t>The state of </a:t>
            </a:r>
            <a:r>
              <a:rPr lang="en-US" b="1" dirty="0">
                <a:latin typeface="Aparajita" pitchFamily="34" charset="0"/>
                <a:cs typeface="Aparajita" pitchFamily="34" charset="0"/>
              </a:rPr>
              <a:t>Qin</a:t>
            </a:r>
            <a:r>
              <a:rPr lang="en-US" dirty="0">
                <a:latin typeface="Aparajita" pitchFamily="34" charset="0"/>
                <a:cs typeface="Aparajita" pitchFamily="34" charset="0"/>
              </a:rPr>
              <a:t> defeated its enemies and united China.</a:t>
            </a:r>
          </a:p>
          <a:p>
            <a:endParaRPr lang="en-US"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8237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5943600" cy="715962"/>
          </a:xfrm>
        </p:spPr>
        <p:txBody>
          <a:bodyPr>
            <a:normAutofit/>
          </a:bodyPr>
          <a:lstStyle/>
          <a:p>
            <a:r>
              <a:rPr lang="en-US" sz="3800" dirty="0"/>
              <a:t>New Technologies</a:t>
            </a:r>
          </a:p>
        </p:txBody>
      </p:sp>
      <p:sp>
        <p:nvSpPr>
          <p:cNvPr id="3" name="Content Placeholder 2"/>
          <p:cNvSpPr>
            <a:spLocks noGrp="1"/>
          </p:cNvSpPr>
          <p:nvPr>
            <p:ph idx="1"/>
          </p:nvPr>
        </p:nvSpPr>
        <p:spPr>
          <a:xfrm>
            <a:off x="457200" y="1143000"/>
            <a:ext cx="8382000" cy="5287963"/>
          </a:xfrm>
        </p:spPr>
        <p:txBody>
          <a:bodyPr>
            <a:normAutofit lnSpcReduction="10000"/>
          </a:bodyPr>
          <a:lstStyle/>
          <a:p>
            <a:pPr marL="0" indent="0">
              <a:buNone/>
            </a:pPr>
            <a:r>
              <a:rPr lang="en-US" dirty="0">
                <a:latin typeface="Aparajita" pitchFamily="34" charset="0"/>
                <a:cs typeface="Aparajita" pitchFamily="34" charset="0"/>
              </a:rPr>
              <a:t>By the Period of the Warring States:</a:t>
            </a:r>
          </a:p>
          <a:p>
            <a:r>
              <a:rPr lang="en-US" b="1" dirty="0">
                <a:latin typeface="Aparajita" pitchFamily="34" charset="0"/>
                <a:cs typeface="Aparajita" pitchFamily="34" charset="0"/>
              </a:rPr>
              <a:t>Iron</a:t>
            </a:r>
            <a:r>
              <a:rPr lang="en-US" dirty="0">
                <a:latin typeface="Aparajita" pitchFamily="34" charset="0"/>
                <a:cs typeface="Aparajita" pitchFamily="34" charset="0"/>
              </a:rPr>
              <a:t> replaced bronze in weapons.</a:t>
            </a:r>
          </a:p>
          <a:p>
            <a:r>
              <a:rPr lang="en-US" dirty="0">
                <a:latin typeface="Aparajita" pitchFamily="34" charset="0"/>
                <a:cs typeface="Aparajita" pitchFamily="34" charset="0"/>
              </a:rPr>
              <a:t>Powerful </a:t>
            </a:r>
            <a:r>
              <a:rPr lang="en-US" b="1" dirty="0">
                <a:latin typeface="Aparajita" pitchFamily="34" charset="0"/>
                <a:cs typeface="Aparajita" pitchFamily="34" charset="0"/>
              </a:rPr>
              <a:t>crossbow</a:t>
            </a:r>
            <a:r>
              <a:rPr lang="en-US" dirty="0">
                <a:latin typeface="Aparajita" pitchFamily="34" charset="0"/>
                <a:cs typeface="Aparajita" pitchFamily="34" charset="0"/>
              </a:rPr>
              <a:t> invented.  </a:t>
            </a:r>
          </a:p>
          <a:p>
            <a:r>
              <a:rPr lang="en-US" dirty="0">
                <a:latin typeface="Aparajita" pitchFamily="34" charset="0"/>
                <a:cs typeface="Aparajita" pitchFamily="34" charset="0"/>
              </a:rPr>
              <a:t>Large scale </a:t>
            </a:r>
            <a:r>
              <a:rPr lang="en-US" b="1" dirty="0">
                <a:latin typeface="Aparajita" pitchFamily="34" charset="0"/>
                <a:cs typeface="Aparajita" pitchFamily="34" charset="0"/>
              </a:rPr>
              <a:t>irrigation</a:t>
            </a:r>
            <a:r>
              <a:rPr lang="en-US" dirty="0">
                <a:latin typeface="Aparajita" pitchFamily="34" charset="0"/>
                <a:cs typeface="Aparajita" pitchFamily="34" charset="0"/>
              </a:rPr>
              <a:t> &amp; </a:t>
            </a:r>
            <a:r>
              <a:rPr lang="en-US" b="1" dirty="0">
                <a:latin typeface="Aparajita" pitchFamily="34" charset="0"/>
                <a:cs typeface="Aparajita" pitchFamily="34" charset="0"/>
              </a:rPr>
              <a:t>Iron plowsh</a:t>
            </a:r>
            <a:r>
              <a:rPr lang="en-US" dirty="0">
                <a:latin typeface="Aparajita" pitchFamily="34" charset="0"/>
                <a:cs typeface="Aparajita" pitchFamily="34" charset="0"/>
              </a:rPr>
              <a:t>ares increased food production leading to ….</a:t>
            </a:r>
          </a:p>
          <a:p>
            <a:pPr lvl="1"/>
            <a:r>
              <a:rPr lang="en-US" dirty="0">
                <a:latin typeface="Aparajita" pitchFamily="34" charset="0"/>
                <a:cs typeface="Aparajita" pitchFamily="34" charset="0"/>
              </a:rPr>
              <a:t>A population explosion</a:t>
            </a:r>
          </a:p>
          <a:p>
            <a:pPr marL="0" indent="0">
              <a:buNone/>
            </a:pPr>
            <a:r>
              <a:rPr lang="en-US" b="1" dirty="0">
                <a:latin typeface="Aparajita" pitchFamily="34" charset="0"/>
                <a:cs typeface="Aparajita" pitchFamily="34" charset="0"/>
              </a:rPr>
              <a:t>Long Distance Trade</a:t>
            </a:r>
          </a:p>
          <a:p>
            <a:r>
              <a:rPr lang="en-US" dirty="0">
                <a:latin typeface="Aparajita" pitchFamily="34" charset="0"/>
                <a:cs typeface="Aparajita" pitchFamily="34" charset="0"/>
              </a:rPr>
              <a:t>Chinese </a:t>
            </a:r>
            <a:r>
              <a:rPr lang="en-US" b="1" dirty="0">
                <a:latin typeface="Aparajita" pitchFamily="34" charset="0"/>
                <a:cs typeface="Aparajita" pitchFamily="34" charset="0"/>
              </a:rPr>
              <a:t>SILK </a:t>
            </a:r>
            <a:r>
              <a:rPr lang="en-US" dirty="0">
                <a:latin typeface="Aparajita" pitchFamily="34" charset="0"/>
                <a:cs typeface="Aparajita" pitchFamily="34" charset="0"/>
              </a:rPr>
              <a:t>monopoly</a:t>
            </a:r>
          </a:p>
          <a:p>
            <a:r>
              <a:rPr lang="en-US" dirty="0">
                <a:latin typeface="Aparajita" pitchFamily="34" charset="0"/>
                <a:cs typeface="Aparajita" pitchFamily="34" charset="0"/>
              </a:rPr>
              <a:t>Important trade item. </a:t>
            </a:r>
          </a:p>
          <a:p>
            <a:r>
              <a:rPr lang="en-US" dirty="0">
                <a:latin typeface="Aparajita" pitchFamily="34" charset="0"/>
                <a:cs typeface="Aparajita" pitchFamily="34" charset="0"/>
              </a:rPr>
              <a:t>Found as far away as Greece during this early period.</a:t>
            </a:r>
          </a:p>
          <a:p>
            <a:endParaRPr lang="en-US" dirty="0">
              <a:latin typeface="Aparajita" pitchFamily="34" charset="0"/>
              <a:cs typeface="Aparajita" pitchFamily="34" charset="0"/>
            </a:endParaRPr>
          </a:p>
        </p:txBody>
      </p:sp>
      <p:pic>
        <p:nvPicPr>
          <p:cNvPr id="1026" name="Picture 2" descr="http://upload.wikimedia.org/wikipedia/commons/2/25/Warring_States_or_Western_Han_crossb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57200"/>
            <a:ext cx="27940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RLkj931IHmdjlxTwKj7yXtFhq4yOO_n1M-oaze3MuPwZH-nv2CC9Yvquq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599" y="3429000"/>
            <a:ext cx="3590925" cy="2209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53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ppt_x"/>
                                          </p:val>
                                        </p:tav>
                                        <p:tav tm="100000">
                                          <p:val>
                                            <p:strVal val="#ppt_x"/>
                                          </p:val>
                                        </p:tav>
                                      </p:tavLst>
                                    </p:anim>
                                    <p:anim calcmode="lin" valueType="num">
                                      <p:cBhvr additive="base">
                                        <p:cTn id="2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anim calcmode="lin" valueType="num">
                                      <p:cBhvr additive="base">
                                        <p:cTn id="51" dur="500" fill="hold"/>
                                        <p:tgtEl>
                                          <p:spTgt spid="1028"/>
                                        </p:tgtEl>
                                        <p:attrNameLst>
                                          <p:attrName>ppt_x</p:attrName>
                                        </p:attrNameLst>
                                      </p:cBhvr>
                                      <p:tavLst>
                                        <p:tav tm="0">
                                          <p:val>
                                            <p:strVal val="#ppt_x"/>
                                          </p:val>
                                        </p:tav>
                                        <p:tav tm="100000">
                                          <p:val>
                                            <p:strVal val="#ppt_x"/>
                                          </p:val>
                                        </p:tav>
                                      </p:tavLst>
                                    </p:anim>
                                    <p:anim calcmode="lin" valueType="num">
                                      <p:cBhvr additive="base">
                                        <p:cTn id="5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Family in Ancient China</a:t>
            </a:r>
          </a:p>
        </p:txBody>
      </p:sp>
      <p:sp>
        <p:nvSpPr>
          <p:cNvPr id="3" name="Content Placeholder 2"/>
          <p:cNvSpPr>
            <a:spLocks noGrp="1"/>
          </p:cNvSpPr>
          <p:nvPr>
            <p:ph idx="1"/>
          </p:nvPr>
        </p:nvSpPr>
        <p:spPr>
          <a:xfrm>
            <a:off x="457200" y="1219200"/>
            <a:ext cx="8229600" cy="4906963"/>
          </a:xfrm>
        </p:spPr>
        <p:txBody>
          <a:bodyPr>
            <a:normAutofit/>
          </a:bodyPr>
          <a:lstStyle/>
          <a:p>
            <a:r>
              <a:rPr lang="en-US" dirty="0"/>
              <a:t>The </a:t>
            </a:r>
            <a:r>
              <a:rPr lang="en-US" dirty="0">
                <a:solidFill>
                  <a:srgbClr val="FF0000"/>
                </a:solidFill>
              </a:rPr>
              <a:t>Family</a:t>
            </a:r>
            <a:r>
              <a:rPr lang="en-US" dirty="0"/>
              <a:t> was the basic economic and social unit.  </a:t>
            </a:r>
          </a:p>
          <a:p>
            <a:r>
              <a:rPr lang="en-US" dirty="0"/>
              <a:t>Symbol of the entire social order.</a:t>
            </a:r>
          </a:p>
          <a:p>
            <a:r>
              <a:rPr lang="en-US" dirty="0">
                <a:solidFill>
                  <a:srgbClr val="FF0000"/>
                </a:solidFill>
              </a:rPr>
              <a:t>Filial Piety </a:t>
            </a:r>
            <a:r>
              <a:rPr lang="en-US" dirty="0"/>
              <a:t>– Duty of family members toward the male head of the family.  </a:t>
            </a:r>
          </a:p>
          <a:p>
            <a:pPr lvl="1"/>
            <a:r>
              <a:rPr lang="en-US" dirty="0"/>
              <a:t>Filial Piety is an important concept in </a:t>
            </a:r>
            <a:r>
              <a:rPr lang="en-US" dirty="0">
                <a:solidFill>
                  <a:srgbClr val="FF0000"/>
                </a:solidFill>
              </a:rPr>
              <a:t>Confucianism</a:t>
            </a:r>
            <a:r>
              <a:rPr lang="en-US" dirty="0"/>
              <a:t>.</a:t>
            </a:r>
          </a:p>
          <a:p>
            <a:pPr lvl="1"/>
            <a:r>
              <a:rPr lang="en-US" dirty="0"/>
              <a:t>Male supremacy</a:t>
            </a:r>
          </a:p>
          <a:p>
            <a:pPr lvl="1"/>
            <a:r>
              <a:rPr lang="en-US" dirty="0"/>
              <a:t>Women subordinate.</a:t>
            </a:r>
          </a:p>
        </p:txBody>
      </p:sp>
      <p:pic>
        <p:nvPicPr>
          <p:cNvPr id="6146" name="Picture 2" descr="http://www.kirainet.com/images/2010/man-womanrelationship.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95800"/>
            <a:ext cx="4161790" cy="2209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255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 calcmode="lin" valueType="num">
                                      <p:cBhvr additive="base">
                                        <p:cTn id="32" dur="500" fill="hold"/>
                                        <p:tgtEl>
                                          <p:spTgt spid="6146"/>
                                        </p:tgtEl>
                                        <p:attrNameLst>
                                          <p:attrName>ppt_x</p:attrName>
                                        </p:attrNameLst>
                                      </p:cBhvr>
                                      <p:tavLst>
                                        <p:tav tm="0">
                                          <p:val>
                                            <p:strVal val="#ppt_x"/>
                                          </p:val>
                                        </p:tav>
                                        <p:tav tm="100000">
                                          <p:val>
                                            <p:strVal val="#ppt_x"/>
                                          </p:val>
                                        </p:tav>
                                      </p:tavLst>
                                    </p:anim>
                                    <p:anim calcmode="lin" valueType="num">
                                      <p:cBhvr additive="base">
                                        <p:cTn id="3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Chinese Written Language</a:t>
            </a:r>
          </a:p>
        </p:txBody>
      </p:sp>
      <p:sp>
        <p:nvSpPr>
          <p:cNvPr id="3" name="Content Placeholder 2"/>
          <p:cNvSpPr>
            <a:spLocks noGrp="1"/>
          </p:cNvSpPr>
          <p:nvPr>
            <p:ph idx="1"/>
          </p:nvPr>
        </p:nvSpPr>
        <p:spPr>
          <a:xfrm>
            <a:off x="457200" y="1371600"/>
            <a:ext cx="8229600" cy="4754563"/>
          </a:xfrm>
        </p:spPr>
        <p:txBody>
          <a:bodyPr>
            <a:normAutofit/>
          </a:bodyPr>
          <a:lstStyle/>
          <a:p>
            <a:r>
              <a:rPr lang="en-US" dirty="0"/>
              <a:t>Pictographic and ideographic</a:t>
            </a:r>
          </a:p>
          <a:p>
            <a:pPr lvl="1"/>
            <a:r>
              <a:rPr lang="en-US" dirty="0"/>
              <a:t>Symbols represent an object or idea</a:t>
            </a:r>
          </a:p>
          <a:p>
            <a:pPr lvl="1"/>
            <a:r>
              <a:rPr lang="en-US" dirty="0"/>
              <a:t>Different than phonetic alphabetic systems</a:t>
            </a:r>
          </a:p>
        </p:txBody>
      </p:sp>
      <p:pic>
        <p:nvPicPr>
          <p:cNvPr id="7170" name="Picture 2" descr="http://www.listlanguage.com/images2/Foundations%20of%20Chinese%20character%20wri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0"/>
            <a:ext cx="331678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rainbowllamas.weebly.com/uploads/1/3/9/6/13961567/8737552.jpg?13547479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14351"/>
            <a:ext cx="3429000" cy="3207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16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Chinese Philosophies</a:t>
            </a:r>
          </a:p>
        </p:txBody>
      </p:sp>
      <p:sp>
        <p:nvSpPr>
          <p:cNvPr id="3" name="Content Placeholder 2"/>
          <p:cNvSpPr>
            <a:spLocks noGrp="1"/>
          </p:cNvSpPr>
          <p:nvPr>
            <p:ph idx="1"/>
          </p:nvPr>
        </p:nvSpPr>
        <p:spPr>
          <a:xfrm>
            <a:off x="457200" y="1143000"/>
            <a:ext cx="4419600" cy="5257800"/>
          </a:xfrm>
        </p:spPr>
        <p:txBody>
          <a:bodyPr>
            <a:normAutofit lnSpcReduction="10000"/>
          </a:bodyPr>
          <a:lstStyle/>
          <a:p>
            <a:pPr marL="0" indent="0">
              <a:buNone/>
            </a:pPr>
            <a:r>
              <a:rPr lang="en-US" dirty="0"/>
              <a:t>Difference:</a:t>
            </a:r>
          </a:p>
          <a:p>
            <a:r>
              <a:rPr lang="en-US" dirty="0"/>
              <a:t>Hindus and Buddhists (Indian systems) focused on freeing the soul from the cycle of rebirth.</a:t>
            </a:r>
          </a:p>
          <a:p>
            <a:r>
              <a:rPr lang="en-US" dirty="0">
                <a:solidFill>
                  <a:srgbClr val="FF0000"/>
                </a:solidFill>
              </a:rPr>
              <a:t>Chinese philosophies focused on the immediate world and how to create a stable societal order.</a:t>
            </a:r>
          </a:p>
        </p:txBody>
      </p:sp>
      <p:pic>
        <p:nvPicPr>
          <p:cNvPr id="9220" name="Picture 4" descr="http://www.froginawell.net/china/wp-content/uploads/2012/02/Sanj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70715"/>
            <a:ext cx="4114800" cy="53112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834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Confucianism</a:t>
            </a:r>
          </a:p>
        </p:txBody>
      </p:sp>
      <p:sp>
        <p:nvSpPr>
          <p:cNvPr id="3" name="Content Placeholder 2"/>
          <p:cNvSpPr>
            <a:spLocks noGrp="1"/>
          </p:cNvSpPr>
          <p:nvPr>
            <p:ph idx="1"/>
          </p:nvPr>
        </p:nvSpPr>
        <p:spPr>
          <a:xfrm>
            <a:off x="457200" y="1447800"/>
            <a:ext cx="8229600" cy="4678363"/>
          </a:xfrm>
        </p:spPr>
        <p:txBody>
          <a:bodyPr>
            <a:normAutofit lnSpcReduction="10000"/>
          </a:bodyPr>
          <a:lstStyle/>
          <a:p>
            <a:r>
              <a:rPr lang="en-US" dirty="0"/>
              <a:t>Enduring part of Chinese culture. </a:t>
            </a:r>
          </a:p>
          <a:p>
            <a:pPr lvl="1"/>
            <a:r>
              <a:rPr lang="en-US" dirty="0"/>
              <a:t>Studied by every Chinese student until the communist take-over in the mid 20</a:t>
            </a:r>
            <a:r>
              <a:rPr lang="en-US" baseline="30000" dirty="0"/>
              <a:t>th</a:t>
            </a:r>
            <a:r>
              <a:rPr lang="en-US" dirty="0"/>
              <a:t> century.  </a:t>
            </a:r>
          </a:p>
          <a:p>
            <a:r>
              <a:rPr lang="en-US" dirty="0">
                <a:solidFill>
                  <a:srgbClr val="FF0000"/>
                </a:solidFill>
              </a:rPr>
              <a:t>Ethical system</a:t>
            </a:r>
            <a:r>
              <a:rPr lang="en-US" dirty="0"/>
              <a:t>, not spiritual</a:t>
            </a:r>
          </a:p>
          <a:p>
            <a:pPr marL="0" indent="0">
              <a:buNone/>
            </a:pPr>
            <a:r>
              <a:rPr lang="en-US" dirty="0"/>
              <a:t>Two elements stand out:</a:t>
            </a:r>
          </a:p>
          <a:p>
            <a:r>
              <a:rPr lang="en-US" dirty="0">
                <a:solidFill>
                  <a:srgbClr val="FF0000"/>
                </a:solidFill>
              </a:rPr>
              <a:t>Duty and humanity</a:t>
            </a:r>
          </a:p>
          <a:p>
            <a:pPr lvl="1"/>
            <a:r>
              <a:rPr lang="en-US" dirty="0"/>
              <a:t>Duty - Family, society, and the emperor are more important than self.</a:t>
            </a:r>
          </a:p>
          <a:p>
            <a:pPr lvl="1"/>
            <a:r>
              <a:rPr lang="en-US" dirty="0"/>
              <a:t>Humanity – compassion and empathy for others.</a:t>
            </a:r>
          </a:p>
          <a:p>
            <a:pPr marL="457200" lvl="1" indent="0">
              <a:buNone/>
            </a:pPr>
            <a:endParaRPr lang="en-US" dirty="0"/>
          </a:p>
        </p:txBody>
      </p:sp>
    </p:spTree>
    <p:custDataLst>
      <p:tags r:id="rId1"/>
    </p:custDataLst>
    <p:extLst>
      <p:ext uri="{BB962C8B-B14F-4D97-AF65-F5344CB8AC3E}">
        <p14:creationId xmlns:p14="http://schemas.microsoft.com/office/powerpoint/2010/main" val="4244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“If there is righteousness in the heart, there will be beauty in character.  If there is beauty in the character, there will be harmony in the home.  If there be harmony in the home, there will be order in the nation.  If there be order in the nation, there will be peace in the world.”  </a:t>
            </a:r>
          </a:p>
          <a:p>
            <a:pPr marL="0" indent="0">
              <a:buNone/>
            </a:pPr>
            <a:r>
              <a:rPr lang="en-US" dirty="0"/>
              <a:t>			-  Confucius</a:t>
            </a:r>
          </a:p>
        </p:txBody>
      </p:sp>
    </p:spTree>
    <p:extLst>
      <p:ext uri="{BB962C8B-B14F-4D97-AF65-F5344CB8AC3E}">
        <p14:creationId xmlns:p14="http://schemas.microsoft.com/office/powerpoint/2010/main" val="416818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Confucianism</a:t>
            </a:r>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r>
              <a:rPr lang="en-US" dirty="0"/>
              <a:t>Confucian political thought:</a:t>
            </a:r>
          </a:p>
          <a:p>
            <a:r>
              <a:rPr lang="en-US" dirty="0"/>
              <a:t>The idea that </a:t>
            </a:r>
            <a:r>
              <a:rPr lang="en-US" dirty="0">
                <a:solidFill>
                  <a:srgbClr val="FF0000"/>
                </a:solidFill>
              </a:rPr>
              <a:t>government should </a:t>
            </a:r>
            <a:r>
              <a:rPr lang="en-US" b="1" u="sng" dirty="0">
                <a:solidFill>
                  <a:srgbClr val="FF0000"/>
                </a:solidFill>
              </a:rPr>
              <a:t>not</a:t>
            </a:r>
            <a:r>
              <a:rPr lang="en-US" dirty="0">
                <a:solidFill>
                  <a:srgbClr val="FF0000"/>
                </a:solidFill>
              </a:rPr>
              <a:t> be limited only to those of noble birth</a:t>
            </a:r>
            <a:r>
              <a:rPr lang="en-US" dirty="0"/>
              <a:t>, but should be open to men of superior talent.</a:t>
            </a:r>
          </a:p>
          <a:p>
            <a:pPr lvl="1"/>
            <a:r>
              <a:rPr lang="en-US" dirty="0"/>
              <a:t>A radical idea at the time.</a:t>
            </a:r>
          </a:p>
          <a:p>
            <a:pPr lvl="1"/>
            <a:r>
              <a:rPr lang="en-US" dirty="0"/>
              <a:t>Opened the door to the “Civil Service” exams used in later dynasties to find qualified bureaucrats. </a:t>
            </a:r>
          </a:p>
          <a:p>
            <a:endParaRPr lang="en-US" dirty="0"/>
          </a:p>
        </p:txBody>
      </p:sp>
    </p:spTree>
    <p:custDataLst>
      <p:tags r:id="rId1"/>
    </p:custDataLst>
    <p:extLst>
      <p:ext uri="{BB962C8B-B14F-4D97-AF65-F5344CB8AC3E}">
        <p14:creationId xmlns:p14="http://schemas.microsoft.com/office/powerpoint/2010/main" val="374289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Daoism</a:t>
            </a:r>
          </a:p>
        </p:txBody>
      </p:sp>
      <p:sp>
        <p:nvSpPr>
          <p:cNvPr id="3" name="Content Placeholder 2"/>
          <p:cNvSpPr>
            <a:spLocks noGrp="1"/>
          </p:cNvSpPr>
          <p:nvPr>
            <p:ph idx="1"/>
          </p:nvPr>
        </p:nvSpPr>
        <p:spPr>
          <a:xfrm>
            <a:off x="457200" y="1447800"/>
            <a:ext cx="8229600" cy="4678363"/>
          </a:xfrm>
        </p:spPr>
        <p:txBody>
          <a:bodyPr>
            <a:normAutofit/>
          </a:bodyPr>
          <a:lstStyle/>
          <a:p>
            <a:r>
              <a:rPr lang="en-US" dirty="0"/>
              <a:t>Tries to set forth proper forms of           behavior for Chinese.</a:t>
            </a:r>
          </a:p>
          <a:p>
            <a:pPr lvl="1"/>
            <a:r>
              <a:rPr lang="en-US" dirty="0"/>
              <a:t>In this way, similar to Confucianism</a:t>
            </a:r>
          </a:p>
          <a:p>
            <a:pPr marL="0" indent="0">
              <a:buNone/>
            </a:pPr>
            <a:r>
              <a:rPr lang="en-US" dirty="0"/>
              <a:t>Difference</a:t>
            </a:r>
          </a:p>
          <a:p>
            <a:r>
              <a:rPr lang="en-US" dirty="0"/>
              <a:t>Confucians believe hard work is a duty.</a:t>
            </a:r>
          </a:p>
          <a:p>
            <a:r>
              <a:rPr lang="en-US" dirty="0" err="1"/>
              <a:t>Daoists</a:t>
            </a:r>
            <a:r>
              <a:rPr lang="en-US" dirty="0"/>
              <a:t> believe the true way to follow the will of Heaven is not action, but inaction.</a:t>
            </a:r>
          </a:p>
          <a:p>
            <a:pPr lvl="1"/>
            <a:r>
              <a:rPr lang="en-US" dirty="0"/>
              <a:t> </a:t>
            </a:r>
            <a:r>
              <a:rPr lang="en-US" dirty="0">
                <a:solidFill>
                  <a:srgbClr val="FF0000"/>
                </a:solidFill>
              </a:rPr>
              <a:t>Harmony with nature</a:t>
            </a:r>
            <a:r>
              <a:rPr lang="en-US" dirty="0"/>
              <a:t>.</a:t>
            </a:r>
          </a:p>
          <a:p>
            <a:pPr marL="457200" lvl="1" indent="0">
              <a:buNone/>
            </a:pPr>
            <a:endParaRPr lang="en-US" dirty="0"/>
          </a:p>
        </p:txBody>
      </p:sp>
      <p:pic>
        <p:nvPicPr>
          <p:cNvPr id="2050" name="Picture 2" descr="http://www.chinaknowledge.de/Eidola/taij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57577"/>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50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Today and tomorrow, we will continue our study of ancient China.</a:t>
            </a:r>
          </a:p>
          <a:p>
            <a:r>
              <a:rPr lang="en-US" dirty="0"/>
              <a:t>There will be an open notes quiz after we complete our discussion of Ancient China.  If you are absent any of these days we cover China, you will still take the quiz.</a:t>
            </a:r>
          </a:p>
          <a:p>
            <a:r>
              <a:rPr lang="en-US" dirty="0"/>
              <a:t>It’s on the Weebly.</a:t>
            </a:r>
          </a:p>
        </p:txBody>
      </p:sp>
    </p:spTree>
    <p:extLst>
      <p:ext uri="{BB962C8B-B14F-4D97-AF65-F5344CB8AC3E}">
        <p14:creationId xmlns:p14="http://schemas.microsoft.com/office/powerpoint/2010/main" val="3871154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Legalism</a:t>
            </a:r>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r>
              <a:rPr lang="en-US" dirty="0"/>
              <a:t>Differences from Confucianism and Daoism:</a:t>
            </a:r>
          </a:p>
          <a:p>
            <a:r>
              <a:rPr lang="en-US" dirty="0">
                <a:solidFill>
                  <a:srgbClr val="FF0000"/>
                </a:solidFill>
              </a:rPr>
              <a:t>Humans are evil </a:t>
            </a:r>
            <a:r>
              <a:rPr lang="en-US" dirty="0"/>
              <a:t>by nature</a:t>
            </a:r>
          </a:p>
          <a:p>
            <a:r>
              <a:rPr lang="en-US" dirty="0"/>
              <a:t>Can only be brought to follow the correct path by </a:t>
            </a:r>
            <a:r>
              <a:rPr lang="en-US" dirty="0">
                <a:solidFill>
                  <a:srgbClr val="FF0000"/>
                </a:solidFill>
              </a:rPr>
              <a:t>harsh laws and stiff punishments</a:t>
            </a:r>
            <a:r>
              <a:rPr lang="en-US" dirty="0"/>
              <a:t>.  </a:t>
            </a:r>
          </a:p>
          <a:p>
            <a:r>
              <a:rPr lang="en-US" dirty="0"/>
              <a:t>Advocated a strong ruler and a rigid set of laws.</a:t>
            </a:r>
          </a:p>
        </p:txBody>
      </p:sp>
    </p:spTree>
    <p:custDataLst>
      <p:tags r:id="rId1"/>
    </p:custDataLst>
    <p:extLst>
      <p:ext uri="{BB962C8B-B14F-4D97-AF65-F5344CB8AC3E}">
        <p14:creationId xmlns:p14="http://schemas.microsoft.com/office/powerpoint/2010/main" val="66647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r>
              <a:rPr lang="en-US" dirty="0"/>
              <a:t>Let’s hear what John Green has to say about the Mandate of Heaven.</a:t>
            </a:r>
          </a:p>
        </p:txBody>
      </p:sp>
    </p:spTree>
    <p:extLst>
      <p:ext uri="{BB962C8B-B14F-4D97-AF65-F5344CB8AC3E}">
        <p14:creationId xmlns:p14="http://schemas.microsoft.com/office/powerpoint/2010/main" val="170412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ultural-china.com/chinaWH/images/exbig_images/30e9538ea98b408bf0a87b1a4bbe96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335" y="1600200"/>
            <a:ext cx="5689614" cy="4261159"/>
          </a:xfrm>
          <a:prstGeom prst="rect">
            <a:avLst/>
          </a:prstGeom>
          <a:noFill/>
          <a:extLst>
            <a:ext uri="{909E8E84-426E-40DD-AFC4-6F175D3DCCD1}">
              <a14:hiddenFill xmlns:a14="http://schemas.microsoft.com/office/drawing/2010/main">
                <a:solidFill>
                  <a:srgbClr val="FFFFFF"/>
                </a:solidFill>
              </a14:hiddenFill>
            </a:ext>
          </a:extLst>
        </p:spPr>
      </p:pic>
      <p:sp>
        <p:nvSpPr>
          <p:cNvPr id="2050" name="Title 1"/>
          <p:cNvSpPr>
            <a:spLocks noGrp="1"/>
          </p:cNvSpPr>
          <p:nvPr>
            <p:ph type="ctrTitle"/>
          </p:nvPr>
        </p:nvSpPr>
        <p:spPr>
          <a:xfrm>
            <a:off x="381000" y="1295401"/>
            <a:ext cx="4572000" cy="3897044"/>
          </a:xfrm>
        </p:spPr>
        <p:txBody>
          <a:bodyPr>
            <a:normAutofit/>
          </a:bodyPr>
          <a:lstStyle/>
          <a:p>
            <a:r>
              <a:rPr lang="en-US" sz="3900" b="1" dirty="0">
                <a:effectLst>
                  <a:outerShdw blurRad="38100" dist="38100" dir="2700000" algn="tl">
                    <a:srgbClr val="000000">
                      <a:alpha val="43137"/>
                    </a:srgbClr>
                  </a:outerShdw>
                </a:effectLst>
              </a:rPr>
              <a:t>Ancient China</a:t>
            </a:r>
            <a:br>
              <a:rPr lang="en-US" sz="3900" b="1" dirty="0">
                <a:effectLst>
                  <a:outerShdw blurRad="38100" dist="38100" dir="2700000" algn="tl">
                    <a:srgbClr val="000000">
                      <a:alpha val="43137"/>
                    </a:srgbClr>
                  </a:outerShdw>
                </a:effectLst>
              </a:rPr>
            </a:br>
            <a:r>
              <a:rPr lang="en-US" sz="3900" b="1" dirty="0">
                <a:effectLst>
                  <a:outerShdw blurRad="38100" dist="38100" dir="2700000" algn="tl">
                    <a:srgbClr val="000000">
                      <a:alpha val="43137"/>
                    </a:srgbClr>
                  </a:outerShdw>
                </a:effectLst>
              </a:rPr>
              <a:t>The Qin and the Han</a:t>
            </a:r>
            <a:endParaRPr lang="en-US" sz="2600" dirty="0">
              <a:solidFill>
                <a:srgbClr val="002060"/>
              </a:solidFill>
            </a:endParaRPr>
          </a:p>
        </p:txBody>
      </p:sp>
      <p:sp>
        <p:nvSpPr>
          <p:cNvPr id="2051" name="Subtitle 2"/>
          <p:cNvSpPr>
            <a:spLocks noGrp="1"/>
          </p:cNvSpPr>
          <p:nvPr>
            <p:ph type="subTitle" idx="1"/>
          </p:nvPr>
        </p:nvSpPr>
        <p:spPr>
          <a:xfrm>
            <a:off x="533400" y="304800"/>
            <a:ext cx="8077200" cy="685800"/>
          </a:xfrm>
          <a:noFill/>
          <a:ln>
            <a:noFill/>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Mr. Wyka – AP World History</a:t>
            </a:r>
          </a:p>
        </p:txBody>
      </p:sp>
      <p:sp>
        <p:nvSpPr>
          <p:cNvPr id="3" name="TextBox 2"/>
          <p:cNvSpPr txBox="1"/>
          <p:nvPr/>
        </p:nvSpPr>
        <p:spPr>
          <a:xfrm>
            <a:off x="381000" y="4933949"/>
            <a:ext cx="4191000" cy="830997"/>
          </a:xfrm>
          <a:prstGeom prst="rect">
            <a:avLst/>
          </a:prstGeom>
          <a:noFill/>
        </p:spPr>
        <p:txBody>
          <a:bodyPr wrap="square" rtlCol="0">
            <a:spAutoFit/>
          </a:bodyPr>
          <a:lstStyle/>
          <a:p>
            <a:r>
              <a:rPr lang="en-US" sz="2400" dirty="0"/>
              <a:t>When?  221 B.C.E. to 220 C.E. </a:t>
            </a:r>
          </a:p>
          <a:p>
            <a:r>
              <a:rPr lang="en-US" sz="2400" dirty="0"/>
              <a:t>Where?  East Asia</a:t>
            </a:r>
          </a:p>
        </p:txBody>
      </p:sp>
      <p:sp>
        <p:nvSpPr>
          <p:cNvPr id="4" name="TextBox 3"/>
          <p:cNvSpPr txBox="1"/>
          <p:nvPr/>
        </p:nvSpPr>
        <p:spPr>
          <a:xfrm>
            <a:off x="4724400" y="5861359"/>
            <a:ext cx="4191000" cy="646331"/>
          </a:xfrm>
          <a:prstGeom prst="rect">
            <a:avLst/>
          </a:prstGeom>
          <a:noFill/>
        </p:spPr>
        <p:txBody>
          <a:bodyPr wrap="square" rtlCol="0">
            <a:spAutoFit/>
          </a:bodyPr>
          <a:lstStyle/>
          <a:p>
            <a:pPr algn="ctr"/>
            <a:r>
              <a:rPr lang="en-US" dirty="0"/>
              <a:t>As a Chinese ruler looks on, books are burned and scholars are killed.</a:t>
            </a:r>
          </a:p>
        </p:txBody>
      </p:sp>
    </p:spTree>
    <p:custDataLst>
      <p:tags r:id="rId1"/>
    </p:custDataLst>
    <p:extLst>
      <p:ext uri="{BB962C8B-B14F-4D97-AF65-F5344CB8AC3E}">
        <p14:creationId xmlns:p14="http://schemas.microsoft.com/office/powerpoint/2010/main" val="380162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Ideas</a:t>
            </a:r>
          </a:p>
        </p:txBody>
      </p:sp>
      <p:sp>
        <p:nvSpPr>
          <p:cNvPr id="3" name="Content Placeholder 2"/>
          <p:cNvSpPr>
            <a:spLocks noGrp="1"/>
          </p:cNvSpPr>
          <p:nvPr>
            <p:ph idx="1"/>
          </p:nvPr>
        </p:nvSpPr>
        <p:spPr/>
        <p:txBody>
          <a:bodyPr>
            <a:normAutofit/>
          </a:bodyPr>
          <a:lstStyle/>
          <a:p>
            <a:r>
              <a:rPr lang="en-US" dirty="0"/>
              <a:t>The short lived Qin and the longer lived Han dynasties established strong, imperial central governments that set the precedent for future Chinese dynasties.  </a:t>
            </a:r>
          </a:p>
          <a:p>
            <a:r>
              <a:rPr lang="en-US" dirty="0"/>
              <a:t>The nearly 400 year Han dynasty was contemporaneous  with the Roman Empire.  </a:t>
            </a:r>
          </a:p>
        </p:txBody>
      </p:sp>
    </p:spTree>
    <p:custDataLst>
      <p:tags r:id="rId1"/>
    </p:custDataLst>
    <p:extLst>
      <p:ext uri="{BB962C8B-B14F-4D97-AF65-F5344CB8AC3E}">
        <p14:creationId xmlns:p14="http://schemas.microsoft.com/office/powerpoint/2010/main" val="39446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itemaker.umich.edu/mladjov/files/china210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4788"/>
            <a:ext cx="8660016" cy="604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59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Rise and Fall of Dynasties</a:t>
            </a:r>
          </a:p>
        </p:txBody>
      </p:sp>
      <p:sp>
        <p:nvSpPr>
          <p:cNvPr id="3" name="Content Placeholder 2"/>
          <p:cNvSpPr>
            <a:spLocks noGrp="1"/>
          </p:cNvSpPr>
          <p:nvPr>
            <p:ph idx="1"/>
          </p:nvPr>
        </p:nvSpPr>
        <p:spPr>
          <a:xfrm>
            <a:off x="381000" y="1143000"/>
            <a:ext cx="8001000" cy="4724400"/>
          </a:xfrm>
        </p:spPr>
        <p:txBody>
          <a:bodyPr>
            <a:normAutofit/>
          </a:bodyPr>
          <a:lstStyle/>
          <a:p>
            <a:r>
              <a:rPr lang="en-US" dirty="0"/>
              <a:t>Shang</a:t>
            </a:r>
          </a:p>
          <a:p>
            <a:r>
              <a:rPr lang="en-US" dirty="0"/>
              <a:t>Zhou</a:t>
            </a:r>
          </a:p>
          <a:p>
            <a:r>
              <a:rPr lang="en-US" dirty="0"/>
              <a:t>	</a:t>
            </a:r>
            <a:r>
              <a:rPr lang="en-US" dirty="0">
                <a:solidFill>
                  <a:srgbClr val="FF0000"/>
                </a:solidFill>
              </a:rPr>
              <a:t>Period of Warring States</a:t>
            </a:r>
          </a:p>
          <a:p>
            <a:r>
              <a:rPr lang="en-US" dirty="0"/>
              <a:t>Qin</a:t>
            </a:r>
          </a:p>
          <a:p>
            <a:r>
              <a:rPr lang="en-US" dirty="0"/>
              <a:t>Han</a:t>
            </a:r>
          </a:p>
          <a:p>
            <a:endParaRPr lang="en-US" dirty="0"/>
          </a:p>
        </p:txBody>
      </p:sp>
    </p:spTree>
    <p:custDataLst>
      <p:tags r:id="rId1"/>
    </p:custDataLst>
    <p:extLst>
      <p:ext uri="{BB962C8B-B14F-4D97-AF65-F5344CB8AC3E}">
        <p14:creationId xmlns:p14="http://schemas.microsoft.com/office/powerpoint/2010/main" val="393265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Emergence of the Qin</a:t>
            </a:r>
          </a:p>
        </p:txBody>
      </p:sp>
      <p:sp>
        <p:nvSpPr>
          <p:cNvPr id="3" name="Content Placeholder 2"/>
          <p:cNvSpPr>
            <a:spLocks noGrp="1"/>
          </p:cNvSpPr>
          <p:nvPr>
            <p:ph idx="1"/>
          </p:nvPr>
        </p:nvSpPr>
        <p:spPr>
          <a:xfrm>
            <a:off x="457200" y="1143000"/>
            <a:ext cx="8382000" cy="5287963"/>
          </a:xfrm>
        </p:spPr>
        <p:txBody>
          <a:bodyPr>
            <a:normAutofit/>
          </a:bodyPr>
          <a:lstStyle/>
          <a:p>
            <a:r>
              <a:rPr lang="en-US" dirty="0">
                <a:latin typeface="Aparajita" pitchFamily="34" charset="0"/>
                <a:cs typeface="Aparajita" pitchFamily="34" charset="0"/>
              </a:rPr>
              <a:t>For 200 years, China was embroiled in Civil War – the </a:t>
            </a:r>
            <a:r>
              <a:rPr lang="en-US" b="1" dirty="0">
                <a:latin typeface="Aparajita" pitchFamily="34" charset="0"/>
                <a:cs typeface="Aparajita" pitchFamily="34" charset="0"/>
              </a:rPr>
              <a:t>Period of Warring States</a:t>
            </a:r>
            <a:r>
              <a:rPr lang="en-US" dirty="0">
                <a:latin typeface="Aparajita" pitchFamily="34" charset="0"/>
                <a:cs typeface="Aparajita" pitchFamily="34" charset="0"/>
              </a:rPr>
              <a:t>.</a:t>
            </a:r>
            <a:r>
              <a:rPr lang="en-US" dirty="0">
                <a:solidFill>
                  <a:srgbClr val="FF0000"/>
                </a:solidFill>
                <a:latin typeface="Aparajita" pitchFamily="34" charset="0"/>
                <a:cs typeface="Aparajita" pitchFamily="34" charset="0"/>
              </a:rPr>
              <a:t> </a:t>
            </a:r>
          </a:p>
          <a:p>
            <a:r>
              <a:rPr lang="en-US" dirty="0">
                <a:solidFill>
                  <a:srgbClr val="FF0000"/>
                </a:solidFill>
                <a:latin typeface="Aparajita" pitchFamily="34" charset="0"/>
                <a:cs typeface="Aparajita" pitchFamily="34" charset="0"/>
              </a:rPr>
              <a:t>The state of Qin gradually defeated its rivals and declared that the </a:t>
            </a:r>
            <a:r>
              <a:rPr lang="en-US" b="1" dirty="0">
                <a:solidFill>
                  <a:srgbClr val="FF0000"/>
                </a:solidFill>
                <a:latin typeface="Aparajita" pitchFamily="34" charset="0"/>
                <a:cs typeface="Aparajita" pitchFamily="34" charset="0"/>
              </a:rPr>
              <a:t>Mandate of </a:t>
            </a:r>
            <a:r>
              <a:rPr lang="en-US" u="sng" dirty="0">
                <a:solidFill>
                  <a:srgbClr val="00B050"/>
                </a:solidFill>
                <a:latin typeface="Aparajita" pitchFamily="34" charset="0"/>
                <a:cs typeface="Aparajita" pitchFamily="34" charset="0"/>
              </a:rPr>
              <a:t>Heaven</a:t>
            </a:r>
            <a:r>
              <a:rPr lang="en-US" dirty="0">
                <a:solidFill>
                  <a:srgbClr val="FF0000"/>
                </a:solidFill>
                <a:latin typeface="Aparajita" pitchFamily="34" charset="0"/>
                <a:cs typeface="Aparajita" pitchFamily="34" charset="0"/>
              </a:rPr>
              <a:t> was upon it.  </a:t>
            </a:r>
          </a:p>
          <a:p>
            <a:r>
              <a:rPr lang="en-US" dirty="0">
                <a:solidFill>
                  <a:srgbClr val="FF0000"/>
                </a:solidFill>
                <a:latin typeface="Aparajita" pitchFamily="34" charset="0"/>
                <a:cs typeface="Aparajita" pitchFamily="34" charset="0"/>
              </a:rPr>
              <a:t>A new dynasty was born – the </a:t>
            </a:r>
            <a:r>
              <a:rPr lang="en-US" b="1" dirty="0">
                <a:solidFill>
                  <a:srgbClr val="FF0000"/>
                </a:solidFill>
                <a:latin typeface="Aparajita" pitchFamily="34" charset="0"/>
                <a:cs typeface="Aparajita" pitchFamily="34" charset="0"/>
              </a:rPr>
              <a:t>Qin</a:t>
            </a:r>
            <a:r>
              <a:rPr lang="en-US" dirty="0">
                <a:solidFill>
                  <a:srgbClr val="FF0000"/>
                </a:solidFill>
                <a:latin typeface="Aparajita" pitchFamily="34" charset="0"/>
                <a:cs typeface="Aparajita" pitchFamily="34" charset="0"/>
              </a:rPr>
              <a:t> (Chin).  </a:t>
            </a:r>
            <a:endParaRPr lang="en-US"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0555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cultural-china.com/chinaWH/images/exbig_images/30e9538ea98b408bf0a87b1a4bbe96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115" y="2514600"/>
            <a:ext cx="5689614" cy="42611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274638"/>
            <a:ext cx="8229600" cy="868362"/>
          </a:xfrm>
        </p:spPr>
        <p:txBody>
          <a:bodyPr>
            <a:normAutofit/>
          </a:bodyPr>
          <a:lstStyle/>
          <a:p>
            <a:r>
              <a:rPr lang="en-US" dirty="0"/>
              <a:t>Changes under the Qin</a:t>
            </a:r>
          </a:p>
        </p:txBody>
      </p:sp>
      <p:sp>
        <p:nvSpPr>
          <p:cNvPr id="3" name="Content Placeholder 2"/>
          <p:cNvSpPr>
            <a:spLocks noGrp="1"/>
          </p:cNvSpPr>
          <p:nvPr>
            <p:ph idx="1"/>
          </p:nvPr>
        </p:nvSpPr>
        <p:spPr>
          <a:xfrm>
            <a:off x="457200" y="1143000"/>
            <a:ext cx="8382000" cy="5287963"/>
          </a:xfrm>
        </p:spPr>
        <p:txBody>
          <a:bodyPr>
            <a:normAutofit lnSpcReduction="10000"/>
          </a:bodyPr>
          <a:lstStyle/>
          <a:p>
            <a:r>
              <a:rPr lang="en-US" sz="3400" dirty="0">
                <a:latin typeface="Aparajita" pitchFamily="34" charset="0"/>
                <a:cs typeface="Aparajita" pitchFamily="34" charset="0"/>
              </a:rPr>
              <a:t>Adopted Legalism as the </a:t>
            </a:r>
            <a:r>
              <a:rPr lang="en-US" sz="3400" dirty="0" err="1">
                <a:latin typeface="Aparajita" pitchFamily="34" charset="0"/>
                <a:cs typeface="Aparajita" pitchFamily="34" charset="0"/>
              </a:rPr>
              <a:t>govt’s</a:t>
            </a:r>
            <a:r>
              <a:rPr lang="en-US" sz="3400" dirty="0">
                <a:latin typeface="Aparajita" pitchFamily="34" charset="0"/>
                <a:cs typeface="Aparajita" pitchFamily="34" charset="0"/>
              </a:rPr>
              <a:t> official </a:t>
            </a:r>
            <a:r>
              <a:rPr lang="en-US" sz="3400" dirty="0" err="1">
                <a:latin typeface="Aparajita" pitchFamily="34" charset="0"/>
                <a:cs typeface="Aparajita" pitchFamily="34" charset="0"/>
              </a:rPr>
              <a:t>idealogy</a:t>
            </a:r>
            <a:r>
              <a:rPr lang="en-US" sz="3400" dirty="0">
                <a:latin typeface="Aparajita" pitchFamily="34" charset="0"/>
                <a:cs typeface="Aparajita" pitchFamily="34" charset="0"/>
              </a:rPr>
              <a:t>.</a:t>
            </a:r>
          </a:p>
          <a:p>
            <a:r>
              <a:rPr lang="en-US" sz="3400" dirty="0">
                <a:latin typeface="Aparajita" pitchFamily="34" charset="0"/>
                <a:cs typeface="Aparajita" pitchFamily="34" charset="0"/>
              </a:rPr>
              <a:t>Opposition views were treated harshly</a:t>
            </a:r>
          </a:p>
          <a:p>
            <a:pPr lvl="1"/>
            <a:r>
              <a:rPr lang="en-US" sz="3000" dirty="0">
                <a:latin typeface="Aparajita" pitchFamily="34" charset="0"/>
                <a:cs typeface="Aparajita" pitchFamily="34" charset="0"/>
              </a:rPr>
              <a:t>Executions, land seizures,                                                book burnings.</a:t>
            </a:r>
          </a:p>
          <a:p>
            <a:r>
              <a:rPr lang="en-US" sz="3400" dirty="0">
                <a:solidFill>
                  <a:srgbClr val="FF0000"/>
                </a:solidFill>
                <a:latin typeface="Aparajita" pitchFamily="34" charset="0"/>
                <a:cs typeface="Aparajita" pitchFamily="34" charset="0"/>
              </a:rPr>
              <a:t>Highly centralized state</a:t>
            </a:r>
          </a:p>
          <a:p>
            <a:pPr lvl="1"/>
            <a:r>
              <a:rPr lang="en-US" sz="3000" dirty="0">
                <a:solidFill>
                  <a:srgbClr val="FF0000"/>
                </a:solidFill>
                <a:latin typeface="Aparajita" pitchFamily="34" charset="0"/>
                <a:cs typeface="Aparajita" pitchFamily="34" charset="0"/>
              </a:rPr>
              <a:t>Multi layered bureaucracy</a:t>
            </a:r>
          </a:p>
          <a:p>
            <a:r>
              <a:rPr lang="en-US" sz="3400" dirty="0">
                <a:latin typeface="Aparajita" pitchFamily="34" charset="0"/>
                <a:cs typeface="Aparajita" pitchFamily="34" charset="0"/>
              </a:rPr>
              <a:t>Qin </a:t>
            </a:r>
            <a:r>
              <a:rPr lang="en-US" sz="3400" dirty="0" err="1">
                <a:latin typeface="Aparajita" pitchFamily="34" charset="0"/>
                <a:cs typeface="Aparajita" pitchFamily="34" charset="0"/>
              </a:rPr>
              <a:t>Shihuangdi</a:t>
            </a:r>
            <a:r>
              <a:rPr lang="en-US" sz="3400" dirty="0">
                <a:latin typeface="Aparajita" pitchFamily="34" charset="0"/>
                <a:cs typeface="Aparajita" pitchFamily="34" charset="0"/>
              </a:rPr>
              <a:t> unified (by                                         force) the Chinese world.</a:t>
            </a:r>
          </a:p>
          <a:p>
            <a:pPr lvl="1"/>
            <a:r>
              <a:rPr lang="en-US" sz="3000" dirty="0">
                <a:latin typeface="Aparajita" pitchFamily="34" charset="0"/>
                <a:cs typeface="Aparajita" pitchFamily="34" charset="0"/>
              </a:rPr>
              <a:t>Single monetary system</a:t>
            </a:r>
          </a:p>
          <a:p>
            <a:pPr lvl="1"/>
            <a:r>
              <a:rPr lang="en-US" sz="3000" dirty="0">
                <a:latin typeface="Aparajita" pitchFamily="34" charset="0"/>
                <a:cs typeface="Aparajita" pitchFamily="34" charset="0"/>
              </a:rPr>
              <a:t>System of roads</a:t>
            </a:r>
          </a:p>
        </p:txBody>
      </p:sp>
    </p:spTree>
    <p:custDataLst>
      <p:tags r:id="rId1"/>
    </p:custDataLst>
    <p:extLst>
      <p:ext uri="{BB962C8B-B14F-4D97-AF65-F5344CB8AC3E}">
        <p14:creationId xmlns:p14="http://schemas.microsoft.com/office/powerpoint/2010/main" val="351264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a:t>Qin Works</a:t>
            </a:r>
          </a:p>
        </p:txBody>
      </p:sp>
      <p:sp>
        <p:nvSpPr>
          <p:cNvPr id="3" name="Content Placeholder 2"/>
          <p:cNvSpPr>
            <a:spLocks noGrp="1"/>
          </p:cNvSpPr>
          <p:nvPr>
            <p:ph idx="1"/>
          </p:nvPr>
        </p:nvSpPr>
        <p:spPr>
          <a:xfrm>
            <a:off x="457200" y="1295400"/>
            <a:ext cx="8382000" cy="5135563"/>
          </a:xfrm>
        </p:spPr>
        <p:txBody>
          <a:bodyPr>
            <a:normAutofit/>
          </a:bodyPr>
          <a:lstStyle/>
          <a:p>
            <a:r>
              <a:rPr lang="en-US" sz="3600" dirty="0">
                <a:latin typeface="Aparajita" pitchFamily="34" charset="0"/>
                <a:cs typeface="Aparajita" pitchFamily="34" charset="0"/>
              </a:rPr>
              <a:t>System of roads</a:t>
            </a:r>
          </a:p>
          <a:p>
            <a:r>
              <a:rPr lang="en-US" sz="3600" dirty="0">
                <a:latin typeface="Aparajita" pitchFamily="34" charset="0"/>
                <a:cs typeface="Aparajita" pitchFamily="34" charset="0"/>
              </a:rPr>
              <a:t>Canal running north and south to connect the great rivers.  </a:t>
            </a:r>
          </a:p>
          <a:p>
            <a:pPr lvl="1"/>
            <a:r>
              <a:rPr lang="en-US" dirty="0">
                <a:latin typeface="Aparajita" pitchFamily="34" charset="0"/>
                <a:cs typeface="Aparajita" pitchFamily="34" charset="0"/>
              </a:rPr>
              <a:t>Later dynasties would expand this.</a:t>
            </a:r>
          </a:p>
          <a:p>
            <a:r>
              <a:rPr lang="en-US" sz="3600" dirty="0">
                <a:latin typeface="Aparajita" pitchFamily="34" charset="0"/>
                <a:cs typeface="Aparajita" pitchFamily="34" charset="0"/>
              </a:rPr>
              <a:t>Expanded the northern defensive walls - the Great Wall</a:t>
            </a:r>
          </a:p>
          <a:p>
            <a:pPr lvl="1"/>
            <a:r>
              <a:rPr lang="en-US" dirty="0">
                <a:solidFill>
                  <a:srgbClr val="C00000"/>
                </a:solidFill>
                <a:latin typeface="Aparajita" pitchFamily="34" charset="0"/>
                <a:cs typeface="Aparajita" pitchFamily="34" charset="0"/>
              </a:rPr>
              <a:t>Built upon by later dynasties</a:t>
            </a:r>
          </a:p>
          <a:p>
            <a:pPr lvl="1"/>
            <a:r>
              <a:rPr lang="en-US" dirty="0">
                <a:solidFill>
                  <a:srgbClr val="C00000"/>
                </a:solidFill>
                <a:latin typeface="Aparajita" pitchFamily="34" charset="0"/>
                <a:cs typeface="Aparajita" pitchFamily="34" charset="0"/>
              </a:rPr>
              <a:t>To defend against the </a:t>
            </a:r>
            <a:r>
              <a:rPr lang="en-US" dirty="0" err="1">
                <a:solidFill>
                  <a:srgbClr val="C00000"/>
                </a:solidFill>
                <a:latin typeface="Aparajita" pitchFamily="34" charset="0"/>
                <a:cs typeface="Aparajita" pitchFamily="34" charset="0"/>
              </a:rPr>
              <a:t>Xiongnu</a:t>
            </a:r>
            <a:r>
              <a:rPr lang="en-US" dirty="0">
                <a:solidFill>
                  <a:srgbClr val="C00000"/>
                </a:solidFill>
                <a:latin typeface="Aparajita" pitchFamily="34" charset="0"/>
                <a:cs typeface="Aparajita" pitchFamily="34" charset="0"/>
              </a:rPr>
              <a:t>, nomadic steppe horsemen.</a:t>
            </a:r>
          </a:p>
        </p:txBody>
      </p:sp>
    </p:spTree>
    <p:custDataLst>
      <p:tags r:id="rId1"/>
    </p:custDataLst>
    <p:extLst>
      <p:ext uri="{BB962C8B-B14F-4D97-AF65-F5344CB8AC3E}">
        <p14:creationId xmlns:p14="http://schemas.microsoft.com/office/powerpoint/2010/main" val="265343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868362"/>
          </a:xfrm>
        </p:spPr>
        <p:txBody>
          <a:bodyPr>
            <a:normAutofit/>
          </a:bodyPr>
          <a:lstStyle/>
          <a:p>
            <a:r>
              <a:rPr lang="en-US" dirty="0"/>
              <a:t>Qin </a:t>
            </a:r>
            <a:r>
              <a:rPr lang="en-US" dirty="0" err="1"/>
              <a:t>Shihuangdi</a:t>
            </a:r>
            <a:r>
              <a:rPr lang="en-US" dirty="0"/>
              <a:t> – the First Emperor</a:t>
            </a:r>
            <a:endParaRPr lang="en-US" sz="3600" dirty="0"/>
          </a:p>
        </p:txBody>
      </p:sp>
      <p:sp>
        <p:nvSpPr>
          <p:cNvPr id="3" name="Content Placeholder 2"/>
          <p:cNvSpPr>
            <a:spLocks noGrp="1"/>
          </p:cNvSpPr>
          <p:nvPr>
            <p:ph idx="1"/>
          </p:nvPr>
        </p:nvSpPr>
        <p:spPr>
          <a:xfrm>
            <a:off x="457200" y="1295400"/>
            <a:ext cx="8382000" cy="5135563"/>
          </a:xfrm>
        </p:spPr>
        <p:txBody>
          <a:bodyPr>
            <a:normAutofit/>
          </a:bodyPr>
          <a:lstStyle/>
          <a:p>
            <a:r>
              <a:rPr lang="en-US" dirty="0">
                <a:latin typeface="Aparajita" pitchFamily="34" charset="0"/>
                <a:cs typeface="Aparajita" pitchFamily="34" charset="0"/>
              </a:rPr>
              <a:t>Chinese historian </a:t>
            </a:r>
            <a:r>
              <a:rPr lang="en-US" dirty="0" err="1">
                <a:latin typeface="Aparajita" pitchFamily="34" charset="0"/>
                <a:cs typeface="Aparajita" pitchFamily="34" charset="0"/>
              </a:rPr>
              <a:t>Sima</a:t>
            </a:r>
            <a:r>
              <a:rPr lang="en-US" dirty="0">
                <a:latin typeface="Aparajita" pitchFamily="34" charset="0"/>
                <a:cs typeface="Aparajita" pitchFamily="34" charset="0"/>
              </a:rPr>
              <a:t> </a:t>
            </a:r>
            <a:r>
              <a:rPr lang="en-US" dirty="0" err="1">
                <a:latin typeface="Aparajita" pitchFamily="34" charset="0"/>
                <a:cs typeface="Aparajita" pitchFamily="34" charset="0"/>
              </a:rPr>
              <a:t>Qian</a:t>
            </a:r>
            <a:r>
              <a:rPr lang="en-US" dirty="0">
                <a:latin typeface="Aparajita" pitchFamily="34" charset="0"/>
                <a:cs typeface="Aparajita" pitchFamily="34" charset="0"/>
              </a:rPr>
              <a:t> wrote of Qin </a:t>
            </a:r>
            <a:r>
              <a:rPr lang="en-US" dirty="0" err="1">
                <a:latin typeface="Aparajita" pitchFamily="34" charset="0"/>
                <a:cs typeface="Aparajita" pitchFamily="34" charset="0"/>
              </a:rPr>
              <a:t>Shihuangdi</a:t>
            </a:r>
            <a:r>
              <a:rPr lang="en-US" dirty="0">
                <a:latin typeface="Aparajita" pitchFamily="34" charset="0"/>
                <a:cs typeface="Aparajita" pitchFamily="34" charset="0"/>
              </a:rPr>
              <a:t>, that aristocrats and Confucian intellectuals, as well as common people, groaned under the censorship of speech, harsh taxes, and forced labor projects.  </a:t>
            </a:r>
          </a:p>
          <a:p>
            <a:r>
              <a:rPr lang="en-US" dirty="0">
                <a:solidFill>
                  <a:srgbClr val="FF0000"/>
                </a:solidFill>
                <a:latin typeface="Aparajita" pitchFamily="34" charset="0"/>
                <a:cs typeface="Aparajita" pitchFamily="34" charset="0"/>
              </a:rPr>
              <a:t>“He killed men as though he thought he could never finish, he punished men as though he were afraid he would never get around to them all, and the whole world revolted against him.”</a:t>
            </a:r>
          </a:p>
          <a:p>
            <a:r>
              <a:rPr lang="en-US" dirty="0">
                <a:latin typeface="Aparajita" pitchFamily="34" charset="0"/>
                <a:cs typeface="Aparajita" pitchFamily="34" charset="0"/>
              </a:rPr>
              <a:t>His dynasty was overthrown 4 years after his death.  </a:t>
            </a:r>
            <a:endParaRPr lang="en-US" dirty="0">
              <a:solidFill>
                <a:srgbClr val="FF000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236051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Ideas</a:t>
            </a:r>
          </a:p>
        </p:txBody>
      </p:sp>
      <p:sp>
        <p:nvSpPr>
          <p:cNvPr id="3" name="Content Placeholder 2"/>
          <p:cNvSpPr>
            <a:spLocks noGrp="1"/>
          </p:cNvSpPr>
          <p:nvPr>
            <p:ph idx="1"/>
          </p:nvPr>
        </p:nvSpPr>
        <p:spPr/>
        <p:txBody>
          <a:bodyPr>
            <a:normAutofit/>
          </a:bodyPr>
          <a:lstStyle/>
          <a:p>
            <a:r>
              <a:rPr lang="en-US" dirty="0"/>
              <a:t>Chinese dynasties followed a rise and fall pattern.</a:t>
            </a:r>
          </a:p>
          <a:p>
            <a:r>
              <a:rPr lang="en-US" dirty="0"/>
              <a:t>Three schools of philosophy emerged – </a:t>
            </a:r>
            <a:r>
              <a:rPr lang="en-US" b="1" dirty="0">
                <a:solidFill>
                  <a:srgbClr val="FF0000"/>
                </a:solidFill>
              </a:rPr>
              <a:t>Confucianism</a:t>
            </a:r>
            <a:r>
              <a:rPr lang="en-US" b="1" dirty="0"/>
              <a:t>,</a:t>
            </a:r>
            <a:r>
              <a:rPr lang="en-US" b="1" dirty="0">
                <a:solidFill>
                  <a:srgbClr val="FF0000"/>
                </a:solidFill>
              </a:rPr>
              <a:t> Daoism</a:t>
            </a:r>
            <a:r>
              <a:rPr lang="en-US" dirty="0"/>
              <a:t>, and </a:t>
            </a:r>
            <a:r>
              <a:rPr lang="en-US" b="1" dirty="0">
                <a:solidFill>
                  <a:srgbClr val="FF0000"/>
                </a:solidFill>
              </a:rPr>
              <a:t>Legalism</a:t>
            </a:r>
            <a:r>
              <a:rPr lang="en-US" dirty="0"/>
              <a:t> – seeking to spell out principles that would create </a:t>
            </a:r>
            <a:r>
              <a:rPr lang="en-US" b="1" dirty="0"/>
              <a:t>stability</a:t>
            </a:r>
            <a:r>
              <a:rPr lang="en-US" dirty="0"/>
              <a:t> and </a:t>
            </a:r>
            <a:r>
              <a:rPr lang="en-US" b="1" dirty="0"/>
              <a:t>order</a:t>
            </a:r>
            <a:r>
              <a:rPr lang="en-US" dirty="0"/>
              <a:t> in society.  </a:t>
            </a:r>
          </a:p>
        </p:txBody>
      </p:sp>
    </p:spTree>
    <p:custDataLst>
      <p:tags r:id="rId1"/>
    </p:custDataLst>
    <p:extLst>
      <p:ext uri="{BB962C8B-B14F-4D97-AF65-F5344CB8AC3E}">
        <p14:creationId xmlns:p14="http://schemas.microsoft.com/office/powerpoint/2010/main" val="291086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65" y="140589"/>
            <a:ext cx="8153400" cy="792162"/>
          </a:xfrm>
        </p:spPr>
        <p:txBody>
          <a:bodyPr/>
          <a:lstStyle/>
          <a:p>
            <a:r>
              <a:rPr lang="en-US" dirty="0"/>
              <a:t>His Power – Even in Death</a:t>
            </a:r>
          </a:p>
        </p:txBody>
      </p:sp>
      <p:pic>
        <p:nvPicPr>
          <p:cNvPr id="1026" name="Picture 2" descr="http://www.redicecreations.com/ul_img/20254terr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09" y="3960421"/>
            <a:ext cx="3951891" cy="2678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edicecreations.com/ul_img/20254terr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852" y="3627414"/>
            <a:ext cx="428625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1.img.cctvpic.com/20101029/images/1288342999781_1288342999781_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165" y="1257300"/>
            <a:ext cx="4619625"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kepticlawyer.com.au/files/2013/08/forbiddengardens-terracottaarmy_20084-crwpp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160" y="897334"/>
            <a:ext cx="3709788" cy="296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9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descr="http://www.chinawhisper.com/wp-content/uploads/2012/08/Qin-Shi-Huang-Mausol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267076"/>
            <a:ext cx="5149384" cy="3501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tes.psu.edu/abrooksrcl13/wp-content/uploads/sites/4981/2014/02/white-pyramid-hud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6" y="228600"/>
            <a:ext cx="4618194" cy="308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053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lstStyle/>
          <a:p>
            <a:r>
              <a:rPr lang="en-US" dirty="0"/>
              <a:t>Swap Notes with a Neighbor.</a:t>
            </a:r>
            <a:br>
              <a:rPr lang="en-US" dirty="0"/>
            </a:br>
            <a:r>
              <a:rPr lang="en-US" dirty="0"/>
              <a:t>Skim your neighbor’s notes. Is there anything you missed?  Is there anything he or she is missing?</a:t>
            </a:r>
          </a:p>
        </p:txBody>
      </p:sp>
    </p:spTree>
    <p:extLst>
      <p:ext uri="{BB962C8B-B14F-4D97-AF65-F5344CB8AC3E}">
        <p14:creationId xmlns:p14="http://schemas.microsoft.com/office/powerpoint/2010/main" val="1087648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of the Qin </a:t>
            </a:r>
          </a:p>
        </p:txBody>
      </p:sp>
      <p:sp>
        <p:nvSpPr>
          <p:cNvPr id="3" name="Content Placeholder 2"/>
          <p:cNvSpPr>
            <a:spLocks noGrp="1"/>
          </p:cNvSpPr>
          <p:nvPr>
            <p:ph idx="1"/>
          </p:nvPr>
        </p:nvSpPr>
        <p:spPr/>
        <p:txBody>
          <a:bodyPr/>
          <a:lstStyle/>
          <a:p>
            <a:r>
              <a:rPr lang="en-US" dirty="0"/>
              <a:t>The harshness of Qin </a:t>
            </a:r>
            <a:r>
              <a:rPr lang="en-US" dirty="0" err="1"/>
              <a:t>Shihuangdi’s</a:t>
            </a:r>
            <a:r>
              <a:rPr lang="en-US" dirty="0"/>
              <a:t> rule angered many Chinese and his dynasty was overthrown.  </a:t>
            </a:r>
          </a:p>
          <a:p>
            <a:r>
              <a:rPr lang="en-US" dirty="0"/>
              <a:t>It had lasted less than 20 years but is remembered as </a:t>
            </a:r>
            <a:r>
              <a:rPr lang="en-US" b="1" dirty="0">
                <a:solidFill>
                  <a:srgbClr val="C00000"/>
                </a:solidFill>
              </a:rPr>
              <a:t>the first dynasty to truly set the precedent for strong, imperial, centralized rule</a:t>
            </a:r>
            <a:r>
              <a:rPr lang="en-US" b="1" dirty="0"/>
              <a:t>.  </a:t>
            </a:r>
          </a:p>
        </p:txBody>
      </p:sp>
      <p:cxnSp>
        <p:nvCxnSpPr>
          <p:cNvPr id="7" name="Straight Arrow Connector 6"/>
          <p:cNvCxnSpPr/>
          <p:nvPr/>
        </p:nvCxnSpPr>
        <p:spPr>
          <a:xfrm flipH="1" flipV="1">
            <a:off x="3962400" y="4724400"/>
            <a:ext cx="685800"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21024938">
            <a:off x="3177830" y="5299930"/>
            <a:ext cx="33294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Important!</a:t>
            </a:r>
          </a:p>
        </p:txBody>
      </p:sp>
    </p:spTree>
    <p:extLst>
      <p:ext uri="{BB962C8B-B14F-4D97-AF65-F5344CB8AC3E}">
        <p14:creationId xmlns:p14="http://schemas.microsoft.com/office/powerpoint/2010/main" val="164154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868362"/>
          </a:xfrm>
        </p:spPr>
        <p:txBody>
          <a:bodyPr>
            <a:normAutofit fontScale="90000"/>
          </a:bodyPr>
          <a:lstStyle/>
          <a:p>
            <a:r>
              <a:rPr lang="en-US" dirty="0"/>
              <a:t>The Han Dynasty 202 B.C.E. – 220 C.E.</a:t>
            </a:r>
            <a:endParaRPr lang="en-US" sz="3600" dirty="0"/>
          </a:p>
        </p:txBody>
      </p:sp>
      <p:sp>
        <p:nvSpPr>
          <p:cNvPr id="3" name="Content Placeholder 2"/>
          <p:cNvSpPr>
            <a:spLocks noGrp="1"/>
          </p:cNvSpPr>
          <p:nvPr>
            <p:ph idx="1"/>
          </p:nvPr>
        </p:nvSpPr>
        <p:spPr>
          <a:xfrm>
            <a:off x="457200" y="1447800"/>
            <a:ext cx="8382000" cy="4983163"/>
          </a:xfrm>
        </p:spPr>
        <p:txBody>
          <a:bodyPr>
            <a:normAutofit lnSpcReduction="10000"/>
          </a:bodyPr>
          <a:lstStyle/>
          <a:p>
            <a:r>
              <a:rPr lang="en-US" b="1" dirty="0">
                <a:latin typeface="Aparajita" pitchFamily="34" charset="0"/>
                <a:cs typeface="Aparajita" pitchFamily="34" charset="0"/>
              </a:rPr>
              <a:t>Liu Bang - founder</a:t>
            </a:r>
          </a:p>
          <a:p>
            <a:pPr lvl="1"/>
            <a:r>
              <a:rPr lang="en-US" dirty="0">
                <a:solidFill>
                  <a:srgbClr val="FF0000"/>
                </a:solidFill>
                <a:latin typeface="Aparajita" pitchFamily="34" charset="0"/>
                <a:cs typeface="Aparajita" pitchFamily="34" charset="0"/>
              </a:rPr>
              <a:t>Of peasant origin</a:t>
            </a:r>
          </a:p>
          <a:p>
            <a:r>
              <a:rPr lang="en-US" dirty="0">
                <a:solidFill>
                  <a:srgbClr val="FF0000"/>
                </a:solidFill>
                <a:latin typeface="Aparajita" pitchFamily="34" charset="0"/>
                <a:cs typeface="Aparajita" pitchFamily="34" charset="0"/>
              </a:rPr>
              <a:t>Political Structure</a:t>
            </a:r>
          </a:p>
          <a:p>
            <a:pPr lvl="1"/>
            <a:r>
              <a:rPr lang="en-US" dirty="0">
                <a:solidFill>
                  <a:srgbClr val="FF0000"/>
                </a:solidFill>
                <a:latin typeface="Aparajita" pitchFamily="34" charset="0"/>
                <a:cs typeface="Aparajita" pitchFamily="34" charset="0"/>
              </a:rPr>
              <a:t>Discarded the harsh policies of the Qin</a:t>
            </a:r>
          </a:p>
          <a:p>
            <a:pPr lvl="1"/>
            <a:r>
              <a:rPr lang="en-US" b="1" dirty="0">
                <a:latin typeface="Aparajita" pitchFamily="34" charset="0"/>
                <a:cs typeface="Aparajita" pitchFamily="34" charset="0"/>
              </a:rPr>
              <a:t>But kept the Qin structure of gov’t</a:t>
            </a:r>
          </a:p>
          <a:p>
            <a:pPr lvl="2"/>
            <a:r>
              <a:rPr lang="en-US" dirty="0">
                <a:latin typeface="Aparajita" pitchFamily="34" charset="0"/>
                <a:cs typeface="Aparajita" pitchFamily="34" charset="0"/>
              </a:rPr>
              <a:t>Divided into 3 bureaucracies – military, civil service, and </a:t>
            </a:r>
            <a:r>
              <a:rPr lang="en-US" dirty="0" err="1">
                <a:latin typeface="Aparajita" pitchFamily="34" charset="0"/>
                <a:cs typeface="Aparajita" pitchFamily="34" charset="0"/>
              </a:rPr>
              <a:t>censorate</a:t>
            </a:r>
            <a:endParaRPr lang="en-US" dirty="0">
              <a:latin typeface="Aparajita" pitchFamily="34" charset="0"/>
              <a:cs typeface="Aparajita" pitchFamily="34" charset="0"/>
            </a:endParaRPr>
          </a:p>
          <a:p>
            <a:pPr lvl="1"/>
            <a:r>
              <a:rPr lang="en-US" b="1" dirty="0">
                <a:solidFill>
                  <a:srgbClr val="FF0000"/>
                </a:solidFill>
                <a:latin typeface="Aparajita" pitchFamily="34" charset="0"/>
                <a:cs typeface="Aparajita" pitchFamily="34" charset="0"/>
              </a:rPr>
              <a:t>Confucian principles replaced Legalism</a:t>
            </a:r>
          </a:p>
          <a:p>
            <a:pPr lvl="1"/>
            <a:r>
              <a:rPr lang="en-US" dirty="0">
                <a:latin typeface="Aparajita" pitchFamily="34" charset="0"/>
                <a:cs typeface="Aparajita" pitchFamily="34" charset="0"/>
              </a:rPr>
              <a:t>Introduced the </a:t>
            </a:r>
            <a:r>
              <a:rPr lang="en-US" b="1" dirty="0">
                <a:latin typeface="Aparajita" pitchFamily="34" charset="0"/>
                <a:cs typeface="Aparajita" pitchFamily="34" charset="0"/>
              </a:rPr>
              <a:t>Civil Service Examinatio</a:t>
            </a:r>
            <a:r>
              <a:rPr lang="en-US" dirty="0">
                <a:latin typeface="Aparajita" pitchFamily="34" charset="0"/>
                <a:cs typeface="Aparajita" pitchFamily="34" charset="0"/>
              </a:rPr>
              <a:t>n and schools for these candidates.</a:t>
            </a:r>
          </a:p>
          <a:p>
            <a:pPr lvl="2"/>
            <a:r>
              <a:rPr lang="en-US" dirty="0">
                <a:latin typeface="Aparajita" pitchFamily="34" charset="0"/>
                <a:cs typeface="Aparajita" pitchFamily="34" charset="0"/>
              </a:rPr>
              <a:t>Influenced Chinese civilization for 2000 years.  </a:t>
            </a:r>
          </a:p>
        </p:txBody>
      </p:sp>
      <p:sp>
        <p:nvSpPr>
          <p:cNvPr id="4" name="Left Arrow 3"/>
          <p:cNvSpPr/>
          <p:nvPr/>
        </p:nvSpPr>
        <p:spPr>
          <a:xfrm>
            <a:off x="6019799" y="4497946"/>
            <a:ext cx="831761" cy="76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1561" y="4205558"/>
            <a:ext cx="211006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Important!</a:t>
            </a:r>
          </a:p>
        </p:txBody>
      </p:sp>
    </p:spTree>
    <p:custDataLst>
      <p:tags r:id="rId1"/>
    </p:custDataLst>
    <p:extLst>
      <p:ext uri="{BB962C8B-B14F-4D97-AF65-F5344CB8AC3E}">
        <p14:creationId xmlns:p14="http://schemas.microsoft.com/office/powerpoint/2010/main" val="201454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792162"/>
          </a:xfrm>
        </p:spPr>
        <p:txBody>
          <a:bodyPr>
            <a:normAutofit/>
          </a:bodyPr>
          <a:lstStyle/>
          <a:p>
            <a:r>
              <a:rPr lang="en-US" dirty="0"/>
              <a:t>Expansion of the Han</a:t>
            </a:r>
            <a:endParaRPr lang="en-US" sz="3600" dirty="0"/>
          </a:p>
        </p:txBody>
      </p:sp>
      <p:sp>
        <p:nvSpPr>
          <p:cNvPr id="3" name="Content Placeholder 2"/>
          <p:cNvSpPr>
            <a:spLocks noGrp="1"/>
          </p:cNvSpPr>
          <p:nvPr>
            <p:ph idx="1"/>
          </p:nvPr>
        </p:nvSpPr>
        <p:spPr>
          <a:xfrm>
            <a:off x="228600" y="1143000"/>
            <a:ext cx="8534400" cy="5287963"/>
          </a:xfrm>
        </p:spPr>
        <p:txBody>
          <a:bodyPr>
            <a:normAutofit/>
          </a:bodyPr>
          <a:lstStyle/>
          <a:p>
            <a:r>
              <a:rPr lang="en-US" dirty="0">
                <a:latin typeface="Aparajita" pitchFamily="34" charset="0"/>
                <a:cs typeface="Aparajita" pitchFamily="34" charset="0"/>
              </a:rPr>
              <a:t>By its nature, an empire must continue to expand to survive.</a:t>
            </a:r>
          </a:p>
          <a:p>
            <a:r>
              <a:rPr lang="en-US" dirty="0">
                <a:latin typeface="Aparajita" pitchFamily="34" charset="0"/>
                <a:cs typeface="Aparajita" pitchFamily="34" charset="0"/>
              </a:rPr>
              <a:t>Han emperors expanded the empire to new boundaries</a:t>
            </a:r>
          </a:p>
          <a:p>
            <a:pPr lvl="1"/>
            <a:r>
              <a:rPr lang="en-US" dirty="0">
                <a:latin typeface="Aparajita" pitchFamily="34" charset="0"/>
                <a:cs typeface="Aparajita" pitchFamily="34" charset="0"/>
              </a:rPr>
              <a:t>Parts of Korea were added to the empire.</a:t>
            </a:r>
          </a:p>
          <a:p>
            <a:pPr lvl="1"/>
            <a:r>
              <a:rPr lang="en-US" dirty="0">
                <a:latin typeface="Aparajita" pitchFamily="34" charset="0"/>
                <a:cs typeface="Aparajita" pitchFamily="34" charset="0"/>
              </a:rPr>
              <a:t>Han </a:t>
            </a:r>
            <a:r>
              <a:rPr lang="en-US" dirty="0" err="1">
                <a:latin typeface="Aparajita" pitchFamily="34" charset="0"/>
                <a:cs typeface="Aparajita" pitchFamily="34" charset="0"/>
              </a:rPr>
              <a:t>Wudi</a:t>
            </a:r>
            <a:r>
              <a:rPr lang="en-US" dirty="0">
                <a:latin typeface="Aparajita" pitchFamily="34" charset="0"/>
                <a:cs typeface="Aparajita" pitchFamily="34" charset="0"/>
              </a:rPr>
              <a:t>                                                                             (</a:t>
            </a:r>
            <a:r>
              <a:rPr lang="en-US" i="1" dirty="0">
                <a:latin typeface="Aparajita" pitchFamily="34" charset="0"/>
                <a:cs typeface="Aparajita" pitchFamily="34" charset="0"/>
              </a:rPr>
              <a:t>Martial Emperor                                                                              of the Han</a:t>
            </a:r>
            <a:r>
              <a:rPr lang="en-US" dirty="0">
                <a:latin typeface="Aparajita" pitchFamily="34" charset="0"/>
                <a:cs typeface="Aparajita" pitchFamily="34" charset="0"/>
              </a:rPr>
              <a:t>) added                                                                   territory as far                                                                          south as Vietnam.  </a:t>
            </a:r>
          </a:p>
        </p:txBody>
      </p:sp>
      <p:pic>
        <p:nvPicPr>
          <p:cNvPr id="3074" name="Picture 2" descr="http://mscaputouhs.wikispaces.com/file/view/qin_and_han_dynasty_map.png/140093141/qin_and_han_dynasty_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377" y="2895600"/>
            <a:ext cx="594360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5766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868362"/>
          </a:xfrm>
        </p:spPr>
        <p:txBody>
          <a:bodyPr>
            <a:normAutofit/>
          </a:bodyPr>
          <a:lstStyle/>
          <a:p>
            <a:r>
              <a:rPr lang="en-US" dirty="0"/>
              <a:t>Han Society</a:t>
            </a:r>
            <a:endParaRPr lang="en-US" sz="3600" dirty="0"/>
          </a:p>
        </p:txBody>
      </p:sp>
      <p:sp>
        <p:nvSpPr>
          <p:cNvPr id="3" name="Content Placeholder 2"/>
          <p:cNvSpPr>
            <a:spLocks noGrp="1"/>
          </p:cNvSpPr>
          <p:nvPr>
            <p:ph idx="1"/>
          </p:nvPr>
        </p:nvSpPr>
        <p:spPr>
          <a:xfrm>
            <a:off x="457200" y="1219200"/>
            <a:ext cx="8382000" cy="5211763"/>
          </a:xfrm>
        </p:spPr>
        <p:txBody>
          <a:bodyPr>
            <a:normAutofit/>
          </a:bodyPr>
          <a:lstStyle/>
          <a:p>
            <a:r>
              <a:rPr lang="en-US" b="1" dirty="0">
                <a:latin typeface="Aparajita" pitchFamily="34" charset="0"/>
                <a:cs typeface="Aparajita" pitchFamily="34" charset="0"/>
              </a:rPr>
              <a:t>Han period one of great prosperity</a:t>
            </a:r>
          </a:p>
          <a:p>
            <a:pPr lvl="1"/>
            <a:r>
              <a:rPr lang="en-US" dirty="0">
                <a:solidFill>
                  <a:srgbClr val="FF0000"/>
                </a:solidFill>
                <a:latin typeface="Aparajita" pitchFamily="34" charset="0"/>
                <a:cs typeface="Aparajita" pitchFamily="34" charset="0"/>
              </a:rPr>
              <a:t>Taxes relatively light but military service and forced labor for up to one month per year were required.</a:t>
            </a:r>
          </a:p>
          <a:p>
            <a:pPr lvl="1"/>
            <a:r>
              <a:rPr lang="en-US" dirty="0">
                <a:latin typeface="Aparajita" pitchFamily="34" charset="0"/>
                <a:cs typeface="Aparajita" pitchFamily="34" charset="0"/>
              </a:rPr>
              <a:t>Population tripled</a:t>
            </a:r>
          </a:p>
          <a:p>
            <a:pPr lvl="2"/>
            <a:r>
              <a:rPr lang="en-US" dirty="0">
                <a:latin typeface="Aparajita" pitchFamily="34" charset="0"/>
                <a:cs typeface="Aparajita" pitchFamily="34" charset="0"/>
              </a:rPr>
              <a:t>This reduced the size of family farms to about 1 acre / person, barely enough to survive</a:t>
            </a:r>
          </a:p>
          <a:p>
            <a:pPr lvl="2"/>
            <a:r>
              <a:rPr lang="en-US" dirty="0">
                <a:latin typeface="Aparajita" pitchFamily="34" charset="0"/>
                <a:cs typeface="Aparajita" pitchFamily="34" charset="0"/>
              </a:rPr>
              <a:t>Many farmers sold their land and became tenant farmers (similar to European serfs). </a:t>
            </a:r>
          </a:p>
          <a:p>
            <a:pPr lvl="2"/>
            <a:r>
              <a:rPr lang="en-US" dirty="0">
                <a:latin typeface="Aparajita" pitchFamily="34" charset="0"/>
                <a:cs typeface="Aparajita" pitchFamily="34" charset="0"/>
              </a:rPr>
              <a:t>Land once again came to be held by a minority of rich, landed aristocrats.  </a:t>
            </a:r>
          </a:p>
        </p:txBody>
      </p:sp>
    </p:spTree>
    <p:custDataLst>
      <p:tags r:id="rId1"/>
    </p:custDataLst>
    <p:extLst>
      <p:ext uri="{BB962C8B-B14F-4D97-AF65-F5344CB8AC3E}">
        <p14:creationId xmlns:p14="http://schemas.microsoft.com/office/powerpoint/2010/main" val="348851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The Role of Women in the Han Dynasty </a:t>
            </a:r>
          </a:p>
        </p:txBody>
      </p:sp>
      <p:sp>
        <p:nvSpPr>
          <p:cNvPr id="5" name="Rectangle 1"/>
          <p:cNvSpPr>
            <a:spLocks noChangeArrowheads="1"/>
          </p:cNvSpPr>
          <p:nvPr/>
        </p:nvSpPr>
        <p:spPr bwMode="auto">
          <a:xfrm>
            <a:off x="457200" y="2388800"/>
            <a:ext cx="65" cy="276999"/>
          </a:xfrm>
          <a:prstGeom prst="rect">
            <a:avLst/>
          </a:prstGeom>
          <a:solidFill>
            <a:srgbClr val="E9ECC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457265" y="1371600"/>
            <a:ext cx="8229535" cy="5324535"/>
          </a:xfrm>
          <a:prstGeom prst="rect">
            <a:avLst/>
          </a:prstGeom>
          <a:noFill/>
        </p:spPr>
        <p:txBody>
          <a:bodyPr wrap="square" rtlCol="0">
            <a:spAutoFit/>
          </a:bodyPr>
          <a:lstStyle/>
          <a:p>
            <a:pPr marL="285750" indent="-285750">
              <a:buFont typeface="Arial" pitchFamily="34" charset="0"/>
              <a:buChar char="•"/>
            </a:pPr>
            <a:r>
              <a:rPr lang="en-US" sz="2600" b="1" dirty="0">
                <a:solidFill>
                  <a:schemeClr val="accent2"/>
                </a:solidFill>
              </a:rPr>
              <a:t>Women</a:t>
            </a:r>
            <a:r>
              <a:rPr lang="en-US" sz="2600" dirty="0"/>
              <a:t> in the Han Dynasty were viewed as </a:t>
            </a:r>
            <a:r>
              <a:rPr lang="en-US" sz="2600" b="1" dirty="0">
                <a:solidFill>
                  <a:schemeClr val="accent2"/>
                </a:solidFill>
              </a:rPr>
              <a:t>inferior</a:t>
            </a:r>
            <a:r>
              <a:rPr lang="en-US" sz="2600" dirty="0"/>
              <a:t> to men.</a:t>
            </a:r>
          </a:p>
          <a:p>
            <a:pPr marL="285750" indent="-285750">
              <a:buFont typeface="Arial" pitchFamily="34" charset="0"/>
              <a:buChar char="•"/>
            </a:pPr>
            <a:r>
              <a:rPr lang="en-US" sz="2600" dirty="0"/>
              <a:t>Women were not allowed to be educated. </a:t>
            </a:r>
          </a:p>
          <a:p>
            <a:pPr marL="285750" indent="-285750" fontAlgn="t">
              <a:buFont typeface="Arial" pitchFamily="34" charset="0"/>
              <a:buChar char="•"/>
            </a:pPr>
            <a:r>
              <a:rPr lang="en-US" sz="2600" dirty="0"/>
              <a:t>The primary role of women was </a:t>
            </a:r>
            <a:r>
              <a:rPr lang="en-US" sz="2600" b="1" dirty="0">
                <a:solidFill>
                  <a:schemeClr val="accent2"/>
                </a:solidFill>
              </a:rPr>
              <a:t>childbearing</a:t>
            </a:r>
            <a:r>
              <a:rPr lang="en-US" sz="2600" dirty="0"/>
              <a:t>, raising children, and household duties such as cooking and cleaning. </a:t>
            </a:r>
          </a:p>
          <a:p>
            <a:pPr marL="285750" indent="-285750" fontAlgn="t">
              <a:buFont typeface="Arial" pitchFamily="34" charset="0"/>
              <a:buChar char="•"/>
            </a:pPr>
            <a:r>
              <a:rPr lang="en-US" sz="2600" dirty="0"/>
              <a:t>Women had </a:t>
            </a:r>
            <a:r>
              <a:rPr lang="en-US" sz="2600" b="1" dirty="0">
                <a:solidFill>
                  <a:schemeClr val="accent2"/>
                </a:solidFill>
              </a:rPr>
              <a:t>no say </a:t>
            </a:r>
            <a:r>
              <a:rPr lang="en-US" sz="2600" dirty="0"/>
              <a:t>in any family matters except those related to child raising. </a:t>
            </a:r>
          </a:p>
          <a:p>
            <a:pPr marL="285750" indent="-285750" fontAlgn="t">
              <a:buFont typeface="Arial" pitchFamily="34" charset="0"/>
              <a:buChar char="•"/>
            </a:pPr>
            <a:r>
              <a:rPr lang="en-US" sz="2600" dirty="0"/>
              <a:t>The exceptions to this rule were the empresses of the Dynasty. If they succeeded in getting their young son to the throne, they could act as a de facto emperor</a:t>
            </a:r>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87848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5943600" cy="715962"/>
          </a:xfrm>
        </p:spPr>
        <p:txBody>
          <a:bodyPr>
            <a:normAutofit/>
          </a:bodyPr>
          <a:lstStyle/>
          <a:p>
            <a:r>
              <a:rPr lang="en-US" sz="3800" dirty="0"/>
              <a:t>Han Technologies</a:t>
            </a:r>
          </a:p>
        </p:txBody>
      </p:sp>
      <p:sp>
        <p:nvSpPr>
          <p:cNvPr id="3" name="Content Placeholder 2"/>
          <p:cNvSpPr>
            <a:spLocks noGrp="1"/>
          </p:cNvSpPr>
          <p:nvPr>
            <p:ph idx="1"/>
          </p:nvPr>
        </p:nvSpPr>
        <p:spPr>
          <a:xfrm>
            <a:off x="457200" y="1143000"/>
            <a:ext cx="8382000" cy="5287963"/>
          </a:xfrm>
        </p:spPr>
        <p:txBody>
          <a:bodyPr>
            <a:normAutofit/>
          </a:bodyPr>
          <a:lstStyle/>
          <a:p>
            <a:pPr marL="0" indent="0">
              <a:buNone/>
            </a:pPr>
            <a:r>
              <a:rPr lang="en-US" b="1" dirty="0">
                <a:latin typeface="Aparajita" pitchFamily="34" charset="0"/>
                <a:cs typeface="Aparajita" pitchFamily="34" charset="0"/>
              </a:rPr>
              <a:t>Advances in </a:t>
            </a:r>
            <a:endParaRPr lang="en-US" dirty="0">
              <a:latin typeface="Aparajita" pitchFamily="34" charset="0"/>
              <a:cs typeface="Aparajita" pitchFamily="34" charset="0"/>
            </a:endParaRPr>
          </a:p>
          <a:p>
            <a:r>
              <a:rPr lang="en-US" dirty="0">
                <a:latin typeface="Aparajita" pitchFamily="34" charset="0"/>
                <a:cs typeface="Aparajita" pitchFamily="34" charset="0"/>
              </a:rPr>
              <a:t>Textile manufacturing (cloth)</a:t>
            </a:r>
          </a:p>
          <a:p>
            <a:r>
              <a:rPr lang="en-US" dirty="0">
                <a:latin typeface="Aparajita" pitchFamily="34" charset="0"/>
                <a:cs typeface="Aparajita" pitchFamily="34" charset="0"/>
              </a:rPr>
              <a:t>Water mills (grinding grain)</a:t>
            </a:r>
          </a:p>
          <a:p>
            <a:r>
              <a:rPr lang="en-US" dirty="0">
                <a:latin typeface="Aparajita" pitchFamily="34" charset="0"/>
                <a:cs typeface="Aparajita" pitchFamily="34" charset="0"/>
              </a:rPr>
              <a:t>Iron casting</a:t>
            </a:r>
          </a:p>
          <a:p>
            <a:r>
              <a:rPr lang="en-US" dirty="0">
                <a:latin typeface="Aparajita" pitchFamily="34" charset="0"/>
                <a:cs typeface="Aparajita" pitchFamily="34" charset="0"/>
              </a:rPr>
              <a:t>Paper making</a:t>
            </a:r>
          </a:p>
          <a:p>
            <a:r>
              <a:rPr lang="en-US" dirty="0">
                <a:latin typeface="Aparajita" pitchFamily="34" charset="0"/>
                <a:cs typeface="Aparajita" pitchFamily="34" charset="0"/>
              </a:rPr>
              <a:t>Invention of the rudder and fore and aft rigging allowed ships to sail into the wind for the first time</a:t>
            </a:r>
          </a:p>
          <a:p>
            <a:r>
              <a:rPr lang="en-US" dirty="0">
                <a:latin typeface="Aparajita" pitchFamily="34" charset="0"/>
                <a:cs typeface="Aparajita" pitchFamily="34" charset="0"/>
              </a:rPr>
              <a:t>Expanded trade as far away as India and the Mediterranean.</a:t>
            </a:r>
          </a:p>
        </p:txBody>
      </p:sp>
    </p:spTree>
    <p:custDataLst>
      <p:tags r:id="rId1"/>
    </p:custDataLst>
    <p:extLst>
      <p:ext uri="{BB962C8B-B14F-4D97-AF65-F5344CB8AC3E}">
        <p14:creationId xmlns:p14="http://schemas.microsoft.com/office/powerpoint/2010/main" val="377806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Fall of the Han</a:t>
            </a: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a:t>As with the Zhou, weak rulers were more interested in palace amusements than ruling.</a:t>
            </a:r>
          </a:p>
          <a:p>
            <a:r>
              <a:rPr lang="en-US" dirty="0"/>
              <a:t>Imperial power declined and the noble families filled the vacuum.</a:t>
            </a:r>
          </a:p>
          <a:p>
            <a:pPr lvl="1"/>
            <a:r>
              <a:rPr lang="en-US" dirty="0"/>
              <a:t>Corruption</a:t>
            </a:r>
          </a:p>
          <a:p>
            <a:r>
              <a:rPr lang="en-US" dirty="0"/>
              <a:t>Raids from the northern nomads</a:t>
            </a:r>
          </a:p>
          <a:p>
            <a:r>
              <a:rPr lang="en-US" dirty="0"/>
              <a:t>China plunged into a period of civil war that would last 400 years.</a:t>
            </a:r>
          </a:p>
          <a:p>
            <a:r>
              <a:rPr lang="en-US" dirty="0">
                <a:solidFill>
                  <a:schemeClr val="accent2"/>
                </a:solidFill>
              </a:rPr>
              <a:t>Question:  What happens when centralized power crumbles?</a:t>
            </a:r>
          </a:p>
        </p:txBody>
      </p:sp>
    </p:spTree>
    <p:custDataLst>
      <p:tags r:id="rId1"/>
    </p:custDataLst>
    <p:extLst>
      <p:ext uri="{BB962C8B-B14F-4D97-AF65-F5344CB8AC3E}">
        <p14:creationId xmlns:p14="http://schemas.microsoft.com/office/powerpoint/2010/main" val="330794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The Geography of China</a:t>
            </a:r>
          </a:p>
        </p:txBody>
      </p:sp>
      <p:sp>
        <p:nvSpPr>
          <p:cNvPr id="3" name="Content Placeholder 2"/>
          <p:cNvSpPr>
            <a:spLocks noGrp="1"/>
          </p:cNvSpPr>
          <p:nvPr>
            <p:ph idx="1"/>
          </p:nvPr>
        </p:nvSpPr>
        <p:spPr>
          <a:xfrm>
            <a:off x="381000" y="1143000"/>
            <a:ext cx="8001000" cy="2209799"/>
          </a:xfrm>
        </p:spPr>
        <p:txBody>
          <a:bodyPr>
            <a:normAutofit lnSpcReduction="10000"/>
          </a:bodyPr>
          <a:lstStyle/>
          <a:p>
            <a:pPr marL="0" indent="0">
              <a:buNone/>
            </a:pPr>
            <a:r>
              <a:rPr lang="en-US" dirty="0"/>
              <a:t>Two great rivers dominated the growth of Chinese civilization.</a:t>
            </a:r>
          </a:p>
          <a:p>
            <a:r>
              <a:rPr lang="en-US" dirty="0"/>
              <a:t>The Huang He, or Yellow River</a:t>
            </a:r>
          </a:p>
          <a:p>
            <a:r>
              <a:rPr lang="en-US" dirty="0"/>
              <a:t>The Chang Jiang, or Yangtze River</a:t>
            </a:r>
          </a:p>
          <a:p>
            <a:endParaRPr lang="en-US" dirty="0"/>
          </a:p>
        </p:txBody>
      </p:sp>
      <p:pic>
        <p:nvPicPr>
          <p:cNvPr id="5" name="Picture 2" descr="http://jspivey.wikispaces.com/file/view/Qin_dynasty_map.JPG/36604227/657x423/Qin_dynasty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374721"/>
            <a:ext cx="5410200" cy="348327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03296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Looking back…</a:t>
            </a:r>
          </a:p>
        </p:txBody>
      </p:sp>
      <p:sp>
        <p:nvSpPr>
          <p:cNvPr id="3" name="Content Placeholder 2"/>
          <p:cNvSpPr>
            <a:spLocks noGrp="1"/>
          </p:cNvSpPr>
          <p:nvPr>
            <p:ph idx="1"/>
          </p:nvPr>
        </p:nvSpPr>
        <p:spPr/>
        <p:txBody>
          <a:bodyPr/>
          <a:lstStyle/>
          <a:p>
            <a:endParaRPr lang="en-US" dirty="0"/>
          </a:p>
        </p:txBody>
      </p:sp>
      <p:pic>
        <p:nvPicPr>
          <p:cNvPr id="1026" name="Picture 2" descr="http://i512.photobucket.com/albums/t321/Anni_060/Wolf/Wolf-Looking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9493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1295400"/>
          </a:xfrm>
        </p:spPr>
        <p:txBody>
          <a:bodyPr>
            <a:normAutofit/>
          </a:bodyPr>
          <a:lstStyle/>
          <a:p>
            <a:pPr marL="0" indent="0">
              <a:buNone/>
            </a:pPr>
            <a:r>
              <a:rPr lang="en-US" sz="3800" dirty="0"/>
              <a:t>Name two religions native to India…</a:t>
            </a:r>
          </a:p>
        </p:txBody>
      </p:sp>
      <p:sp>
        <p:nvSpPr>
          <p:cNvPr id="4" name="TextBox 3"/>
          <p:cNvSpPr txBox="1"/>
          <p:nvPr/>
        </p:nvSpPr>
        <p:spPr>
          <a:xfrm>
            <a:off x="1475509" y="2667000"/>
            <a:ext cx="6019800" cy="769441"/>
          </a:xfrm>
          <a:prstGeom prst="rect">
            <a:avLst/>
          </a:prstGeom>
          <a:noFill/>
        </p:spPr>
        <p:txBody>
          <a:bodyPr wrap="square" rtlCol="0">
            <a:spAutoFit/>
          </a:bodyPr>
          <a:lstStyle/>
          <a:p>
            <a:r>
              <a:rPr lang="en-US" sz="4400" dirty="0"/>
              <a:t>Hinduism and Buddhism</a:t>
            </a:r>
          </a:p>
        </p:txBody>
      </p:sp>
    </p:spTree>
    <p:custDataLst>
      <p:tags r:id="rId1"/>
    </p:custDataLst>
    <p:extLst>
      <p:ext uri="{BB962C8B-B14F-4D97-AF65-F5344CB8AC3E}">
        <p14:creationId xmlns:p14="http://schemas.microsoft.com/office/powerpoint/2010/main" val="299923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1295400"/>
          </a:xfrm>
        </p:spPr>
        <p:txBody>
          <a:bodyPr>
            <a:normAutofit/>
          </a:bodyPr>
          <a:lstStyle/>
          <a:p>
            <a:pPr marL="0" indent="0">
              <a:buNone/>
            </a:pPr>
            <a:r>
              <a:rPr lang="en-US" sz="3800" dirty="0"/>
              <a:t>First Roman emperor?  </a:t>
            </a:r>
          </a:p>
        </p:txBody>
      </p:sp>
      <p:sp>
        <p:nvSpPr>
          <p:cNvPr id="4" name="TextBox 3"/>
          <p:cNvSpPr txBox="1"/>
          <p:nvPr/>
        </p:nvSpPr>
        <p:spPr>
          <a:xfrm>
            <a:off x="457200" y="2667000"/>
            <a:ext cx="6019800" cy="2800767"/>
          </a:xfrm>
          <a:prstGeom prst="rect">
            <a:avLst/>
          </a:prstGeom>
          <a:noFill/>
        </p:spPr>
        <p:txBody>
          <a:bodyPr wrap="square" rtlCol="0">
            <a:spAutoFit/>
          </a:bodyPr>
          <a:lstStyle/>
          <a:p>
            <a:pPr marL="742950" indent="-742950">
              <a:buAutoNum type="alphaLcPeriod"/>
            </a:pPr>
            <a:r>
              <a:rPr lang="en-US" sz="4400" dirty="0"/>
              <a:t>Julius Caesar</a:t>
            </a:r>
          </a:p>
          <a:p>
            <a:pPr marL="742950" indent="-742950">
              <a:buAutoNum type="alphaLcPeriod"/>
            </a:pPr>
            <a:r>
              <a:rPr lang="en-US" sz="4400" dirty="0"/>
              <a:t>Hannibal of Carthage</a:t>
            </a:r>
          </a:p>
          <a:p>
            <a:pPr marL="742950" indent="-742950">
              <a:buAutoNum type="alphaLcPeriod"/>
            </a:pPr>
            <a:r>
              <a:rPr lang="en-US" sz="4400" dirty="0"/>
              <a:t>Alexander the Great</a:t>
            </a:r>
          </a:p>
          <a:p>
            <a:pPr marL="742950" indent="-742950">
              <a:buAutoNum type="alphaLcPeriod"/>
            </a:pPr>
            <a:r>
              <a:rPr lang="en-US" sz="4400" dirty="0"/>
              <a:t> Augustus (Octavian)</a:t>
            </a:r>
          </a:p>
        </p:txBody>
      </p:sp>
      <p:pic>
        <p:nvPicPr>
          <p:cNvPr id="2050" name="Picture 2" descr="http://frontpage.montclair.edu/alvaresj/Jeanstuff/PRAugust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2295525" cy="4933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3641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fontScale="90000"/>
          </a:bodyPr>
          <a:lstStyle/>
          <a:p>
            <a:r>
              <a:rPr lang="en-US" dirty="0"/>
              <a:t>The Shang Dynasty 1750 – 1122 B.C.E.</a:t>
            </a:r>
          </a:p>
        </p:txBody>
      </p:sp>
      <p:sp>
        <p:nvSpPr>
          <p:cNvPr id="3" name="Content Placeholder 2"/>
          <p:cNvSpPr>
            <a:spLocks noGrp="1"/>
          </p:cNvSpPr>
          <p:nvPr>
            <p:ph idx="1"/>
          </p:nvPr>
        </p:nvSpPr>
        <p:spPr>
          <a:xfrm>
            <a:off x="457200" y="1143000"/>
            <a:ext cx="8382000" cy="5287963"/>
          </a:xfrm>
        </p:spPr>
        <p:txBody>
          <a:bodyPr>
            <a:normAutofit fontScale="92500" lnSpcReduction="10000"/>
          </a:bodyPr>
          <a:lstStyle/>
          <a:p>
            <a:r>
              <a:rPr lang="en-US" dirty="0">
                <a:latin typeface="Aparajita" pitchFamily="34" charset="0"/>
                <a:cs typeface="Aparajita" pitchFamily="34" charset="0"/>
              </a:rPr>
              <a:t>Little is known about the dynasty preceding the </a:t>
            </a:r>
            <a:r>
              <a:rPr lang="en-US" b="1" dirty="0">
                <a:latin typeface="Aparajita" pitchFamily="34" charset="0"/>
                <a:cs typeface="Aparajita" pitchFamily="34" charset="0"/>
              </a:rPr>
              <a:t>Shang</a:t>
            </a:r>
            <a:r>
              <a:rPr lang="en-US" dirty="0">
                <a:latin typeface="Aparajita" pitchFamily="34" charset="0"/>
                <a:cs typeface="Aparajita" pitchFamily="34" charset="0"/>
              </a:rPr>
              <a:t> – the Xia (SYAH) dynasty.</a:t>
            </a:r>
          </a:p>
          <a:p>
            <a:r>
              <a:rPr lang="en-US" dirty="0">
                <a:latin typeface="Aparajita" pitchFamily="34" charset="0"/>
                <a:cs typeface="Aparajita" pitchFamily="34" charset="0"/>
              </a:rPr>
              <a:t>China under the </a:t>
            </a:r>
            <a:r>
              <a:rPr lang="en-US" b="1" dirty="0">
                <a:latin typeface="Aparajita" pitchFamily="34" charset="0"/>
                <a:cs typeface="Aparajita" pitchFamily="34" charset="0"/>
              </a:rPr>
              <a:t>Shang</a:t>
            </a:r>
            <a:r>
              <a:rPr lang="en-US" dirty="0">
                <a:latin typeface="Aparajita" pitchFamily="34" charset="0"/>
                <a:cs typeface="Aparajita" pitchFamily="34" charset="0"/>
              </a:rPr>
              <a:t> was a mostly </a:t>
            </a:r>
            <a:r>
              <a:rPr lang="en-US" b="1" dirty="0">
                <a:latin typeface="Aparajita" pitchFamily="34" charset="0"/>
                <a:cs typeface="Aparajita" pitchFamily="34" charset="0"/>
              </a:rPr>
              <a:t>farming</a:t>
            </a:r>
            <a:r>
              <a:rPr lang="en-US" dirty="0">
                <a:latin typeface="Aparajita" pitchFamily="34" charset="0"/>
                <a:cs typeface="Aparajita" pitchFamily="34" charset="0"/>
              </a:rPr>
              <a:t> society ruled by an aristocracy whose major concern was war.  </a:t>
            </a:r>
          </a:p>
          <a:p>
            <a:r>
              <a:rPr lang="en-US" dirty="0">
                <a:latin typeface="Aparajita" pitchFamily="34" charset="0"/>
                <a:cs typeface="Aparajita" pitchFamily="34" charset="0"/>
              </a:rPr>
              <a:t>Political Structure:</a:t>
            </a:r>
          </a:p>
          <a:p>
            <a:pPr lvl="1"/>
            <a:r>
              <a:rPr lang="en-US" b="1" u="sng" dirty="0">
                <a:solidFill>
                  <a:srgbClr val="FF0000"/>
                </a:solidFill>
                <a:latin typeface="Aparajita" pitchFamily="34" charset="0"/>
                <a:cs typeface="Aparajita" pitchFamily="34" charset="0"/>
              </a:rPr>
              <a:t>Monarchy</a:t>
            </a:r>
            <a:r>
              <a:rPr lang="en-US" b="1" dirty="0">
                <a:solidFill>
                  <a:srgbClr val="FF0000"/>
                </a:solidFill>
                <a:latin typeface="Aparajita" pitchFamily="34" charset="0"/>
                <a:cs typeface="Aparajita" pitchFamily="34" charset="0"/>
              </a:rPr>
              <a:t> </a:t>
            </a:r>
            <a:r>
              <a:rPr lang="en-US" dirty="0">
                <a:solidFill>
                  <a:srgbClr val="FF0000"/>
                </a:solidFill>
                <a:latin typeface="Aparajita" pitchFamily="34" charset="0"/>
                <a:cs typeface="Aparajita" pitchFamily="34" charset="0"/>
              </a:rPr>
              <a:t>– powerful king responsible for defending the realm.</a:t>
            </a:r>
          </a:p>
          <a:p>
            <a:pPr lvl="1"/>
            <a:r>
              <a:rPr lang="en-US" dirty="0">
                <a:solidFill>
                  <a:srgbClr val="FF0000"/>
                </a:solidFill>
                <a:latin typeface="Aparajita" pitchFamily="34" charset="0"/>
                <a:cs typeface="Aparajita" pitchFamily="34" charset="0"/>
              </a:rPr>
              <a:t>Aided by a aristocratic families.</a:t>
            </a:r>
          </a:p>
          <a:p>
            <a:r>
              <a:rPr lang="en-US" dirty="0">
                <a:latin typeface="Aparajita" pitchFamily="34" charset="0"/>
                <a:cs typeface="Aparajita" pitchFamily="34" charset="0"/>
              </a:rPr>
              <a:t>Comparison:</a:t>
            </a:r>
          </a:p>
          <a:p>
            <a:pPr lvl="1"/>
            <a:r>
              <a:rPr lang="en-US" b="1" dirty="0">
                <a:solidFill>
                  <a:srgbClr val="FF0000"/>
                </a:solidFill>
                <a:latin typeface="Aparajita" pitchFamily="34" charset="0"/>
                <a:cs typeface="Aparajita" pitchFamily="34" charset="0"/>
              </a:rPr>
              <a:t>Like rulers in </a:t>
            </a:r>
            <a:r>
              <a:rPr lang="en-US" b="1" u="sng" dirty="0">
                <a:solidFill>
                  <a:srgbClr val="FF0000"/>
                </a:solidFill>
                <a:latin typeface="Aparajita" pitchFamily="34" charset="0"/>
                <a:cs typeface="Aparajita" pitchFamily="34" charset="0"/>
              </a:rPr>
              <a:t>Mesopotamia</a:t>
            </a:r>
            <a:r>
              <a:rPr lang="en-US" b="1" dirty="0">
                <a:solidFill>
                  <a:srgbClr val="FF0000"/>
                </a:solidFill>
                <a:latin typeface="Aparajita" pitchFamily="34" charset="0"/>
                <a:cs typeface="Aparajita" pitchFamily="34" charset="0"/>
              </a:rPr>
              <a:t> and </a:t>
            </a:r>
            <a:r>
              <a:rPr lang="en-US" b="1" u="sng" dirty="0">
                <a:solidFill>
                  <a:srgbClr val="FF0000"/>
                </a:solidFill>
                <a:latin typeface="Aparajita" pitchFamily="34" charset="0"/>
                <a:cs typeface="Aparajita" pitchFamily="34" charset="0"/>
              </a:rPr>
              <a:t>Egypt</a:t>
            </a:r>
            <a:r>
              <a:rPr lang="en-US" b="1" dirty="0">
                <a:solidFill>
                  <a:srgbClr val="FF0000"/>
                </a:solidFill>
                <a:latin typeface="Aparajita" pitchFamily="34" charset="0"/>
                <a:cs typeface="Aparajita" pitchFamily="34" charset="0"/>
              </a:rPr>
              <a:t>, early Chinese kings were buried with the corpses of their faithful servants in the royal tombs. </a:t>
            </a:r>
            <a:endParaRPr lang="en-US"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61886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fontScale="90000"/>
          </a:bodyPr>
          <a:lstStyle/>
          <a:p>
            <a:r>
              <a:rPr lang="en-US" dirty="0"/>
              <a:t>The Shang Dynasty 1750 – 1122 B.C.E.</a:t>
            </a:r>
          </a:p>
        </p:txBody>
      </p:sp>
      <p:sp>
        <p:nvSpPr>
          <p:cNvPr id="3" name="Content Placeholder 2"/>
          <p:cNvSpPr>
            <a:spLocks noGrp="1"/>
          </p:cNvSpPr>
          <p:nvPr>
            <p:ph idx="1"/>
          </p:nvPr>
        </p:nvSpPr>
        <p:spPr>
          <a:xfrm>
            <a:off x="457200" y="1143000"/>
            <a:ext cx="8382000" cy="5287963"/>
          </a:xfrm>
        </p:spPr>
        <p:txBody>
          <a:bodyPr>
            <a:normAutofit/>
          </a:bodyPr>
          <a:lstStyle/>
          <a:p>
            <a:r>
              <a:rPr lang="en-US" sz="3400" dirty="0">
                <a:latin typeface="Aparajita" pitchFamily="34" charset="0"/>
                <a:cs typeface="Aparajita" pitchFamily="34" charset="0"/>
              </a:rPr>
              <a:t>Religion and Culture:</a:t>
            </a:r>
          </a:p>
          <a:p>
            <a:pPr lvl="1"/>
            <a:r>
              <a:rPr lang="en-US" sz="3000" dirty="0">
                <a:solidFill>
                  <a:srgbClr val="FF0000"/>
                </a:solidFill>
                <a:latin typeface="Aparajita" pitchFamily="34" charset="0"/>
                <a:cs typeface="Aparajita" pitchFamily="34" charset="0"/>
              </a:rPr>
              <a:t>Strong belief in life after death.</a:t>
            </a:r>
          </a:p>
          <a:p>
            <a:pPr lvl="1"/>
            <a:r>
              <a:rPr lang="en-US" sz="3000" dirty="0">
                <a:solidFill>
                  <a:srgbClr val="FF0000"/>
                </a:solidFill>
                <a:latin typeface="Aparajita" pitchFamily="34" charset="0"/>
                <a:cs typeface="Aparajita" pitchFamily="34" charset="0"/>
              </a:rPr>
              <a:t>Veneration of ancestors (“ancestor worship”) grew from this.  </a:t>
            </a:r>
          </a:p>
        </p:txBody>
      </p:sp>
      <p:pic>
        <p:nvPicPr>
          <p:cNvPr id="4098" name="Picture 2" descr="http://colleenday.files.wordpress.com/2013/05/mulanpr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381000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1.bp.blogspot.com/-dXlyOhlzheA/TtovLT5Ak9I/AAAAAAAAAhM/1Ih-59vLgNw/s400/mulan+ancesto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555" y="2971800"/>
            <a:ext cx="4806709" cy="28479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101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fontScale="90000"/>
          </a:bodyPr>
          <a:lstStyle/>
          <a:p>
            <a:r>
              <a:rPr lang="en-US" dirty="0"/>
              <a:t>The Shang Dynasty 1750 – 1122 B.C.E.</a:t>
            </a:r>
          </a:p>
        </p:txBody>
      </p:sp>
      <p:sp>
        <p:nvSpPr>
          <p:cNvPr id="3" name="Content Placeholder 2"/>
          <p:cNvSpPr>
            <a:spLocks noGrp="1"/>
          </p:cNvSpPr>
          <p:nvPr>
            <p:ph idx="1"/>
          </p:nvPr>
        </p:nvSpPr>
        <p:spPr>
          <a:xfrm>
            <a:off x="457200" y="1295400"/>
            <a:ext cx="8382000" cy="5135563"/>
          </a:xfrm>
        </p:spPr>
        <p:txBody>
          <a:bodyPr>
            <a:normAutofit/>
          </a:bodyPr>
          <a:lstStyle/>
          <a:p>
            <a:r>
              <a:rPr lang="en-US" sz="3600" dirty="0">
                <a:latin typeface="Aparajita" pitchFamily="34" charset="0"/>
                <a:cs typeface="Aparajita" pitchFamily="34" charset="0"/>
              </a:rPr>
              <a:t>Early Masters of Bronze casting</a:t>
            </a:r>
          </a:p>
          <a:p>
            <a:pPr lvl="1"/>
            <a:r>
              <a:rPr lang="en-US" dirty="0">
                <a:solidFill>
                  <a:srgbClr val="C00000"/>
                </a:solidFill>
                <a:latin typeface="Aparajita" pitchFamily="34" charset="0"/>
                <a:cs typeface="Aparajita" pitchFamily="34" charset="0"/>
              </a:rPr>
              <a:t>Copper &amp; Tin alloy</a:t>
            </a:r>
          </a:p>
        </p:txBody>
      </p:sp>
      <p:pic>
        <p:nvPicPr>
          <p:cNvPr id="3074" name="Picture 2" descr="http://sunriseart888.files.wordpress.com/2012/06/img_22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270" y="2667000"/>
            <a:ext cx="4190805"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unrise-art.com/wp-content/uploads/2012/08/d729391f6774624b83583727153f304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133600"/>
            <a:ext cx="3546763"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hullkungfu.co.uk/images/swor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638800"/>
            <a:ext cx="5534025" cy="1019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537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868362"/>
          </a:xfrm>
        </p:spPr>
        <p:txBody>
          <a:bodyPr>
            <a:normAutofit fontScale="90000"/>
          </a:bodyPr>
          <a:lstStyle/>
          <a:p>
            <a:r>
              <a:rPr lang="en-US" dirty="0"/>
              <a:t>The Zhou (Joe) Dynasty 1045-256 B.C.E.</a:t>
            </a:r>
            <a:endParaRPr lang="en-US" sz="3600" dirty="0"/>
          </a:p>
        </p:txBody>
      </p:sp>
      <p:sp>
        <p:nvSpPr>
          <p:cNvPr id="3" name="Content Placeholder 2"/>
          <p:cNvSpPr>
            <a:spLocks noGrp="1"/>
          </p:cNvSpPr>
          <p:nvPr>
            <p:ph idx="1"/>
          </p:nvPr>
        </p:nvSpPr>
        <p:spPr>
          <a:xfrm>
            <a:off x="457200" y="1447800"/>
            <a:ext cx="8382000" cy="4983163"/>
          </a:xfrm>
        </p:spPr>
        <p:txBody>
          <a:bodyPr>
            <a:normAutofit/>
          </a:bodyPr>
          <a:lstStyle/>
          <a:p>
            <a:r>
              <a:rPr lang="en-US" dirty="0">
                <a:latin typeface="Aparajita" pitchFamily="34" charset="0"/>
                <a:cs typeface="Aparajita" pitchFamily="34" charset="0"/>
              </a:rPr>
              <a:t>Rulers of the state of </a:t>
            </a:r>
            <a:r>
              <a:rPr lang="en-US" b="1" dirty="0">
                <a:latin typeface="Aparajita" pitchFamily="34" charset="0"/>
                <a:cs typeface="Aparajita" pitchFamily="34" charset="0"/>
              </a:rPr>
              <a:t>Zhou</a:t>
            </a:r>
            <a:r>
              <a:rPr lang="en-US" dirty="0">
                <a:latin typeface="Aparajita" pitchFamily="34" charset="0"/>
                <a:cs typeface="Aparajita" pitchFamily="34" charset="0"/>
              </a:rPr>
              <a:t> rebelled against the last </a:t>
            </a:r>
            <a:r>
              <a:rPr lang="en-US" b="1" dirty="0">
                <a:latin typeface="Aparajita" pitchFamily="34" charset="0"/>
                <a:cs typeface="Aparajita" pitchFamily="34" charset="0"/>
              </a:rPr>
              <a:t>Shang</a:t>
            </a:r>
            <a:r>
              <a:rPr lang="en-US" dirty="0">
                <a:latin typeface="Aparajita" pitchFamily="34" charset="0"/>
                <a:cs typeface="Aparajita" pitchFamily="34" charset="0"/>
              </a:rPr>
              <a:t> emperor believing him wicked and that Heaven no longer favored him (</a:t>
            </a:r>
            <a:r>
              <a:rPr lang="en-US" b="1" dirty="0">
                <a:latin typeface="Aparajita" pitchFamily="34" charset="0"/>
                <a:cs typeface="Aparajita" pitchFamily="34" charset="0"/>
              </a:rPr>
              <a:t>Mandate of Heaven</a:t>
            </a:r>
            <a:r>
              <a:rPr lang="en-US" dirty="0">
                <a:latin typeface="Aparajita" pitchFamily="34" charset="0"/>
                <a:cs typeface="Aparajita" pitchFamily="34" charset="0"/>
              </a:rPr>
              <a:t>).</a:t>
            </a:r>
          </a:p>
          <a:p>
            <a:r>
              <a:rPr lang="en-US" dirty="0">
                <a:latin typeface="Aparajita" pitchFamily="34" charset="0"/>
                <a:cs typeface="Aparajita" pitchFamily="34" charset="0"/>
              </a:rPr>
              <a:t>Longest lasting dynasty in Chinese history.</a:t>
            </a:r>
          </a:p>
          <a:p>
            <a:r>
              <a:rPr lang="en-US" dirty="0">
                <a:latin typeface="Aparajita" pitchFamily="34" charset="0"/>
                <a:cs typeface="Aparajita" pitchFamily="34" charset="0"/>
              </a:rPr>
              <a:t>Political Structure:</a:t>
            </a:r>
          </a:p>
          <a:p>
            <a:pPr lvl="1"/>
            <a:r>
              <a:rPr lang="en-US" b="1" u="sng" dirty="0">
                <a:solidFill>
                  <a:srgbClr val="FF0000"/>
                </a:solidFill>
                <a:latin typeface="Aparajita" pitchFamily="34" charset="0"/>
                <a:cs typeface="Aparajita" pitchFamily="34" charset="0"/>
              </a:rPr>
              <a:t>Monarchy</a:t>
            </a:r>
            <a:r>
              <a:rPr lang="en-US" b="1" dirty="0">
                <a:solidFill>
                  <a:srgbClr val="FF0000"/>
                </a:solidFill>
                <a:latin typeface="Aparajita" pitchFamily="34" charset="0"/>
                <a:cs typeface="Aparajita" pitchFamily="34" charset="0"/>
              </a:rPr>
              <a:t> </a:t>
            </a:r>
            <a:r>
              <a:rPr lang="en-US" dirty="0">
                <a:solidFill>
                  <a:srgbClr val="FF0000"/>
                </a:solidFill>
                <a:latin typeface="Aparajita" pitchFamily="34" charset="0"/>
                <a:cs typeface="Aparajita" pitchFamily="34" charset="0"/>
              </a:rPr>
              <a:t>– powerful king responsible for defending the realm.</a:t>
            </a:r>
          </a:p>
          <a:p>
            <a:pPr lvl="1"/>
            <a:r>
              <a:rPr lang="en-US" dirty="0">
                <a:solidFill>
                  <a:srgbClr val="FF0000"/>
                </a:solidFill>
                <a:latin typeface="Aparajita" pitchFamily="34" charset="0"/>
                <a:cs typeface="Aparajita" pitchFamily="34" charset="0"/>
              </a:rPr>
              <a:t>Governing officials were members of the aristocracy.</a:t>
            </a:r>
          </a:p>
          <a:p>
            <a:pPr lvl="1"/>
            <a:r>
              <a:rPr lang="en-US" dirty="0">
                <a:solidFill>
                  <a:srgbClr val="FF0000"/>
                </a:solidFill>
                <a:latin typeface="Aparajita" pitchFamily="34" charset="0"/>
                <a:cs typeface="Aparajita" pitchFamily="34" charset="0"/>
              </a:rPr>
              <a:t> Essentially the same as the Shang</a:t>
            </a:r>
          </a:p>
          <a:p>
            <a:pPr lvl="1"/>
            <a:endParaRPr lang="en-US" dirty="0">
              <a:solidFill>
                <a:srgbClr val="FF000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8518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868362"/>
          </a:xfrm>
        </p:spPr>
        <p:txBody>
          <a:bodyPr>
            <a:normAutofit fontScale="90000"/>
          </a:bodyPr>
          <a:lstStyle/>
          <a:p>
            <a:r>
              <a:rPr lang="en-US" dirty="0"/>
              <a:t>The Zhou (Joe) Dynasty 1045-256 B.C.E.</a:t>
            </a:r>
            <a:endParaRPr lang="en-US" sz="3600" dirty="0"/>
          </a:p>
        </p:txBody>
      </p:sp>
      <p:sp>
        <p:nvSpPr>
          <p:cNvPr id="3" name="Content Placeholder 2"/>
          <p:cNvSpPr>
            <a:spLocks noGrp="1"/>
          </p:cNvSpPr>
          <p:nvPr>
            <p:ph idx="1"/>
          </p:nvPr>
        </p:nvSpPr>
        <p:spPr>
          <a:xfrm>
            <a:off x="457200" y="1447800"/>
            <a:ext cx="8382000" cy="4983163"/>
          </a:xfrm>
        </p:spPr>
        <p:txBody>
          <a:bodyPr>
            <a:normAutofit/>
          </a:bodyPr>
          <a:lstStyle/>
          <a:p>
            <a:r>
              <a:rPr lang="en-US" b="1" dirty="0">
                <a:latin typeface="Aparajita" pitchFamily="34" charset="0"/>
                <a:cs typeface="Aparajita" pitchFamily="34" charset="0"/>
              </a:rPr>
              <a:t>Mandate of Heaven</a:t>
            </a:r>
          </a:p>
          <a:p>
            <a:pPr lvl="1"/>
            <a:r>
              <a:rPr lang="en-US" dirty="0">
                <a:solidFill>
                  <a:srgbClr val="FF0000"/>
                </a:solidFill>
                <a:latin typeface="Aparajita" pitchFamily="34" charset="0"/>
                <a:cs typeface="Aparajita" pitchFamily="34" charset="0"/>
              </a:rPr>
              <a:t>Zhou kings claimed they ruled by authority from Heaven.  </a:t>
            </a:r>
          </a:p>
          <a:p>
            <a:pPr lvl="1"/>
            <a:r>
              <a:rPr lang="en-US" dirty="0">
                <a:solidFill>
                  <a:srgbClr val="FF0000"/>
                </a:solidFill>
                <a:latin typeface="Aparajita" pitchFamily="34" charset="0"/>
                <a:cs typeface="Aparajita" pitchFamily="34" charset="0"/>
              </a:rPr>
              <a:t>King was expected to rule according to the proper “</a:t>
            </a:r>
            <a:r>
              <a:rPr lang="en-US" b="1" dirty="0">
                <a:solidFill>
                  <a:srgbClr val="FF0000"/>
                </a:solidFill>
                <a:latin typeface="Aparajita" pitchFamily="34" charset="0"/>
                <a:cs typeface="Aparajita" pitchFamily="34" charset="0"/>
              </a:rPr>
              <a:t>Way</a:t>
            </a:r>
            <a:r>
              <a:rPr lang="en-US" dirty="0">
                <a:solidFill>
                  <a:srgbClr val="FF0000"/>
                </a:solidFill>
                <a:latin typeface="Aparajita" pitchFamily="34" charset="0"/>
                <a:cs typeface="Aparajita" pitchFamily="34" charset="0"/>
              </a:rPr>
              <a:t>” – the </a:t>
            </a:r>
            <a:r>
              <a:rPr lang="en-US" b="1" dirty="0">
                <a:solidFill>
                  <a:srgbClr val="FF0000"/>
                </a:solidFill>
                <a:latin typeface="Aparajita" pitchFamily="34" charset="0"/>
                <a:cs typeface="Aparajita" pitchFamily="34" charset="0"/>
              </a:rPr>
              <a:t>Dao</a:t>
            </a:r>
            <a:r>
              <a:rPr lang="en-US" dirty="0">
                <a:solidFill>
                  <a:srgbClr val="FF0000"/>
                </a:solidFill>
                <a:latin typeface="Aparajita" pitchFamily="34" charset="0"/>
                <a:cs typeface="Aparajita" pitchFamily="34" charset="0"/>
              </a:rPr>
              <a:t>.  </a:t>
            </a:r>
          </a:p>
          <a:p>
            <a:pPr lvl="1"/>
            <a:r>
              <a:rPr lang="en-US" dirty="0">
                <a:solidFill>
                  <a:srgbClr val="FF0000"/>
                </a:solidFill>
                <a:latin typeface="Aparajita" pitchFamily="34" charset="0"/>
                <a:cs typeface="Aparajita" pitchFamily="34" charset="0"/>
              </a:rPr>
              <a:t>Double edged sword – presupposes a “right of revolution” to overthrow a ruler who has lost Heaven’s Mandate.</a:t>
            </a:r>
          </a:p>
        </p:txBody>
      </p:sp>
    </p:spTree>
    <p:custDataLst>
      <p:tags r:id="rId1"/>
    </p:custDataLst>
    <p:extLst>
      <p:ext uri="{BB962C8B-B14F-4D97-AF65-F5344CB8AC3E}">
        <p14:creationId xmlns:p14="http://schemas.microsoft.com/office/powerpoint/2010/main" val="179641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0f54b107-1ef7-460d-8e80-440b2f8d9504"/>
  <p:tag name="TPFULLVERSION" val="4.3.2.1178"/>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4212</TotalTime>
  <Words>1714</Words>
  <Application>Microsoft Office PowerPoint</Application>
  <PresentationFormat>On-screen Show (4:3)</PresentationFormat>
  <Paragraphs>201</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Aparajita</vt:lpstr>
      <vt:lpstr>Arial</vt:lpstr>
      <vt:lpstr>Calibri</vt:lpstr>
      <vt:lpstr>Office Theme</vt:lpstr>
      <vt:lpstr>Ancient China</vt:lpstr>
      <vt:lpstr>PowerPoint Presentation</vt:lpstr>
      <vt:lpstr>Main Ideas</vt:lpstr>
      <vt:lpstr>The Geography of China</vt:lpstr>
      <vt:lpstr>The Shang Dynasty 1750 – 1122 B.C.E.</vt:lpstr>
      <vt:lpstr>The Shang Dynasty 1750 – 1122 B.C.E.</vt:lpstr>
      <vt:lpstr>The Shang Dynasty 1750 – 1122 B.C.E.</vt:lpstr>
      <vt:lpstr>The Zhou (Joe) Dynasty 1045-256 B.C.E.</vt:lpstr>
      <vt:lpstr>The Zhou (Joe) Dynasty 1045-256 B.C.E.</vt:lpstr>
      <vt:lpstr>PowerPoint Presentation</vt:lpstr>
      <vt:lpstr>The Fall of the Zhou</vt:lpstr>
      <vt:lpstr>New Technologies</vt:lpstr>
      <vt:lpstr>Family in Ancient China</vt:lpstr>
      <vt:lpstr>Chinese Written Language</vt:lpstr>
      <vt:lpstr>Chinese Philosophies</vt:lpstr>
      <vt:lpstr>Confucianism</vt:lpstr>
      <vt:lpstr>PowerPoint Presentation</vt:lpstr>
      <vt:lpstr>Confucianism</vt:lpstr>
      <vt:lpstr>Daoism</vt:lpstr>
      <vt:lpstr>Legalism</vt:lpstr>
      <vt:lpstr>Let’s hear what John Green has to say about the Mandate of Heaven.</vt:lpstr>
      <vt:lpstr>Ancient China The Qin and the Han</vt:lpstr>
      <vt:lpstr>Main Ideas</vt:lpstr>
      <vt:lpstr>PowerPoint Presentation</vt:lpstr>
      <vt:lpstr>Rise and Fall of Dynasties</vt:lpstr>
      <vt:lpstr>Emergence of the Qin</vt:lpstr>
      <vt:lpstr>Changes under the Qin</vt:lpstr>
      <vt:lpstr>Qin Works</vt:lpstr>
      <vt:lpstr>Qin Shihuangdi – the First Emperor</vt:lpstr>
      <vt:lpstr>His Power – Even in Death</vt:lpstr>
      <vt:lpstr>PowerPoint Presentation</vt:lpstr>
      <vt:lpstr>Swap Notes with a Neighbor. Skim your neighbor’s notes. Is there anything you missed?  Is there anything he or she is missing?</vt:lpstr>
      <vt:lpstr>Fall of the Qin </vt:lpstr>
      <vt:lpstr>The Han Dynasty 202 B.C.E. – 220 C.E.</vt:lpstr>
      <vt:lpstr>Expansion of the Han</vt:lpstr>
      <vt:lpstr>Han Society</vt:lpstr>
      <vt:lpstr>The Role of Women in the Han Dynasty </vt:lpstr>
      <vt:lpstr>Han Technologies</vt:lpstr>
      <vt:lpstr>Fall of the Han</vt:lpstr>
      <vt:lpstr>Looking back…</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Review  (review – noun - a looking at or looking over again)</dc:title>
  <dc:creator>cit-sysop</dc:creator>
  <cp:lastModifiedBy>Wyka, Michael</cp:lastModifiedBy>
  <cp:revision>121</cp:revision>
  <cp:lastPrinted>2018-02-09T15:53:01Z</cp:lastPrinted>
  <dcterms:created xsi:type="dcterms:W3CDTF">2011-09-07T19:17:10Z</dcterms:created>
  <dcterms:modified xsi:type="dcterms:W3CDTF">2018-09-19T10:46:03Z</dcterms:modified>
</cp:coreProperties>
</file>