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2" r:id="rId3"/>
    <p:sldId id="313" r:id="rId4"/>
    <p:sldId id="315" r:id="rId5"/>
    <p:sldId id="258" r:id="rId6"/>
    <p:sldId id="358" r:id="rId7"/>
    <p:sldId id="359" r:id="rId8"/>
    <p:sldId id="360" r:id="rId9"/>
    <p:sldId id="361" r:id="rId10"/>
    <p:sldId id="343" r:id="rId11"/>
    <p:sldId id="356" r:id="rId12"/>
    <p:sldId id="362" r:id="rId13"/>
    <p:sldId id="363" r:id="rId14"/>
    <p:sldId id="364" r:id="rId15"/>
    <p:sldId id="365" r:id="rId16"/>
    <p:sldId id="366" r:id="rId17"/>
    <p:sldId id="335" r:id="rId18"/>
    <p:sldId id="367" r:id="rId19"/>
    <p:sldId id="368" r:id="rId20"/>
    <p:sldId id="345" r:id="rId21"/>
    <p:sldId id="357" r:id="rId22"/>
    <p:sldId id="349" r:id="rId23"/>
    <p:sldId id="351" r:id="rId24"/>
    <p:sldId id="318" r:id="rId25"/>
    <p:sldId id="292" r:id="rId26"/>
    <p:sldId id="339" r:id="rId27"/>
  </p:sldIdLst>
  <p:sldSz cx="9144000" cy="6858000" type="screen4x3"/>
  <p:notesSz cx="7010400" cy="9236075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74" d="100"/>
          <a:sy n="74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0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7C423-7F47-4953-91C8-F779F690CD96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7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8153400" cy="4800601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Renaissance in Europe</a:t>
            </a:r>
            <a:b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1350-1600</a:t>
            </a:r>
            <a:b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9, lesson 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Italian States</a:t>
            </a:r>
            <a:endParaRPr lang="en-US" sz="2600" dirty="0" smtClean="0">
              <a:solidFill>
                <a:srgbClr val="00206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685800"/>
          </a:xfrm>
          <a:noFill/>
          <a:ln>
            <a:noFill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Mr. Wyka -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World History</a:t>
            </a:r>
            <a:endParaRPr lang="en-US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6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685800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</a:rPr>
              <a:t>Milan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Aparajita" pitchFamily="34" charset="0"/>
              </a:rPr>
              <a:t>Northern Italy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+mj-lt"/>
                <a:cs typeface="Aparajita" pitchFamily="34" charset="0"/>
              </a:rPr>
              <a:t>Visconti Family </a:t>
            </a:r>
            <a:r>
              <a:rPr lang="en-US" dirty="0" smtClean="0">
                <a:solidFill>
                  <a:srgbClr val="7030A0"/>
                </a:solidFill>
                <a:latin typeface="+mj-lt"/>
                <a:cs typeface="Aparajita" pitchFamily="34" charset="0"/>
              </a:rPr>
              <a:t>ruled until 1447</a:t>
            </a:r>
          </a:p>
          <a:p>
            <a:r>
              <a:rPr lang="en-US" dirty="0" smtClean="0">
                <a:solidFill>
                  <a:srgbClr val="7030A0"/>
                </a:solidFill>
                <a:latin typeface="+mj-lt"/>
                <a:cs typeface="Aparajita" pitchFamily="34" charset="0"/>
              </a:rPr>
              <a:t>Sforza used mercenaries to overthrow them and became the duke.</a:t>
            </a:r>
          </a:p>
          <a:p>
            <a:r>
              <a:rPr lang="en-US" dirty="0" smtClean="0">
                <a:solidFill>
                  <a:srgbClr val="7030A0"/>
                </a:solidFill>
                <a:latin typeface="+mj-lt"/>
                <a:cs typeface="Aparajita" pitchFamily="34" charset="0"/>
              </a:rPr>
              <a:t>Milan prospered from trade and an efficient tax system.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08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Venice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593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Served as commercial link between Asia and Western Europe.  </a:t>
            </a:r>
          </a:p>
          <a:p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Officially it was a </a:t>
            </a:r>
            <a:r>
              <a:rPr lang="en-US" sz="4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republic</a:t>
            </a:r>
            <a:r>
              <a:rPr lang="en-US" sz="4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with an </a:t>
            </a:r>
            <a:r>
              <a:rPr lang="en-US" sz="4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elected leader, the </a:t>
            </a:r>
            <a:r>
              <a:rPr lang="en-US" sz="4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doge</a:t>
            </a:r>
            <a:r>
              <a:rPr lang="en-US" sz="4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.</a:t>
            </a:r>
          </a:p>
          <a:p>
            <a:pPr lvl="1"/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In reality, it was an </a:t>
            </a:r>
            <a:r>
              <a:rPr lang="en-US" sz="3600" b="1" dirty="0" smtClean="0">
                <a:latin typeface="Aparajita" pitchFamily="34" charset="0"/>
                <a:cs typeface="Aparajita" pitchFamily="34" charset="0"/>
              </a:rPr>
              <a:t>oligarchy</a:t>
            </a: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 ruled by a small group of wealthy merchant/aristocrats.  </a:t>
            </a:r>
            <a:endParaRPr lang="en-US" sz="4000" dirty="0" smtClean="0"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45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5635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St. Mark’s basilica, Venice</a:t>
            </a:r>
            <a:endParaRPr lang="en-US" dirty="0"/>
          </a:p>
        </p:txBody>
      </p:sp>
      <p:pic>
        <p:nvPicPr>
          <p:cNvPr id="6146" name="Picture 2" descr="http://famouswonders.com/wp-content/uploads/2009/04/st-marks-basil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001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04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Florence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50593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Dominated by the </a:t>
            </a:r>
            <a:r>
              <a:rPr lang="en-US" sz="4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Medici family</a:t>
            </a:r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1"/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Patrons of the arts.</a:t>
            </a:r>
          </a:p>
          <a:p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Florence is considered the </a:t>
            </a:r>
            <a:r>
              <a:rPr lang="en-US" sz="4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cultural CENTER of Renaissance Italy</a:t>
            </a:r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, due in large part to the patronage of the Medici family.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324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hotelsinflorenceitaly.net/wp-content/uploads/2011/03/renaissance-city-flor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591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6324600"/>
            <a:ext cx="853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Florence, Italy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9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Florence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Economy, which was based on the manufacturing of cloth, began to decline in the late 1400s with increased competition from English &amp; Flemish cloth merchants.</a:t>
            </a:r>
            <a:endParaRPr lang="en-US" sz="3600" dirty="0" smtClean="0">
              <a:latin typeface="Aparajita" pitchFamily="34" charset="0"/>
              <a:cs typeface="Aparajita" pitchFamily="34" charset="0"/>
            </a:endParaRPr>
          </a:p>
          <a:p>
            <a:r>
              <a:rPr lang="en-US" sz="4000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Savanarola</a:t>
            </a:r>
            <a:r>
              <a:rPr lang="en-US" sz="4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, </a:t>
            </a:r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a Dominican, </a:t>
            </a:r>
            <a:r>
              <a:rPr lang="en-US" sz="4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preached against the corruption of the ruling </a:t>
            </a:r>
            <a:r>
              <a:rPr lang="en-US" sz="4000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Medicis</a:t>
            </a:r>
            <a:r>
              <a:rPr lang="en-US" sz="4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.  </a:t>
            </a:r>
          </a:p>
          <a:p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Citizens turned to </a:t>
            </a:r>
            <a:r>
              <a:rPr lang="en-US" sz="4000" dirty="0" err="1" smtClean="0">
                <a:latin typeface="Aparajita" pitchFamily="34" charset="0"/>
                <a:cs typeface="Aparajita" pitchFamily="34" charset="0"/>
              </a:rPr>
              <a:t>Savanarola</a:t>
            </a:r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The </a:t>
            </a:r>
            <a:r>
              <a:rPr lang="en-US" sz="4000" dirty="0" err="1" smtClean="0">
                <a:latin typeface="Aparajita" pitchFamily="34" charset="0"/>
                <a:cs typeface="Aparajita" pitchFamily="34" charset="0"/>
              </a:rPr>
              <a:t>Medicis</a:t>
            </a:r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 were exiled after a French invasion in 1494.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191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Florence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Savanarola</a:t>
            </a:r>
            <a:r>
              <a:rPr lang="en-US" sz="4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went too far</a:t>
            </a:r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, though.</a:t>
            </a:r>
          </a:p>
          <a:p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He attacked the Church, making powerful enemies, and </a:t>
            </a:r>
          </a:p>
          <a:p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Prohibited or regulated the Florentines gambling, horseracing, swearing, painting, music, and books.</a:t>
            </a:r>
          </a:p>
          <a:p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That was the last straw.</a:t>
            </a:r>
          </a:p>
          <a:p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The </a:t>
            </a:r>
            <a:r>
              <a:rPr lang="en-US" sz="4000" dirty="0" err="1" smtClean="0">
                <a:latin typeface="Aparajita" pitchFamily="34" charset="0"/>
                <a:cs typeface="Aparajita" pitchFamily="34" charset="0"/>
              </a:rPr>
              <a:t>Medicis</a:t>
            </a:r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 returned to power when </a:t>
            </a:r>
            <a:r>
              <a:rPr lang="en-US" sz="4000" b="1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Savanarola</a:t>
            </a:r>
            <a:r>
              <a:rPr lang="en-US" sz="4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was convicted of heresy and sentenced to death.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48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anogabo.it/images/images4/ferrara_savonar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30099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04800"/>
            <a:ext cx="518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Friar </a:t>
            </a:r>
            <a:r>
              <a:rPr lang="en-US" sz="2200" dirty="0" err="1" smtClean="0"/>
              <a:t>Savanarola</a:t>
            </a:r>
            <a:r>
              <a:rPr lang="en-US" sz="2200" dirty="0" smtClean="0"/>
              <a:t>, OP</a:t>
            </a:r>
            <a:endParaRPr lang="en-US" sz="2200" dirty="0"/>
          </a:p>
        </p:txBody>
      </p:sp>
      <p:pic>
        <p:nvPicPr>
          <p:cNvPr id="8196" name="Picture 4" descr="http://foto.belpaese.it/ferrara/girolamo-savonarola_1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11877"/>
            <a:ext cx="410527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26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868362"/>
          </a:xfrm>
        </p:spPr>
        <p:txBody>
          <a:bodyPr>
            <a:noAutofit/>
          </a:bodyPr>
          <a:lstStyle/>
          <a:p>
            <a:r>
              <a:rPr lang="en-US" sz="3800" dirty="0" smtClean="0"/>
              <a:t>The Papal States &amp; the Kingdom of Naples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50593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Papal States – officially under control of the Catholic Church</a:t>
            </a:r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.</a:t>
            </a:r>
            <a:endParaRPr lang="en-US" sz="3600" dirty="0" smtClean="0">
              <a:latin typeface="Aparajita" pitchFamily="34" charset="0"/>
              <a:cs typeface="Aparajita" pitchFamily="34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Kingdom of Naples </a:t>
            </a:r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was the only one of the five major Italian states </a:t>
            </a:r>
            <a:r>
              <a:rPr lang="en-US" sz="4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ruled by a </a:t>
            </a:r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hereditary </a:t>
            </a:r>
            <a:r>
              <a:rPr lang="en-US" sz="4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monarch</a:t>
            </a:r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Both states faced foreign occupation.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47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9278"/>
            <a:ext cx="8589334" cy="636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70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29718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can trade lead to economic prosperity and political power?</a:t>
            </a:r>
          </a:p>
          <a:p>
            <a:r>
              <a:rPr lang="en-US" dirty="0" smtClean="0"/>
              <a:t>What innovations of the Renaissance have affected our lives today?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6172200"/>
            <a:ext cx="53429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Renaissance Venice</a:t>
            </a:r>
            <a:endParaRPr lang="en-US" sz="1300" dirty="0"/>
          </a:p>
        </p:txBody>
      </p:sp>
      <p:pic>
        <p:nvPicPr>
          <p:cNvPr id="5" name="Picture 2" descr="http://www.divart.com/RenaissanceOfVen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41" y="2362200"/>
            <a:ext cx="491185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6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Niccolo</a:t>
            </a:r>
            <a:r>
              <a:rPr lang="en-US" dirty="0" smtClean="0">
                <a:solidFill>
                  <a:srgbClr val="FF0000"/>
                </a:solidFill>
              </a:rPr>
              <a:t> Machiavelli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3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Wrote </a:t>
            </a:r>
            <a:r>
              <a:rPr lang="en-US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Prince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One of the most influential works on political power in the Western world.  </a:t>
            </a:r>
          </a:p>
          <a:p>
            <a:r>
              <a:rPr lang="en-US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Central thesis of </a:t>
            </a:r>
            <a:r>
              <a:rPr lang="en-US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Prince</a:t>
            </a:r>
            <a:r>
              <a:rPr lang="en-US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to get – and keep – political power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Rejected the Medieval notion of the moral ruler.  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prince must act on behalf of the state, and sometimes that means doing evil for the state’s sake. 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19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Niccolo</a:t>
            </a:r>
            <a:r>
              <a:rPr lang="en-US" dirty="0" smtClean="0"/>
              <a:t> Machiavelli</a:t>
            </a:r>
            <a:endParaRPr lang="en-US" dirty="0"/>
          </a:p>
        </p:txBody>
      </p:sp>
      <p:pic>
        <p:nvPicPr>
          <p:cNvPr id="12290" name="Picture 2" descr="http://anewdayoutreach.com/Niccolo%20Machiavelli/11kbai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038600" cy="53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685800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Renaissance Society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  <a:cs typeface="Aparajita" pitchFamily="34" charset="0"/>
              </a:rPr>
              <a:t>A new social class is born.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  <a:cs typeface="Aparajita" pitchFamily="34" charset="0"/>
              </a:rPr>
              <a:t>The Clergy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  <a:cs typeface="Aparajita" pitchFamily="34" charset="0"/>
              </a:rPr>
              <a:t>The Nobility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  <a:cs typeface="Aparajita" pitchFamily="34" charset="0"/>
              </a:rPr>
              <a:t>Peasants 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  <a:cs typeface="Aparajita" pitchFamily="34" charset="0"/>
              </a:rPr>
              <a:t>The burghers </a:t>
            </a:r>
          </a:p>
          <a:p>
            <a:pPr lvl="1"/>
            <a:r>
              <a:rPr lang="en-US" dirty="0" smtClean="0">
                <a:latin typeface="+mj-lt"/>
                <a:cs typeface="Aparajita" pitchFamily="34" charset="0"/>
              </a:rPr>
              <a:t>Middle class </a:t>
            </a:r>
          </a:p>
          <a:p>
            <a:pPr lvl="1"/>
            <a:r>
              <a:rPr lang="en-US" dirty="0" smtClean="0">
                <a:latin typeface="+mj-lt"/>
                <a:cs typeface="Aparajita" pitchFamily="34" charset="0"/>
              </a:rPr>
              <a:t>Urban</a:t>
            </a:r>
          </a:p>
          <a:p>
            <a:pPr lvl="1"/>
            <a:r>
              <a:rPr lang="en-US" dirty="0" smtClean="0">
                <a:latin typeface="+mj-lt"/>
                <a:cs typeface="Aparajita" pitchFamily="34" charset="0"/>
              </a:rPr>
              <a:t>Shopkeepers, artisans, guild masters and members.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+mj-lt"/>
                <a:cs typeface="Aparajita" pitchFamily="34" charset="0"/>
              </a:rPr>
              <a:t>Called the </a:t>
            </a:r>
            <a:r>
              <a:rPr lang="en-US" dirty="0" err="1" smtClean="0">
                <a:solidFill>
                  <a:srgbClr val="FF0000"/>
                </a:solidFill>
                <a:latin typeface="+mj-lt"/>
                <a:cs typeface="Aparajita" pitchFamily="34" charset="0"/>
              </a:rPr>
              <a:t>Bourgeoise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Aparajita" pitchFamily="34" charset="0"/>
              </a:rPr>
              <a:t> </a:t>
            </a:r>
            <a:r>
              <a:rPr lang="en-US" dirty="0" smtClean="0">
                <a:latin typeface="+mj-lt"/>
                <a:cs typeface="Aparajita" pitchFamily="34" charset="0"/>
              </a:rPr>
              <a:t>in France.</a:t>
            </a:r>
          </a:p>
          <a:p>
            <a:endParaRPr lang="en-US" dirty="0" smtClean="0">
              <a:latin typeface="+mj-lt"/>
              <a:cs typeface="Aparajita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Family and Marriage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593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Marriages were arranged to strengthen business or family ties. 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Included a dowry, a payment from the wife’s family to the husband upon marriage.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Father / husband was the paterfamilias, the center of the Italian family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Absolute authority over the children living in his home.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Women supervised the home and raised the children, especially morally.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0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Looking back…</a:t>
            </a:r>
            <a:endParaRPr lang="en-US" dirty="0"/>
          </a:p>
        </p:txBody>
      </p:sp>
      <p:pic>
        <p:nvPicPr>
          <p:cNvPr id="5122" name="Picture 2" descr="http://farm5.staticflickr.com/4053/4546609892_c954887e7b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648200" cy="453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818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4850"/>
            <a:ext cx="8229600" cy="2266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Aparajita" pitchFamily="34" charset="0"/>
                <a:cs typeface="Aparajita" pitchFamily="34" charset="0"/>
              </a:rPr>
              <a:t>The Greek city-states were unified by this king, father of                                        Alexander the Great.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886200"/>
            <a:ext cx="3733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i="1" dirty="0" smtClean="0"/>
              <a:t>Philip II of Macedon</a:t>
            </a:r>
            <a:endParaRPr lang="en-US" sz="3800" i="1" dirty="0"/>
          </a:p>
        </p:txBody>
      </p:sp>
      <p:pic>
        <p:nvPicPr>
          <p:cNvPr id="14338" name="Picture 2" descr="http://yalepress.yale.edu/images/full13/97803001647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257550" cy="491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51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anshuchristajacobson.files.wordpress.com/2011/11/try-n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4008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9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Renaissance serves as a bridge between the Middle Ages and the modern world in which we live.</a:t>
            </a:r>
            <a:endParaRPr lang="en-US" dirty="0"/>
          </a:p>
        </p:txBody>
      </p:sp>
      <p:pic>
        <p:nvPicPr>
          <p:cNvPr id="1026" name="Picture 2" descr="http://sisinc.com/wp-content/uploads/Information-Technolo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36373"/>
            <a:ext cx="376895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ngineering-studio.com/images/0012_7_R_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3341110"/>
            <a:ext cx="4114908" cy="29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17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Vocabulary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2455" y="1295400"/>
            <a:ext cx="861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Mercenary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Soldier who fights primarily for money.</a:t>
            </a:r>
            <a:endParaRPr lang="en-US" sz="3200" dirty="0"/>
          </a:p>
          <a:p>
            <a:r>
              <a:rPr lang="en-US" sz="3200" dirty="0" smtClean="0"/>
              <a:t>Burgher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 European </a:t>
            </a:r>
            <a:r>
              <a:rPr lang="en-US" sz="3200" b="1" dirty="0" smtClean="0"/>
              <a:t>urban</a:t>
            </a:r>
            <a:r>
              <a:rPr lang="en-US" sz="3200" dirty="0" smtClean="0"/>
              <a:t> social class including the shopkeepers, artisans, guild masters, and guild members.  </a:t>
            </a:r>
          </a:p>
          <a:p>
            <a:r>
              <a:rPr lang="en-US" sz="3200" dirty="0" smtClean="0"/>
              <a:t>Republic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A state in which the leader(s) is elected by </a:t>
            </a:r>
            <a:r>
              <a:rPr lang="en-US" sz="3200" b="1" dirty="0" smtClean="0"/>
              <a:t>some</a:t>
            </a:r>
            <a:r>
              <a:rPr lang="en-US" sz="3200" dirty="0" smtClean="0"/>
              <a:t> of the people to represent them.  </a:t>
            </a:r>
          </a:p>
          <a:p>
            <a:r>
              <a:rPr lang="en-US" sz="3200" dirty="0" smtClean="0"/>
              <a:t>Urban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Pertaining to a city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6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The Major Italian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831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2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Three factors made Italy perfect as the birthplace of the Renaissance.  </a:t>
            </a:r>
          </a:p>
          <a:p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Italy in the late Middle Ages (leading up to the Renaissance):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8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Italy lacked a centralized governing monarch. 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8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Italy was much more urban than the rest of Europe.  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8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 thriving trade </a:t>
            </a:r>
            <a:r>
              <a:rPr lang="en-US" sz="38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network</a:t>
            </a:r>
            <a:r>
              <a:rPr lang="en-US" sz="38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was based in Italian cities.</a:t>
            </a:r>
          </a:p>
          <a:p>
            <a:pPr marL="1600200" lvl="2" indent="-742950">
              <a:buFont typeface="+mj-lt"/>
              <a:buAutoNum type="alphaLcPeriod"/>
            </a:pPr>
            <a:r>
              <a:rPr lang="en-US" sz="3400" dirty="0" smtClean="0">
                <a:latin typeface="Aparajita" pitchFamily="34" charset="0"/>
                <a:cs typeface="Aparajita" pitchFamily="34" charset="0"/>
              </a:rPr>
              <a:t>This </a:t>
            </a:r>
            <a:r>
              <a:rPr lang="en-US" sz="3400" b="1" dirty="0" smtClean="0">
                <a:latin typeface="Aparajita" pitchFamily="34" charset="0"/>
                <a:cs typeface="Aparajita" pitchFamily="34" charset="0"/>
              </a:rPr>
              <a:t>network</a:t>
            </a:r>
            <a:r>
              <a:rPr lang="en-US" sz="3400" dirty="0" smtClean="0">
                <a:latin typeface="Aparajita" pitchFamily="34" charset="0"/>
                <a:cs typeface="Aparajita" pitchFamily="34" charset="0"/>
              </a:rPr>
              <a:t> encouraged an </a:t>
            </a:r>
            <a:r>
              <a:rPr lang="en-US" sz="3400" b="1" dirty="0" smtClean="0">
                <a:latin typeface="Aparajita" pitchFamily="34" charset="0"/>
                <a:cs typeface="Aparajita" pitchFamily="34" charset="0"/>
              </a:rPr>
              <a:t>exchange of ideas </a:t>
            </a:r>
            <a:r>
              <a:rPr lang="en-US" sz="3400" dirty="0" smtClean="0">
                <a:latin typeface="Aparajita" pitchFamily="34" charset="0"/>
                <a:cs typeface="Aparajita" pitchFamily="34" charset="0"/>
              </a:rPr>
              <a:t>missing in other areas of Europe (and the world).</a:t>
            </a:r>
            <a:endParaRPr lang="en-US" sz="38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54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The Major Italian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83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2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Trading Network  </a:t>
            </a:r>
          </a:p>
          <a:p>
            <a:r>
              <a:rPr lang="en-US" sz="42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Italian merchant ships traded widely </a:t>
            </a:r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and a network of trade developed.  Italian merchants traded with 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8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Islamic traders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8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Byzantine traders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8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Chinese traders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8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England traders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8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Dutch traders</a:t>
            </a:r>
            <a:endParaRPr lang="en-US" sz="42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050" name="Picture 2" descr="http://makinghistoryrelevant.files.wordpress.com/2011/06/venic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276600"/>
            <a:ext cx="4446968" cy="336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71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Lack of a centralized Italian monarchy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The lack of a single ruler made it possible for a number of city-states in northern and central </a:t>
            </a:r>
            <a:r>
              <a:rPr lang="en-US" sz="4200" dirty="0" err="1" smtClean="0">
                <a:latin typeface="Aparajita" pitchFamily="34" charset="0"/>
                <a:cs typeface="Aparajita" pitchFamily="34" charset="0"/>
              </a:rPr>
              <a:t>italy</a:t>
            </a:r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 to remain independent.  </a:t>
            </a:r>
            <a:endParaRPr lang="en-US" sz="42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4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a central 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200" dirty="0">
                <a:latin typeface="Aparajita" pitchFamily="34" charset="0"/>
                <a:cs typeface="Aparajita" pitchFamily="34" charset="0"/>
              </a:rPr>
              <a:t>By the </a:t>
            </a:r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early 15</a:t>
            </a:r>
            <a:r>
              <a:rPr lang="en-US" sz="4200" baseline="30000" dirty="0" smtClean="0">
                <a:latin typeface="Aparajita" pitchFamily="34" charset="0"/>
                <a:cs typeface="Aparajita" pitchFamily="34" charset="0"/>
              </a:rPr>
              <a:t>th</a:t>
            </a:r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4200" dirty="0">
                <a:latin typeface="Aparajita" pitchFamily="34" charset="0"/>
                <a:cs typeface="Aparajita" pitchFamily="34" charset="0"/>
              </a:rPr>
              <a:t>century, </a:t>
            </a:r>
            <a:r>
              <a:rPr lang="en-US" sz="4200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five major </a:t>
            </a:r>
            <a:r>
              <a:rPr lang="en-US" sz="42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territorial states </a:t>
            </a:r>
            <a:r>
              <a:rPr lang="en-US" sz="4200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dominated Italy.  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8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Milan</a:t>
            </a:r>
            <a:endParaRPr lang="en-US" sz="38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38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Venice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8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Florence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8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Papal States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8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Kingdom of Naples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3124200"/>
            <a:ext cx="3200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Because of the economic power they wielded, these states played crucial roles in Italian politics and culture.  </a:t>
            </a:r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78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historypictures.com/ppksampler/WCF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0" y="92075"/>
            <a:ext cx="8801389" cy="660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62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fb64e5c9-e11f-43e5-b76b-b61adc9a74c7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760</Words>
  <Application>Microsoft Office PowerPoint</Application>
  <PresentationFormat>On-screen Show (4:3)</PresentationFormat>
  <Paragraphs>100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Renaissance in Europe 1350-1600 Chapter 9, lesson 1 The Italian States</vt:lpstr>
      <vt:lpstr>Essential Questions</vt:lpstr>
      <vt:lpstr>Why does it matter?</vt:lpstr>
      <vt:lpstr>Lesson Vocabulary</vt:lpstr>
      <vt:lpstr>The Major Italian States</vt:lpstr>
      <vt:lpstr>The Major Italian States</vt:lpstr>
      <vt:lpstr>Lack of a centralized Italian monarchy</vt:lpstr>
      <vt:lpstr>Lack of a central monarchy</vt:lpstr>
      <vt:lpstr>PowerPoint Presentation</vt:lpstr>
      <vt:lpstr>Milan</vt:lpstr>
      <vt:lpstr>Venice</vt:lpstr>
      <vt:lpstr>PowerPoint Presentation</vt:lpstr>
      <vt:lpstr>Florence</vt:lpstr>
      <vt:lpstr>PowerPoint Presentation</vt:lpstr>
      <vt:lpstr>Florence</vt:lpstr>
      <vt:lpstr>Florence</vt:lpstr>
      <vt:lpstr>PowerPoint Presentation</vt:lpstr>
      <vt:lpstr>The Papal States &amp; the Kingdom of Naples</vt:lpstr>
      <vt:lpstr>PowerPoint Presentation</vt:lpstr>
      <vt:lpstr>Niccolo Machiavelli</vt:lpstr>
      <vt:lpstr>Niccolo Machiavelli</vt:lpstr>
      <vt:lpstr>Renaissance Society</vt:lpstr>
      <vt:lpstr>Family and Marriage</vt:lpstr>
      <vt:lpstr>Looking back…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Two Review  (review – noun - a looking at or looking over again)</dc:title>
  <dc:creator>cit-sysop</dc:creator>
  <cp:lastModifiedBy>cit-sysop</cp:lastModifiedBy>
  <cp:revision>149</cp:revision>
  <cp:lastPrinted>2013-10-28T12:05:17Z</cp:lastPrinted>
  <dcterms:created xsi:type="dcterms:W3CDTF">2011-09-07T19:17:10Z</dcterms:created>
  <dcterms:modified xsi:type="dcterms:W3CDTF">2014-10-06T16:45:55Z</dcterms:modified>
</cp:coreProperties>
</file>