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2" r:id="rId3"/>
    <p:sldId id="313" r:id="rId4"/>
    <p:sldId id="315" r:id="rId5"/>
    <p:sldId id="258" r:id="rId6"/>
    <p:sldId id="369" r:id="rId7"/>
    <p:sldId id="358" r:id="rId8"/>
    <p:sldId id="370" r:id="rId9"/>
    <p:sldId id="359" r:id="rId10"/>
    <p:sldId id="360" r:id="rId11"/>
    <p:sldId id="361" r:id="rId12"/>
    <p:sldId id="343" r:id="rId13"/>
    <p:sldId id="371" r:id="rId14"/>
    <p:sldId id="356" r:id="rId15"/>
    <p:sldId id="362" r:id="rId16"/>
    <p:sldId id="363" r:id="rId17"/>
    <p:sldId id="364" r:id="rId18"/>
    <p:sldId id="372" r:id="rId19"/>
    <p:sldId id="373" r:id="rId20"/>
    <p:sldId id="365" r:id="rId21"/>
    <p:sldId id="366" r:id="rId22"/>
    <p:sldId id="374" r:id="rId23"/>
    <p:sldId id="367" r:id="rId24"/>
    <p:sldId id="375" r:id="rId25"/>
    <p:sldId id="345" r:id="rId26"/>
    <p:sldId id="339" r:id="rId27"/>
  </p:sldIdLst>
  <p:sldSz cx="9144000" cy="6858000" type="screen4x3"/>
  <p:notesSz cx="7010400" cy="9236075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>
      <p:cViewPr varScale="1">
        <p:scale>
          <a:sx n="69" d="100"/>
          <a:sy n="69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1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08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3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05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1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3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95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48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86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82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7C423-7F47-4953-91C8-F779F690CD96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7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6.jpeg"/><Relationship Id="rId4" Type="http://schemas.openxmlformats.org/officeDocument/2006/relationships/hyperlink" Target="//upload.wikimedia.org/wikipedia/commons/b/b0/Gutenberg_Bible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c/c0/Masaccio%2C_polittico_di_pisa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hyperlink" Target="http://www.mcm.edu/academic/galileo/ars/arsgifs/zmichelangelo.gif" TargetMode="External"/><Relationship Id="rId5" Type="http://schemas.openxmlformats.org/officeDocument/2006/relationships/image" Target="../media/image10.gif"/><Relationship Id="rId4" Type="http://schemas.openxmlformats.org/officeDocument/2006/relationships/hyperlink" Target="http://www.mcm.edu/academic/galileo/ars/arsgifs/zleonardoanatomical.gi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//upload.wikimedia.org/wikipedia/commons/c/c3/St_Michael_Raphael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20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81000" y="1295400"/>
            <a:ext cx="8153400" cy="4800601"/>
          </a:xfrm>
        </p:spPr>
        <p:txBody>
          <a:bodyPr>
            <a:normAutofit/>
          </a:bodyPr>
          <a:lstStyle/>
          <a:p>
            <a: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Renaissance in Europe</a:t>
            </a:r>
            <a:b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1350-1600</a:t>
            </a:r>
            <a:b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9, lesson </a:t>
            </a:r>
            <a: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Ideas and Art of the Renaissance</a:t>
            </a:r>
            <a:endParaRPr lang="en-US" sz="2600" dirty="0" smtClean="0">
              <a:solidFill>
                <a:srgbClr val="002060"/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533400" y="304800"/>
            <a:ext cx="8077200" cy="685800"/>
          </a:xfrm>
          <a:noFill/>
          <a:ln>
            <a:noFill/>
          </a:ln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Mr. Wyka - </a:t>
            </a:r>
            <a:r>
              <a:rPr lang="en-US" sz="36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World History</a:t>
            </a:r>
            <a:endParaRPr lang="en-US" sz="3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162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Printing 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10000"/>
          </a:bodyPr>
          <a:lstStyle/>
          <a:p>
            <a:r>
              <a:rPr lang="en-US" sz="4200" dirty="0" smtClean="0">
                <a:latin typeface="Aparajita" pitchFamily="34" charset="0"/>
                <a:cs typeface="Aparajita" pitchFamily="34" charset="0"/>
              </a:rPr>
              <a:t>Johannes </a:t>
            </a:r>
            <a:r>
              <a:rPr lang="en-US" sz="42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Gutenberg </a:t>
            </a:r>
            <a:r>
              <a:rPr lang="en-US" sz="42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developed the </a:t>
            </a:r>
            <a:r>
              <a:rPr lang="en-US" sz="4200" dirty="0" smtClean="0">
                <a:latin typeface="Aparajita" pitchFamily="34" charset="0"/>
                <a:cs typeface="Aparajita" pitchFamily="34" charset="0"/>
              </a:rPr>
              <a:t>moveable type </a:t>
            </a:r>
            <a:r>
              <a:rPr lang="en-US" sz="42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printing press.  </a:t>
            </a:r>
          </a:p>
          <a:p>
            <a:r>
              <a:rPr lang="en-US" sz="42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The Bible was the first book printed on his press.</a:t>
            </a:r>
          </a:p>
          <a:p>
            <a:r>
              <a:rPr lang="en-US" sz="42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Began an Information Revolution even greater than the Internet Revolution.  </a:t>
            </a:r>
            <a:endParaRPr lang="en-US" sz="4200" dirty="0" smtClean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  <a:p>
            <a:r>
              <a:rPr lang="en-US" sz="42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Made the Protestant Reformation of the early 1500s possible.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678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1143000"/>
            <a:ext cx="3657600" cy="731838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Gutenberg press and a Gutenberg Bible</a:t>
            </a:r>
            <a:endParaRPr lang="en-US" sz="3600" dirty="0"/>
          </a:p>
        </p:txBody>
      </p:sp>
      <p:pic>
        <p:nvPicPr>
          <p:cNvPr id="5122" name="Picture 2" descr="http://ts4.mm.bing.net/th?id=H.4815866422626059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6" y="914400"/>
            <a:ext cx="407416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ile:Gutenberg Bibl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471" y="2819400"/>
            <a:ext cx="439452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627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685800"/>
          </a:xfrm>
        </p:spPr>
        <p:txBody>
          <a:bodyPr>
            <a:noAutofit/>
          </a:bodyPr>
          <a:lstStyle/>
          <a:p>
            <a:r>
              <a:rPr lang="en-US" sz="3800" b="1" dirty="0" smtClean="0"/>
              <a:t>Italian Renaissance Art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021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  <a:cs typeface="Aparajita" pitchFamily="34" charset="0"/>
              </a:rPr>
              <a:t>Renaissance artists sought to imitate nature.  </a:t>
            </a:r>
            <a:endParaRPr lang="en-US" dirty="0" smtClean="0">
              <a:latin typeface="+mj-lt"/>
              <a:cs typeface="Aparajita" pitchFamily="34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+mj-lt"/>
                <a:cs typeface="Aparajita" pitchFamily="34" charset="0"/>
              </a:rPr>
              <a:t>Giovanni – the first Renaissance master.  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  <a:latin typeface="+mj-lt"/>
                <a:cs typeface="Aparajita" pitchFamily="34" charset="0"/>
              </a:rPr>
              <a:t>Called Masaccio</a:t>
            </a:r>
            <a:endParaRPr lang="en-US" dirty="0" smtClean="0">
              <a:solidFill>
                <a:srgbClr val="00B0F0"/>
              </a:solidFill>
              <a:latin typeface="+mj-lt"/>
              <a:cs typeface="Aparajita" pitchFamily="34" charset="0"/>
            </a:endParaRPr>
          </a:p>
          <a:p>
            <a:pPr lvl="1"/>
            <a:r>
              <a:rPr lang="en-US" dirty="0" smtClean="0">
                <a:solidFill>
                  <a:srgbClr val="7030A0"/>
                </a:solidFill>
                <a:latin typeface="+mj-lt"/>
                <a:cs typeface="Aparajita" pitchFamily="34" charset="0"/>
              </a:rPr>
              <a:t>Painted frescoes.  </a:t>
            </a:r>
            <a:r>
              <a:rPr lang="en-US" dirty="0" smtClean="0">
                <a:solidFill>
                  <a:srgbClr val="FF0000"/>
                </a:solidFill>
                <a:latin typeface="+mj-lt"/>
                <a:cs typeface="Aparajita" pitchFamily="34" charset="0"/>
              </a:rPr>
              <a:t>A fresco is a painting done on fresh, wet plaster with water based paints.  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  <a:latin typeface="+mj-lt"/>
                <a:cs typeface="Aparajita" pitchFamily="34" charset="0"/>
              </a:rPr>
              <a:t>It is extremely difficult as the artist must complete his painting before the plaster dries.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  <a:latin typeface="+mj-lt"/>
                <a:cs typeface="Aparajita" pitchFamily="34" charset="0"/>
              </a:rPr>
              <a:t>Masaccio mastered </a:t>
            </a:r>
            <a:r>
              <a:rPr lang="en-US" dirty="0" smtClean="0">
                <a:solidFill>
                  <a:srgbClr val="FF0000"/>
                </a:solidFill>
                <a:latin typeface="+mj-lt"/>
                <a:cs typeface="Aparajita" pitchFamily="34" charset="0"/>
              </a:rPr>
              <a:t>perspective – an artistic technique that creates the illusion of three dimensions on a two </a:t>
            </a:r>
            <a:r>
              <a:rPr lang="en-US" dirty="0" err="1" smtClean="0">
                <a:solidFill>
                  <a:srgbClr val="FF0000"/>
                </a:solidFill>
                <a:latin typeface="+mj-lt"/>
                <a:cs typeface="Aparajita" pitchFamily="34" charset="0"/>
              </a:rPr>
              <a:t>dimensionial</a:t>
            </a:r>
            <a:r>
              <a:rPr lang="en-US" dirty="0" smtClean="0">
                <a:solidFill>
                  <a:srgbClr val="FF0000"/>
                </a:solidFill>
                <a:latin typeface="+mj-lt"/>
                <a:cs typeface="Aparajita" pitchFamily="34" charset="0"/>
              </a:rPr>
              <a:t> surface.  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087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2600" i="1" dirty="0" smtClean="0"/>
              <a:t>The Holy Trinity </a:t>
            </a:r>
            <a:r>
              <a:rPr lang="en-US" sz="2600" dirty="0" smtClean="0"/>
              <a:t>and </a:t>
            </a:r>
            <a:r>
              <a:rPr lang="en-US" sz="2600" i="1" dirty="0" smtClean="0"/>
              <a:t>The Crucifixion of St. Peter </a:t>
            </a:r>
            <a:r>
              <a:rPr lang="en-US" sz="2600" dirty="0" smtClean="0"/>
              <a:t>by Masaccio</a:t>
            </a:r>
            <a:endParaRPr lang="en-US" sz="2600" dirty="0"/>
          </a:p>
        </p:txBody>
      </p:sp>
      <p:pic>
        <p:nvPicPr>
          <p:cNvPr id="6146" name="Picture 2" descr="http://upload.wikimedia.org/wikipedia/commons/5/5e/Masaccio_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914400"/>
            <a:ext cx="4543425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ile:Masaccio, polittico di pis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070" y="1600200"/>
            <a:ext cx="4322330" cy="333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21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Italian Renaissance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0593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Renaissance artists and sculptors studied </a:t>
            </a:r>
            <a:r>
              <a:rPr lang="en-US" sz="40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human anatomy to create more realism.  </a:t>
            </a:r>
            <a:endParaRPr lang="en-US" sz="4000" dirty="0" smtClean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7170" name="Picture 2" descr="http://academics.smcvt.edu/awerbel/Survey%20of%20Art%20History%20II/Vitruvian-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2971800" cy="378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mcm.edu/academic/galileo/ars/arsgifs/leonardoanatomical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07178"/>
            <a:ext cx="2047875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mcm.edu/academic/galileo/ars/arsgifs/michelangelo.gif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62596"/>
            <a:ext cx="245745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8400" y="5410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Studies on the human form by Leonardo da Vinci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045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0"/>
            <a:ext cx="3554104" cy="4111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St. George by Donatello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194" name="Picture 2" descr="http://www.andrewgrahamdixon.com/article_images/St%20George%20by%20Donatel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62" y="762000"/>
            <a:ext cx="3794742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228600"/>
            <a:ext cx="8382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 smtClean="0"/>
              <a:t>Realism in Renaissance Sculpture</a:t>
            </a:r>
            <a:endParaRPr lang="en-US" sz="2600" dirty="0"/>
          </a:p>
        </p:txBody>
      </p:sp>
      <p:pic>
        <p:nvPicPr>
          <p:cNvPr id="8196" name="Picture 4" descr="http://ts1.mm.bing.net/th?id=H.4611138228913820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838200"/>
            <a:ext cx="4419600" cy="439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69561" y="5316378"/>
            <a:ext cx="316727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dirty="0" smtClean="0">
                <a:solidFill>
                  <a:srgbClr val="FF0000"/>
                </a:solidFill>
              </a:rPr>
              <a:t>Pieta by Michelangelo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047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High Renaissance Masters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077200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>
                <a:latin typeface="Aparajita" pitchFamily="34" charset="0"/>
                <a:cs typeface="Aparajita" pitchFamily="34" charset="0"/>
              </a:rPr>
              <a:t>The Big Three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Leonardo da Vinci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Raphael </a:t>
            </a:r>
            <a:r>
              <a:rPr lang="en-US" sz="4000" dirty="0" err="1" smtClean="0">
                <a:latin typeface="Aparajita" pitchFamily="34" charset="0"/>
                <a:cs typeface="Aparajita" pitchFamily="34" charset="0"/>
              </a:rPr>
              <a:t>Sanzio</a:t>
            </a:r>
            <a:endParaRPr lang="en-US" sz="4000" dirty="0" smtClean="0">
              <a:latin typeface="Aparajita" pitchFamily="34" charset="0"/>
              <a:cs typeface="Aparajita" pitchFamily="34" charset="0"/>
            </a:endParaRPr>
          </a:p>
          <a:p>
            <a:r>
              <a:rPr lang="en-US" sz="40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Michelangelo</a:t>
            </a:r>
            <a:r>
              <a:rPr lang="en-US" sz="40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4000" dirty="0" err="1" smtClean="0">
                <a:latin typeface="Aparajita" pitchFamily="34" charset="0"/>
                <a:cs typeface="Aparajita" pitchFamily="34" charset="0"/>
              </a:rPr>
              <a:t>Buonarroti</a:t>
            </a:r>
            <a:endParaRPr lang="en-US" sz="4000" dirty="0" smtClean="0">
              <a:latin typeface="Aparajita" pitchFamily="34" charset="0"/>
              <a:cs typeface="Aparajita" pitchFamily="34" charset="0"/>
            </a:endParaRPr>
          </a:p>
          <a:p>
            <a:endParaRPr lang="en-US" sz="4000" dirty="0">
              <a:latin typeface="Aparajita" pitchFamily="34" charset="0"/>
              <a:cs typeface="Aparajita" pitchFamily="34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Aparajita" pitchFamily="34" charset="0"/>
                <a:cs typeface="Aparajita" pitchFamily="34" charset="0"/>
              </a:rPr>
              <a:t>All three were </a:t>
            </a:r>
            <a:r>
              <a:rPr lang="en-US" sz="40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Renaissance men in the sense that they mastered more than one discipline</a:t>
            </a:r>
            <a:r>
              <a:rPr lang="en-US" sz="4000" dirty="0" smtClean="0">
                <a:latin typeface="Aparajita" pitchFamily="34" charset="0"/>
                <a:cs typeface="Aparajita" pitchFamily="34" charset="0"/>
              </a:rPr>
              <a:t>.</a:t>
            </a:r>
            <a:endParaRPr lang="en-US" sz="4000" dirty="0" smtClean="0">
              <a:latin typeface="Aparajita" pitchFamily="34" charset="0"/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324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324600"/>
            <a:ext cx="853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Leonardo da Vinci’s </a:t>
            </a:r>
            <a:r>
              <a:rPr lang="en-US" i="1" dirty="0" smtClean="0"/>
              <a:t>The Last Supper</a:t>
            </a:r>
            <a:endParaRPr lang="en-US" i="1" dirty="0"/>
          </a:p>
        </p:txBody>
      </p:sp>
      <p:pic>
        <p:nvPicPr>
          <p:cNvPr id="9218" name="Picture 2" descr="http://upload.wikimedia.org/wikipedia/commons/5/5b/Leonardo_da_Vinci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87331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899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533400"/>
            <a:ext cx="3429000" cy="884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Michelangelo’s </a:t>
            </a:r>
            <a:r>
              <a:rPr lang="en-US" i="1" dirty="0" smtClean="0"/>
              <a:t>David</a:t>
            </a:r>
            <a:endParaRPr lang="en-US" i="1" dirty="0"/>
          </a:p>
        </p:txBody>
      </p:sp>
      <p:pic>
        <p:nvPicPr>
          <p:cNvPr id="10242" name="Picture 2" descr="http://3.bp.blogspot.com/-d_zirJsKSes/TcQvmEek2lI/AAAAAAAAGFQ/gF0IDyFDYJ0/s1600/MichelangeloDav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798646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71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81000"/>
            <a:ext cx="2667000" cy="3962400"/>
          </a:xfrm>
        </p:spPr>
        <p:txBody>
          <a:bodyPr>
            <a:normAutofit/>
          </a:bodyPr>
          <a:lstStyle/>
          <a:p>
            <a:r>
              <a:rPr lang="en-US" sz="3400" i="1" dirty="0" smtClean="0"/>
              <a:t>St. Michael </a:t>
            </a:r>
            <a:r>
              <a:rPr lang="en-US" sz="3400" dirty="0" smtClean="0"/>
              <a:t>by Raphael</a:t>
            </a:r>
            <a:endParaRPr lang="en-US" sz="3400" dirty="0"/>
          </a:p>
        </p:txBody>
      </p:sp>
      <p:pic>
        <p:nvPicPr>
          <p:cNvPr id="11266" name="Picture 2" descr="File:St Michael Raphae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6909"/>
            <a:ext cx="5562600" cy="650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60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29718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How can </a:t>
            </a:r>
            <a:r>
              <a:rPr lang="en-US" dirty="0" smtClean="0"/>
              <a:t>ideas be reflected in art, sculpture, and architecture?  </a:t>
            </a:r>
          </a:p>
          <a:p>
            <a:r>
              <a:rPr lang="en-US" dirty="0" smtClean="0"/>
              <a:t>How can art influence culture?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57600" y="6172200"/>
            <a:ext cx="534294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/>
              <a:t>Ceiling of the Sistine Chapel, Vatican, by Michelangelo</a:t>
            </a:r>
            <a:endParaRPr lang="en-US" sz="1300" dirty="0"/>
          </a:p>
        </p:txBody>
      </p:sp>
      <p:pic>
        <p:nvPicPr>
          <p:cNvPr id="1026" name="Picture 2" descr="http://history.hanover.edu/courses/art/micsi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686" y="1600200"/>
            <a:ext cx="5244358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467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Northern Artistic Renaissance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5059363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 smtClean="0">
                <a:latin typeface="Aparajita" pitchFamily="34" charset="0"/>
                <a:cs typeface="Aparajita" pitchFamily="34" charset="0"/>
              </a:rPr>
              <a:t>Northern European artists also sought to portray their world realistically.  </a:t>
            </a:r>
          </a:p>
          <a:p>
            <a:r>
              <a:rPr lang="en-US" sz="4000" dirty="0" smtClean="0">
                <a:latin typeface="Aparajita" pitchFamily="34" charset="0"/>
                <a:cs typeface="Aparajita" pitchFamily="34" charset="0"/>
              </a:rPr>
              <a:t>However, they lacked the huge wall spaces of Italian churches that encouraged fresco painting. </a:t>
            </a:r>
          </a:p>
          <a:p>
            <a:r>
              <a:rPr lang="en-US" sz="4000" dirty="0" smtClean="0">
                <a:latin typeface="Aparajita" pitchFamily="34" charset="0"/>
                <a:cs typeface="Aparajita" pitchFamily="34" charset="0"/>
              </a:rPr>
              <a:t>As such, Northern Renaissance artists used smaller spaces such as windows and altar pieces as their canvasses.  </a:t>
            </a:r>
          </a:p>
          <a:p>
            <a:r>
              <a:rPr lang="en-US" sz="4000" dirty="0" smtClean="0">
                <a:latin typeface="Aparajita" pitchFamily="34" charset="0"/>
                <a:cs typeface="Aparajita" pitchFamily="34" charset="0"/>
              </a:rPr>
              <a:t>This encouraged innovations in technique and tools.  </a:t>
            </a:r>
          </a:p>
          <a:p>
            <a:pPr lvl="1"/>
            <a:r>
              <a:rPr lang="en-US" sz="3600" dirty="0" smtClean="0">
                <a:latin typeface="Aparajita" pitchFamily="34" charset="0"/>
                <a:cs typeface="Aparajita" pitchFamily="34" charset="0"/>
              </a:rPr>
              <a:t>Artists such as </a:t>
            </a:r>
            <a:r>
              <a:rPr lang="en-US" sz="36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van Eyck perfected the technique of oil painting. </a:t>
            </a:r>
            <a:endParaRPr lang="en-US" sz="3600" dirty="0" smtClean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191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Why did Northern Renaissance Artists paint in smaller spaces?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077200" cy="2057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They lacked wall space </a:t>
            </a:r>
            <a:r>
              <a:rPr lang="en-US" sz="4000" dirty="0" smtClean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(in contrast to the Italian artists who had gobs and </a:t>
            </a:r>
            <a:r>
              <a:rPr lang="en-US" sz="4000" dirty="0" smtClean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gobs of </a:t>
            </a:r>
            <a:r>
              <a:rPr lang="en-US" sz="4000" dirty="0" smtClean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churches in which to paint). </a:t>
            </a:r>
            <a:r>
              <a:rPr lang="en-US" sz="40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 </a:t>
            </a:r>
            <a:endParaRPr lang="en-US" sz="4000" b="1" dirty="0" smtClean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276600"/>
            <a:ext cx="8229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dirty="0" smtClean="0">
                <a:solidFill>
                  <a:srgbClr val="FF0000"/>
                </a:solidFill>
              </a:rPr>
              <a:t>How’d they respond to this challenge?  </a:t>
            </a:r>
            <a:endParaRPr lang="en-US" sz="3800" dirty="0"/>
          </a:p>
        </p:txBody>
      </p:sp>
      <p:sp>
        <p:nvSpPr>
          <p:cNvPr id="5" name="Rectangle 4"/>
          <p:cNvSpPr/>
          <p:nvPr/>
        </p:nvSpPr>
        <p:spPr>
          <a:xfrm>
            <a:off x="609600" y="4191000"/>
            <a:ext cx="807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4000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They </a:t>
            </a:r>
            <a:r>
              <a:rPr lang="en-US" sz="40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painted in smaller spaces and developed techniques such as oil painting to meet this challenge.  </a:t>
            </a:r>
            <a:endParaRPr lang="en-US" sz="4000" b="1" dirty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048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792162"/>
          </a:xfrm>
        </p:spPr>
        <p:txBody>
          <a:bodyPr>
            <a:noAutofit/>
          </a:bodyPr>
          <a:lstStyle/>
          <a:p>
            <a:r>
              <a:rPr lang="en-US" sz="2900" dirty="0"/>
              <a:t>Jan Van Eyck, </a:t>
            </a:r>
            <a:r>
              <a:rPr lang="en-US" sz="2900" i="1" dirty="0"/>
              <a:t>The Madonna with Canon van der </a:t>
            </a:r>
            <a:r>
              <a:rPr lang="en-US" sz="2900" i="1" dirty="0" err="1"/>
              <a:t>Paele</a:t>
            </a:r>
            <a:endParaRPr lang="en-US" sz="2900" dirty="0"/>
          </a:p>
        </p:txBody>
      </p:sp>
      <p:pic>
        <p:nvPicPr>
          <p:cNvPr id="12290" name="Picture 2" descr="http://theredlist.fr/media/database/fine_arts/arthistory/painting/premiere_renaissance/jan_van_eyck/018-jan-van-eyck-theredl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34" y="1143000"/>
            <a:ext cx="7089990" cy="538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46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868362"/>
          </a:xfrm>
        </p:spPr>
        <p:txBody>
          <a:bodyPr>
            <a:noAutofit/>
          </a:bodyPr>
          <a:lstStyle/>
          <a:p>
            <a:r>
              <a:rPr lang="en-US" sz="3800" dirty="0" smtClean="0"/>
              <a:t>The Northern Artistic Renaissance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059363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Flemish</a:t>
            </a:r>
            <a:r>
              <a:rPr lang="en-US" sz="38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3800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(Flanders, in modern day Netherlands)   </a:t>
            </a:r>
            <a:r>
              <a:rPr lang="en-US" sz="38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artists typically placed their subject among everyday objects.  </a:t>
            </a:r>
          </a:p>
          <a:p>
            <a:pPr marL="0" indent="0">
              <a:buNone/>
            </a:pPr>
            <a:r>
              <a:rPr lang="en-US" sz="38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The Big Three of the Northern Artistic Renaissance</a:t>
            </a:r>
            <a:endParaRPr lang="en-US" sz="3800" dirty="0" smtClean="0">
              <a:latin typeface="Aparajita" pitchFamily="34" charset="0"/>
              <a:cs typeface="Aparajita" pitchFamily="34" charset="0"/>
            </a:endParaRPr>
          </a:p>
          <a:p>
            <a:r>
              <a:rPr lang="en-US" sz="3800" dirty="0" err="1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Campin</a:t>
            </a:r>
            <a:endParaRPr lang="en-US" sz="3800" dirty="0" smtClean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  <a:p>
            <a:r>
              <a:rPr lang="en-US" sz="38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Jan van Eyck</a:t>
            </a:r>
          </a:p>
          <a:p>
            <a:r>
              <a:rPr lang="en-US" sz="38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Durer</a:t>
            </a:r>
            <a:endParaRPr lang="en-US" sz="3800" dirty="0" smtClean="0">
              <a:latin typeface="Aparajita" pitchFamily="34" charset="0"/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147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6182" y="274638"/>
            <a:ext cx="1870818" cy="4111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Van Eyck</a:t>
            </a:r>
            <a:endParaRPr lang="en-US" sz="2000" dirty="0"/>
          </a:p>
        </p:txBody>
      </p:sp>
      <p:pic>
        <p:nvPicPr>
          <p:cNvPr id="13314" name="Picture 2" descr="http://www.desordre.net/textes/romans/cible/episodes/peintures/van_ey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" y="152400"/>
            <a:ext cx="438846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05610" y="6288127"/>
            <a:ext cx="1588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Robert </a:t>
            </a:r>
            <a:r>
              <a:rPr lang="en-US" dirty="0" err="1" smtClean="0"/>
              <a:t>Campin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96200" y="1294227"/>
            <a:ext cx="721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Durer</a:t>
            </a:r>
            <a:endParaRPr lang="en-US" dirty="0"/>
          </a:p>
        </p:txBody>
      </p:sp>
      <p:pic>
        <p:nvPicPr>
          <p:cNvPr id="13316" name="Picture 4" descr="http://www.masterworksfineart.com/inventory/durer/original/durer2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009" y="1828800"/>
            <a:ext cx="3446455" cy="481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upload.wikimedia.org/wikipedia/commons/thumb/2/2e/Robert_Campin_-_L%27_Annonciation_-_1425.jpg/400px-Robert_Campin_-_L%27_Annonciation_-_14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72" y="3450043"/>
            <a:ext cx="5370200" cy="26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87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What’s the Theme?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077200" cy="228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all of the art featured in this presentation (and in almost ALL Renaissance art) there is an overwhelming theme.  What is it?  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319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anshuchristajacobson.files.wordpress.com/2011/11/try-no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4" y="533400"/>
            <a:ext cx="640080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ea2839_Yoda_Do_Or_Do_Not_There_is_No_Try_Sound_Effect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23364" y="56388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491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it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Today’s idea of educating                                           the whole person was                                            born in the Renaissance.  </a:t>
            </a:r>
            <a:endParaRPr lang="en-US" dirty="0"/>
          </a:p>
        </p:txBody>
      </p:sp>
      <p:pic>
        <p:nvPicPr>
          <p:cNvPr id="2050" name="Picture 2" descr="http://www.rgle.org.uk/Septem-artes-liberales_Herrad-von-Landsberg_Hortus-delicarium_11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27509"/>
            <a:ext cx="3657600" cy="479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586680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The Seven Liberal Arts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173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Lesson Vocabulary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2455" y="1143000"/>
            <a:ext cx="8610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Humanism - An intellectual movement of the Renaissance based on the study of the humanities </a:t>
            </a:r>
            <a:r>
              <a:rPr lang="en-US" sz="2800" dirty="0" smtClean="0"/>
              <a:t>(grammar, rhetoric, poetry, moral philosophy, and history)</a:t>
            </a:r>
          </a:p>
          <a:p>
            <a:endParaRPr lang="en-US" sz="1200" dirty="0"/>
          </a:p>
          <a:p>
            <a:r>
              <a:rPr lang="en-US" sz="3200" dirty="0" smtClean="0"/>
              <a:t>Vernacular – the language of everyday speech</a:t>
            </a:r>
          </a:p>
          <a:p>
            <a:endParaRPr lang="en-US" sz="1200" dirty="0" smtClean="0"/>
          </a:p>
          <a:p>
            <a:r>
              <a:rPr lang="en-US" sz="3200" dirty="0" smtClean="0"/>
              <a:t>Fresco – a painting done on fresh, wet plaster with water based paints</a:t>
            </a:r>
          </a:p>
          <a:p>
            <a:endParaRPr lang="en-US" sz="1200" dirty="0" smtClean="0"/>
          </a:p>
          <a:p>
            <a:r>
              <a:rPr lang="en-US" sz="3200" dirty="0" smtClean="0"/>
              <a:t>Perspective – artistic techniques used to give the effect of three-dimensional </a:t>
            </a:r>
            <a:r>
              <a:rPr lang="en-US" sz="3200" dirty="0" smtClean="0"/>
              <a:t>depth to two-dimensional surfaces.  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265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Humanism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6481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2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A key intellectual movement of the Renaissance was humanism.  </a:t>
            </a:r>
            <a:endParaRPr lang="en-US" sz="4200" b="1" dirty="0" smtClean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  <a:p>
            <a:r>
              <a:rPr lang="en-US" sz="42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Based on the study of the classics </a:t>
            </a:r>
            <a:r>
              <a:rPr lang="en-US" sz="4200" dirty="0" smtClean="0">
                <a:latin typeface="Aparajita" pitchFamily="34" charset="0"/>
                <a:cs typeface="Aparajita" pitchFamily="34" charset="0"/>
              </a:rPr>
              <a:t>(Greek and Roman literature).</a:t>
            </a:r>
          </a:p>
          <a:p>
            <a:pPr lvl="1"/>
            <a:r>
              <a:rPr lang="en-US" sz="3800" dirty="0" smtClean="0">
                <a:latin typeface="Aparajita" pitchFamily="34" charset="0"/>
                <a:cs typeface="Aparajita" pitchFamily="34" charset="0"/>
              </a:rPr>
              <a:t>Studied grammar, rhetoric, poetry, moral philosophy, and history.</a:t>
            </a:r>
            <a:endParaRPr lang="en-US" sz="3800" dirty="0" smtClean="0">
              <a:latin typeface="Aparajita" pitchFamily="34" charset="0"/>
              <a:cs typeface="Aparajita" pitchFamily="34" charset="0"/>
            </a:endParaRPr>
          </a:p>
          <a:p>
            <a:r>
              <a:rPr lang="en-US" sz="42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Francesco Petrarch – father of Italian Renaissance humanism.  </a:t>
            </a:r>
            <a:endParaRPr lang="en-US" sz="3800" b="1" dirty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54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rugusavay.com/wp-content/uploads/2012/11/Petrarch-Quote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15608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2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Vernacular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9831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200" dirty="0" smtClean="0">
                <a:latin typeface="Aparajita" pitchFamily="34" charset="0"/>
                <a:cs typeface="Aparajita" pitchFamily="34" charset="0"/>
              </a:rPr>
              <a:t>Humanists emphasized classical Latin.  However, some writers wrote in the </a:t>
            </a:r>
            <a:r>
              <a:rPr lang="en-US" sz="42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vernacular – the local spoken language.  </a:t>
            </a:r>
            <a:endParaRPr lang="en-US" sz="4200" b="1" dirty="0" smtClean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  <a:p>
            <a:r>
              <a:rPr lang="en-US" sz="42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Dante – wrote the </a:t>
            </a:r>
            <a:r>
              <a:rPr lang="en-US" sz="4200" i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Divine Comedy </a:t>
            </a:r>
            <a:r>
              <a:rPr lang="en-US" sz="42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in the vernacular </a:t>
            </a:r>
            <a:r>
              <a:rPr lang="en-US" sz="4200" dirty="0" smtClean="0">
                <a:latin typeface="Aparajita" pitchFamily="34" charset="0"/>
                <a:cs typeface="Aparajita" pitchFamily="34" charset="0"/>
              </a:rPr>
              <a:t>(the Florentine dialect of Italian.)  </a:t>
            </a:r>
          </a:p>
          <a:p>
            <a:r>
              <a:rPr lang="en-US" sz="42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Christine de </a:t>
            </a:r>
            <a:r>
              <a:rPr lang="en-US" sz="4200" dirty="0" err="1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Pizan</a:t>
            </a:r>
            <a:r>
              <a:rPr lang="en-US" sz="42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 – wrote </a:t>
            </a:r>
            <a:r>
              <a:rPr lang="en-US" sz="4200" i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The Book of the City of Ladies </a:t>
            </a:r>
            <a:r>
              <a:rPr lang="en-US" sz="42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as a defense of women.</a:t>
            </a:r>
          </a:p>
          <a:p>
            <a:pPr lvl="1"/>
            <a:r>
              <a:rPr lang="en-US" sz="3800" dirty="0" smtClean="0">
                <a:solidFill>
                  <a:srgbClr val="00B050"/>
                </a:solidFill>
                <a:latin typeface="Aparajita" pitchFamily="34" charset="0"/>
                <a:cs typeface="Aparajita" pitchFamily="34" charset="0"/>
              </a:rPr>
              <a:t>She was an Italian but lived in France and so wrote in the vernacular – French.   </a:t>
            </a:r>
            <a:endParaRPr lang="en-US" sz="42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571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farm6.staticflickr.com/5242/5350242662_49c3049e20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0650"/>
            <a:ext cx="5648325" cy="604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6169026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Christine de </a:t>
            </a:r>
            <a:r>
              <a:rPr lang="en-US" dirty="0" err="1" smtClean="0"/>
              <a:t>Pizan</a:t>
            </a:r>
            <a:r>
              <a:rPr lang="en-US" dirty="0" smtClean="0"/>
              <a:t> presents her book to Margaret of Burgundy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736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Renaissance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059363"/>
          </a:xfrm>
        </p:spPr>
        <p:txBody>
          <a:bodyPr>
            <a:normAutofit/>
          </a:bodyPr>
          <a:lstStyle/>
          <a:p>
            <a:r>
              <a:rPr lang="en-US" sz="42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Education became increasingly secular</a:t>
            </a:r>
            <a:r>
              <a:rPr lang="en-US" sz="4200" dirty="0" smtClean="0">
                <a:latin typeface="Aparajita" pitchFamily="34" charset="0"/>
                <a:cs typeface="Aparajita" pitchFamily="34" charset="0"/>
              </a:rPr>
              <a:t>.  </a:t>
            </a:r>
          </a:p>
          <a:p>
            <a:r>
              <a:rPr lang="en-US" sz="4200" dirty="0" smtClean="0">
                <a:latin typeface="Aparajita" pitchFamily="34" charset="0"/>
                <a:cs typeface="Aparajita" pitchFamily="34" charset="0"/>
              </a:rPr>
              <a:t>Liberal studies were at the core of humanist schools.</a:t>
            </a:r>
          </a:p>
          <a:p>
            <a:r>
              <a:rPr lang="en-US" sz="42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The goal was to create a well rounded individual, body and mind.  </a:t>
            </a:r>
          </a:p>
          <a:p>
            <a:r>
              <a:rPr lang="en-US" sz="4200" dirty="0" smtClean="0">
                <a:latin typeface="Aparajita" pitchFamily="34" charset="0"/>
                <a:cs typeface="Aparajita" pitchFamily="34" charset="0"/>
              </a:rPr>
              <a:t>Our modern educational system is based on these ideals.</a:t>
            </a:r>
            <a:endParaRPr lang="en-US" sz="42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644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Fals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fb64e5c9-e11f-43e5-b76b-b61adc9a74c7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1815</TotalTime>
  <Words>721</Words>
  <Application>Microsoft Office PowerPoint</Application>
  <PresentationFormat>On-screen Show (4:3)</PresentationFormat>
  <Paragraphs>85</Paragraphs>
  <Slides>26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The Renaissance in Europe 1350-1600 Chapter 9, lesson 2 Ideas and Art of the Renaissance</vt:lpstr>
      <vt:lpstr>Essential Questions</vt:lpstr>
      <vt:lpstr>Why does it matter?</vt:lpstr>
      <vt:lpstr>Lesson Vocabulary</vt:lpstr>
      <vt:lpstr>Humanism</vt:lpstr>
      <vt:lpstr>PowerPoint Presentation</vt:lpstr>
      <vt:lpstr>Vernacular Literature</vt:lpstr>
      <vt:lpstr>PowerPoint Presentation</vt:lpstr>
      <vt:lpstr>Renaissance Education</vt:lpstr>
      <vt:lpstr>Printing Press</vt:lpstr>
      <vt:lpstr>The Gutenberg press and a Gutenberg Bible</vt:lpstr>
      <vt:lpstr>Italian Renaissance Art</vt:lpstr>
      <vt:lpstr>The Holy Trinity and The Crucifixion of St. Peter by Masaccio</vt:lpstr>
      <vt:lpstr>Italian Renaissance Art</vt:lpstr>
      <vt:lpstr>PowerPoint Presentation</vt:lpstr>
      <vt:lpstr>High Renaissance Masters</vt:lpstr>
      <vt:lpstr>PowerPoint Presentation</vt:lpstr>
      <vt:lpstr>Michelangelo’s David</vt:lpstr>
      <vt:lpstr>St. Michael by Raphael</vt:lpstr>
      <vt:lpstr>Northern Artistic Renaissance</vt:lpstr>
      <vt:lpstr>Why did Northern Renaissance Artists paint in smaller spaces?  </vt:lpstr>
      <vt:lpstr>Jan Van Eyck, The Madonna with Canon van der Paele</vt:lpstr>
      <vt:lpstr>The Northern Artistic Renaissance</vt:lpstr>
      <vt:lpstr>Van Eyck</vt:lpstr>
      <vt:lpstr>What’s the Theme?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Two Review  (review – noun - a looking at or looking over again)</dc:title>
  <dc:creator>cit-sysop</dc:creator>
  <cp:lastModifiedBy>cit-sysop</cp:lastModifiedBy>
  <cp:revision>156</cp:revision>
  <cp:lastPrinted>2013-10-28T12:05:17Z</cp:lastPrinted>
  <dcterms:created xsi:type="dcterms:W3CDTF">2011-09-07T19:17:10Z</dcterms:created>
  <dcterms:modified xsi:type="dcterms:W3CDTF">2013-10-30T20:03:56Z</dcterms:modified>
</cp:coreProperties>
</file>