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79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F99573A-F120-4195-9D4C-9B475E14F1F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7507536-1CBE-4FAC-B961-7C1B7E153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73A-F120-4195-9D4C-9B475E14F1F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7536-1CBE-4FAC-B961-7C1B7E153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73A-F120-4195-9D4C-9B475E14F1F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7536-1CBE-4FAC-B961-7C1B7E153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73A-F120-4195-9D4C-9B475E14F1F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7536-1CBE-4FAC-B961-7C1B7E153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73A-F120-4195-9D4C-9B475E14F1F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7536-1CBE-4FAC-B961-7C1B7E153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73A-F120-4195-9D4C-9B475E14F1F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7536-1CBE-4FAC-B961-7C1B7E153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99573A-F120-4195-9D4C-9B475E14F1F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507536-1CBE-4FAC-B961-7C1B7E153EC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F99573A-F120-4195-9D4C-9B475E14F1F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7507536-1CBE-4FAC-B961-7C1B7E153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73A-F120-4195-9D4C-9B475E14F1F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7536-1CBE-4FAC-B961-7C1B7E153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73A-F120-4195-9D4C-9B475E14F1F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7536-1CBE-4FAC-B961-7C1B7E153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73A-F120-4195-9D4C-9B475E14F1F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7536-1CBE-4FAC-B961-7C1B7E153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F99573A-F120-4195-9D4C-9B475E14F1F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7507536-1CBE-4FAC-B961-7C1B7E153E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U.S.+Court+of+International+Trade+&amp;source=images&amp;cd=&amp;cad=rja&amp;docid=Wb0xBKqHgaJCnM&amp;tbnid=UI3_vDDZJ2W5jM:&amp;ved=0CAUQjRw&amp;url=http://www.cit.uscourts.gov/&amp;ei=D5QjUcCYGJSQ8wT9mYDIBw&amp;bvm=bv.42553238,d.eWU&amp;psig=AFQjCNEXPwwmqzC-VqAF-pRbrWEQ7XTjeg&amp;ust=1361372536868289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m/url?sa=i&amp;rct=j&amp;q=U.S.+Tax+Court+&amp;source=images&amp;cd=&amp;cad=rja&amp;docid=quNiX2kKtWUV0M&amp;tbnid=oAc9g7i4_kzacM:&amp;ved=0CAUQjRw&amp;url=http://en.wikipedia.org/wiki/File:GSA_-_US_Tax_Court_bldg.JPG&amp;ei=OZQjUfzNEZPg8wSZqoAg&amp;bvm=bv.42553238,d.eWU&amp;psig=AFQjCNHOij2r15PFZThccyeg_xIuWq_h6A&amp;ust=1361372585587494" TargetMode="Externa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U.S.+Court+of+Appeals+for+the+Armed+Forces&amp;source=images&amp;cd=&amp;cad=rja&amp;docid=l-6MSdRk5Q4rzM&amp;tbnid=bq72TnKDH1z0PM:&amp;ved=0CAUQjRw&amp;url=http://www.mainjustice.com/2011/12/05/holder-aide-may-go-from-the-heat-of-doj-to-a-quiet-military-court/&amp;ei=jpQjUbKKJ5T09gTfzYHQCA&amp;bvm=bv.42553238,d.eWU&amp;psig=AFQjCNGD5zbR5al4SuJGV9mVvG1OpVt3JA&amp;ust=1361372682974530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m/url?sa=i&amp;rct=j&amp;q=Courts+&amp;source=images&amp;cd=&amp;cad=rja&amp;docid=ZCEWrOgtfo_lLM&amp;tbnid=TfKz0R1r9REXWM:&amp;ved=0CAUQjRw&amp;url=http://www.stillaguamish.com/courtsjustice.asp&amp;ei=y5QjUfLjF4TA8ATOyoCgDw&amp;bvm=bv.42553238,d.eWU&amp;psig=AFQjCNEjKq1qnBRFrG0rwhUw5S4bHVZsXg&amp;ust=1361372743533196" TargetMode="Externa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dred+scott&amp;source=images&amp;cd=&amp;cad=rja&amp;docid=xy7kv1vDkp_rzM&amp;tbnid=09nUbzXvUnRhLM:&amp;ved=0CAUQjRw&amp;url=http://www.todayifoundout.com/index.php/2012/02/the-term-scot-free-does-not-come-from-the-dred-scott-v-sandford-supreme-court-case/&amp;ei=ZuIkUeeCPYne8ATB5IGoBA&amp;bvm=bv.42661473,d.eWU&amp;psig=AFQjCNEwJgttBXJW-maMI5Wt3t7vaZuIMg&amp;ust=1361458144796807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supreme+court+of+united+states&amp;source=images&amp;cd=&amp;cad=rja&amp;docid=YGG_2iIjCyL3uM&amp;tbnid=PHv1S7jlgKzweM:&amp;ved=0CAUQjRw&amp;url=http://www.britannica.com/blogs/2010/06/the-us-supreme-court-reforming-the-least-democratic-branch/&amp;ei=rOMkUYnAK4q-9gTdyYHoAg&amp;bvm=bv.42661473,d.eWU&amp;psig=AFQjCNG797phMEV0zZI2yCgkgYDNyOOUww&amp;ust=1361458470612588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ourt+Orders+&amp;source=images&amp;cd=&amp;cad=rja&amp;docid=wO7A3Z6NlxYIqM&amp;tbnid=lUyLzCDuYhZdeM:&amp;ved=0CAUQjRw&amp;url=http://mmason.freeshell.org/blog/sets_sets_guiness_world_record.htm&amp;ei=geMkUeTnCoe69QTGvoGYAQ&amp;bvm=bv.42661473,d.eWU&amp;psig=AFQjCNFr77xwSpBffhax6auKLccwEyUZpw&amp;ust=136145841147236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federal+court+system&amp;source=images&amp;cd=&amp;cad=rja&amp;docid=Yqiu6x-rUjOA2M&amp;tbnid=s6-2PWP75_-AlM:&amp;ved=0CAUQjRw&amp;url=http://www.catea.gatech.edu/grade/legal/structure.html&amp;ei=w1ceUd3FAYiO8wS1voGQBg&amp;bvm=bv.42553238,d.eWU&amp;psig=AFQjCNGVaRgY88ldd5kxU9L0ij0vbWg4Tg&amp;ust=136102943702483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supreme+court&amp;source=images&amp;cd=&amp;cad=rja&amp;docid=Mu0eevD_FTPIWM&amp;tbnid=6tkgTAcNzHcA7M:&amp;ved=0CAUQjRw&amp;url=http://dc.about.com/od/photos/ss/SupremeCtPics_7.htm&amp;ei=clgeUfroDon09gTlmIHAAw&amp;bvm=bv.42553238,d.eWU&amp;psig=AFQjCNHQMSFu_9h7g4N5so_a0j6YySgVUw&amp;ust=1361029613622224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8 Section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I. The Federal Court System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965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8 Section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II. Lower Federal Courts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9663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Federal District Courts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The Jurisdiction of District Courts </a:t>
            </a:r>
          </a:p>
          <a:p>
            <a:pPr lvl="1"/>
            <a:r>
              <a:rPr lang="en-US" sz="2000" dirty="0"/>
              <a:t>A. grand juries - A jury, normally of twenty-three jurors, selected to examine the validity of an accusation before trial.</a:t>
            </a:r>
          </a:p>
          <a:p>
            <a:pPr lvl="1"/>
            <a:r>
              <a:rPr lang="en-US" sz="2000" dirty="0"/>
              <a:t>Bankruptcy – A legal proceeding involving a person or business that is unable to repay outstanding debts.</a:t>
            </a:r>
          </a:p>
          <a:p>
            <a:r>
              <a:rPr lang="en-US" dirty="0"/>
              <a:t>2. Court Officials </a:t>
            </a:r>
          </a:p>
          <a:p>
            <a:pPr lvl="1"/>
            <a:r>
              <a:rPr lang="en-US" sz="2000" dirty="0"/>
              <a:t>A. magistrate judges – District courts also have officials who are known. </a:t>
            </a:r>
          </a:p>
          <a:p>
            <a:pPr lvl="1"/>
            <a:r>
              <a:rPr lang="en-US" sz="2000" dirty="0"/>
              <a:t>B. misdemeanor – minor criminal cases punishable by one year or less of prison.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557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Federal District Courts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Other Courtroom Officials</a:t>
            </a:r>
          </a:p>
          <a:p>
            <a:pPr lvl="1"/>
            <a:r>
              <a:rPr lang="en-US" sz="2000" dirty="0"/>
              <a:t>A. public defenders – appointed by the panel of the judges who make up the court of appeals. </a:t>
            </a:r>
          </a:p>
          <a:p>
            <a:pPr lvl="1"/>
            <a:r>
              <a:rPr lang="en-US" sz="2000" dirty="0"/>
              <a:t>B. marshals – provide security and police protection at federal court house.</a:t>
            </a:r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572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Federal Courts of Appeal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Purpose of Court Appeals </a:t>
            </a:r>
          </a:p>
          <a:p>
            <a:pPr lvl="1"/>
            <a:r>
              <a:rPr lang="en-US" sz="2000" dirty="0"/>
              <a:t>A. Hear cases on appeal from the district courts within their circuit. </a:t>
            </a:r>
          </a:p>
          <a:p>
            <a:pPr lvl="1"/>
            <a:r>
              <a:rPr lang="en-US" sz="2000" dirty="0"/>
              <a:t>B. Hear appeals from various administrative agencies of the federal government.  </a:t>
            </a:r>
          </a:p>
          <a:p>
            <a:r>
              <a:rPr lang="en-US" dirty="0"/>
              <a:t>2. Appeals Court Procedure </a:t>
            </a:r>
          </a:p>
          <a:p>
            <a:pPr lvl="1"/>
            <a:r>
              <a:rPr lang="en-US" sz="2000" dirty="0"/>
              <a:t>A. appellant – person who files an appeal </a:t>
            </a:r>
          </a:p>
          <a:p>
            <a:pPr lvl="1"/>
            <a:r>
              <a:rPr lang="en-US" sz="2000" dirty="0"/>
              <a:t>B. briefs – panel reviews trail court record and reads written arguments from both sides in the case. </a:t>
            </a:r>
          </a:p>
          <a:p>
            <a:pPr lvl="1"/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53679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Federal Courts of Appeal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After the Ruling</a:t>
            </a:r>
          </a:p>
          <a:p>
            <a:pPr lvl="1"/>
            <a:r>
              <a:rPr lang="en-US" sz="2000" dirty="0"/>
              <a:t>A. Usually the final word in a particular case. </a:t>
            </a:r>
          </a:p>
          <a:p>
            <a:r>
              <a:rPr lang="en-US" dirty="0"/>
              <a:t>4. The Federal Circuit</a:t>
            </a:r>
            <a:endParaRPr lang="en-US" sz="2000" dirty="0"/>
          </a:p>
          <a:p>
            <a:pPr lvl="1"/>
            <a:r>
              <a:rPr lang="en-US" sz="2000" dirty="0"/>
              <a:t>A. In 1982, Congress created the Courts of Appeals for the Federal Circuit. </a:t>
            </a:r>
          </a:p>
          <a:p>
            <a:pPr lvl="1"/>
            <a:r>
              <a:rPr lang="en-US" sz="2000" dirty="0"/>
              <a:t>B. Has nationwide appellate jurisdiction for cases involving certain areas of law.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825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Other Federal Courts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U.S. Court of International Trade </a:t>
            </a:r>
          </a:p>
          <a:p>
            <a:r>
              <a:rPr lang="en-US" dirty="0"/>
              <a:t>2. U.S. Tax Court </a:t>
            </a:r>
          </a:p>
          <a:p>
            <a:r>
              <a:rPr lang="en-US" dirty="0"/>
              <a:t>3. U.S. Court of Appeals for Veterans Claims </a:t>
            </a:r>
          </a:p>
          <a:p>
            <a:r>
              <a:rPr lang="en-US" dirty="0"/>
              <a:t>4. U.S. Court of Federal Claims </a:t>
            </a:r>
          </a:p>
        </p:txBody>
      </p:sp>
      <p:pic>
        <p:nvPicPr>
          <p:cNvPr id="1026" name="Picture 2" descr="http://www.cit.uscourts.gov/Images/CeremonialCourtroom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91000"/>
            <a:ext cx="379264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d/d8/GSA_-_US_Tax_Court_bldg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218709"/>
            <a:ext cx="435292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363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Other Federal Courts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U.S. Court of Appeals for the Armed Forces</a:t>
            </a:r>
          </a:p>
          <a:p>
            <a:r>
              <a:rPr lang="en-US" dirty="0"/>
              <a:t>6. National Security Courts</a:t>
            </a:r>
          </a:p>
          <a:p>
            <a:r>
              <a:rPr lang="en-US" dirty="0"/>
              <a:t>7. Military Commissions</a:t>
            </a:r>
          </a:p>
          <a:p>
            <a:r>
              <a:rPr lang="en-US" dirty="0"/>
              <a:t>8. Washington, D.C., and Territorial Courts </a:t>
            </a:r>
          </a:p>
          <a:p>
            <a:endParaRPr lang="en-US" dirty="0"/>
          </a:p>
        </p:txBody>
      </p:sp>
      <p:pic>
        <p:nvPicPr>
          <p:cNvPr id="2050" name="Picture 2" descr="http://www.mainjustice.com/files/2011/12/Armed-Services-Court-of-Appeal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142510"/>
            <a:ext cx="378017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stillaguamish.com/images/gavel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3990"/>
            <a:ext cx="3743080" cy="239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5569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8 Section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III. The Supreme Court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656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A. Highlights of Supreme Court History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6705600" cy="4456176"/>
          </a:xfrm>
        </p:spPr>
        <p:txBody>
          <a:bodyPr/>
          <a:lstStyle/>
          <a:p>
            <a:r>
              <a:rPr lang="en-US" dirty="0"/>
              <a:t>1. Early Visions</a:t>
            </a:r>
          </a:p>
          <a:p>
            <a:pPr lvl="1"/>
            <a:r>
              <a:rPr lang="en-US" sz="2000" dirty="0"/>
              <a:t>A. Alexander Hamilton wrote the Federalist and his writings became a touchstone for constitutional scholars. </a:t>
            </a:r>
          </a:p>
          <a:p>
            <a:r>
              <a:rPr lang="en-US" dirty="0"/>
              <a:t>2. The Marshall Court </a:t>
            </a:r>
          </a:p>
          <a:p>
            <a:pPr lvl="1"/>
            <a:r>
              <a:rPr lang="en-US" sz="2000" dirty="0"/>
              <a:t>A. </a:t>
            </a:r>
            <a:r>
              <a:rPr lang="en-US" sz="2000" i="1" dirty="0"/>
              <a:t>Marbury v. Madison </a:t>
            </a:r>
            <a:r>
              <a:rPr lang="en-US" sz="2000" dirty="0"/>
              <a:t>- established the Supreme Court's power to review acts of Congress or state laws to see if they were constitutional or not.</a:t>
            </a:r>
          </a:p>
          <a:p>
            <a:r>
              <a:rPr lang="en-US" dirty="0"/>
              <a:t>3. </a:t>
            </a:r>
            <a:r>
              <a:rPr lang="en-US" i="1" dirty="0"/>
              <a:t>Dread Scott 1857</a:t>
            </a:r>
          </a:p>
          <a:p>
            <a:pPr lvl="1"/>
            <a:r>
              <a:rPr lang="en-US" sz="2000" dirty="0"/>
              <a:t>A. </a:t>
            </a:r>
            <a:r>
              <a:rPr lang="en-US" sz="2000" i="1" dirty="0"/>
              <a:t>Dred Scott v. Sandford</a:t>
            </a:r>
            <a:r>
              <a:rPr lang="en-US" sz="2000" dirty="0"/>
              <a:t> – Scott sued for his freedom, and lost.</a:t>
            </a:r>
          </a:p>
        </p:txBody>
      </p:sp>
      <p:pic>
        <p:nvPicPr>
          <p:cNvPr id="1026" name="Picture 2" descr="http://www.todayifoundout.com/wp-content/uploads/2012/02/DredScot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006" y="4114800"/>
            <a:ext cx="2203212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126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A. Highlights of Supreme Court History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From Reconstruction to </a:t>
            </a:r>
            <a:r>
              <a:rPr lang="en-US" i="1" dirty="0"/>
              <a:t>Plessy</a:t>
            </a:r>
          </a:p>
          <a:p>
            <a:pPr lvl="1"/>
            <a:r>
              <a:rPr lang="en-US" sz="2000" dirty="0"/>
              <a:t>A. Republicans became the leading political party for 60 years after the Civil War. </a:t>
            </a:r>
            <a:r>
              <a:rPr lang="en-US" i="1" dirty="0"/>
              <a:t> </a:t>
            </a:r>
          </a:p>
          <a:p>
            <a:pPr lvl="1"/>
            <a:r>
              <a:rPr lang="en-US" sz="2000" dirty="0"/>
              <a:t>B. The 13</a:t>
            </a:r>
            <a:r>
              <a:rPr lang="en-US" sz="2000" baseline="30000" dirty="0"/>
              <a:t>th</a:t>
            </a:r>
            <a:r>
              <a:rPr lang="en-US" sz="2000" dirty="0"/>
              <a:t>, 14</a:t>
            </a:r>
            <a:r>
              <a:rPr lang="en-US" sz="2000" baseline="30000" dirty="0"/>
              <a:t>th</a:t>
            </a:r>
            <a:r>
              <a:rPr lang="en-US" sz="2000" dirty="0"/>
              <a:t>, and 15</a:t>
            </a:r>
            <a:r>
              <a:rPr lang="en-US" sz="2000" baseline="30000" dirty="0"/>
              <a:t>th</a:t>
            </a:r>
            <a:r>
              <a:rPr lang="en-US" sz="2000" dirty="0"/>
              <a:t> amendments were created. </a:t>
            </a:r>
          </a:p>
          <a:p>
            <a:r>
              <a:rPr lang="en-US" dirty="0"/>
              <a:t>5. From the 1950s to the Present. </a:t>
            </a:r>
          </a:p>
          <a:p>
            <a:pPr lvl="1"/>
            <a:r>
              <a:rPr lang="en-US" sz="2000" dirty="0"/>
              <a:t>A. </a:t>
            </a:r>
            <a:r>
              <a:rPr lang="en-US" sz="2000" i="1" dirty="0"/>
              <a:t>Brown v. Board of Education of Topeka, Kansas </a:t>
            </a:r>
            <a:r>
              <a:rPr lang="en-US" sz="2000" dirty="0"/>
              <a:t>– ruling called for the desegregation of public schools. </a:t>
            </a:r>
          </a:p>
          <a:p>
            <a:pPr lvl="1"/>
            <a:r>
              <a:rPr lang="en-US" sz="2000" dirty="0"/>
              <a:t>B. </a:t>
            </a:r>
            <a:r>
              <a:rPr lang="en-US" sz="2000" i="1" dirty="0"/>
              <a:t>Gideon v. Wainwright </a:t>
            </a:r>
            <a:r>
              <a:rPr lang="en-US" sz="2000" dirty="0"/>
              <a:t>&amp; </a:t>
            </a:r>
            <a:r>
              <a:rPr lang="en-US" sz="2000" i="1" dirty="0"/>
              <a:t>Miranda v. Arizona</a:t>
            </a:r>
            <a:r>
              <a:rPr lang="en-US" sz="2000" dirty="0"/>
              <a:t> – expanded the rights to people accused of crimes.</a:t>
            </a:r>
            <a:endParaRPr lang="en-US" sz="1800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49204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The American Court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>
                <a:solidFill>
                  <a:srgbClr val="FF0000"/>
                </a:solidFill>
              </a:rPr>
              <a:t>A Dual Court System </a:t>
            </a:r>
          </a:p>
          <a:p>
            <a:pPr lvl="1"/>
            <a:r>
              <a:rPr lang="en-US" sz="2000" dirty="0"/>
              <a:t>A. There are valid </a:t>
            </a:r>
            <a:r>
              <a:rPr lang="en-US" sz="2000" dirty="0">
                <a:solidFill>
                  <a:srgbClr val="FF0000"/>
                </a:solidFill>
              </a:rPr>
              <a:t>state</a:t>
            </a:r>
            <a:r>
              <a:rPr lang="en-US" sz="2000" dirty="0"/>
              <a:t> courts and valid </a:t>
            </a:r>
            <a:r>
              <a:rPr lang="en-US" sz="2000" dirty="0">
                <a:solidFill>
                  <a:srgbClr val="FF0000"/>
                </a:solidFill>
              </a:rPr>
              <a:t>federal</a:t>
            </a:r>
            <a:r>
              <a:rPr lang="en-US" sz="2000" dirty="0"/>
              <a:t> courts.</a:t>
            </a:r>
          </a:p>
          <a:p>
            <a:r>
              <a:rPr lang="en-US" dirty="0"/>
              <a:t>2. </a:t>
            </a:r>
            <a:r>
              <a:rPr lang="en-US" dirty="0">
                <a:solidFill>
                  <a:srgbClr val="FF0000"/>
                </a:solidFill>
              </a:rPr>
              <a:t>Jurisdiction 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A. The authority to hear and decide a case. </a:t>
            </a:r>
          </a:p>
          <a:p>
            <a:pPr lvl="1"/>
            <a:r>
              <a:rPr lang="en-US" sz="2000" dirty="0"/>
              <a:t>B. </a:t>
            </a:r>
            <a:r>
              <a:rPr lang="en-US" sz="2000" b="1" dirty="0">
                <a:solidFill>
                  <a:srgbClr val="FF0000"/>
                </a:solidFill>
              </a:rPr>
              <a:t>Exclusive Jurisdiction </a:t>
            </a:r>
            <a:r>
              <a:rPr lang="en-US" sz="2000" dirty="0"/>
              <a:t>– the sole right to hear a case. </a:t>
            </a:r>
          </a:p>
          <a:p>
            <a:pPr lvl="1"/>
            <a:r>
              <a:rPr lang="en-US" sz="2000" dirty="0"/>
              <a:t>C. </a:t>
            </a:r>
            <a:r>
              <a:rPr lang="en-US" sz="2000" b="1" dirty="0">
                <a:solidFill>
                  <a:srgbClr val="FF0000"/>
                </a:solidFill>
              </a:rPr>
              <a:t>Concurrent jurisdiction</a:t>
            </a:r>
            <a:r>
              <a:rPr lang="en-US" sz="2000" dirty="0"/>
              <a:t> – refers to cases that fall under both state and federal jurisdiction. </a:t>
            </a:r>
          </a:p>
          <a:p>
            <a:pPr lvl="1"/>
            <a:r>
              <a:rPr lang="en-US" sz="2000" dirty="0"/>
              <a:t>D. </a:t>
            </a:r>
            <a:r>
              <a:rPr lang="en-US" sz="2000" dirty="0">
                <a:solidFill>
                  <a:srgbClr val="FF0000"/>
                </a:solidFill>
              </a:rPr>
              <a:t>Plaintiff – person making the legal complaint.</a:t>
            </a:r>
          </a:p>
          <a:p>
            <a:pPr lvl="1"/>
            <a:r>
              <a:rPr lang="en-US" sz="2000" dirty="0"/>
              <a:t>E. </a:t>
            </a:r>
            <a:r>
              <a:rPr lang="en-US" sz="2000" dirty="0">
                <a:solidFill>
                  <a:srgbClr val="FF0000"/>
                </a:solidFill>
              </a:rPr>
              <a:t>Defendant – the person against whom the complaint is filed.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203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B. Choosing Supreme Court Justices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Choosing a Nominee </a:t>
            </a:r>
          </a:p>
          <a:p>
            <a:pPr lvl="1"/>
            <a:r>
              <a:rPr lang="en-US" sz="2000" dirty="0"/>
              <a:t>A.  Legal enterprise, party affiliation, judicial philosophy, and a sense of the nominee’s acceptability to the Senate. </a:t>
            </a:r>
          </a:p>
          <a:p>
            <a:pPr lvl="1"/>
            <a:r>
              <a:rPr lang="en-US" sz="2000" dirty="0"/>
              <a:t>B. Most have served as federal judges, few state govs., or in other government posts. </a:t>
            </a:r>
          </a:p>
          <a:p>
            <a:r>
              <a:rPr lang="en-US" dirty="0"/>
              <a:t>2. Confirmation Hearings </a:t>
            </a:r>
          </a:p>
          <a:p>
            <a:pPr lvl="1"/>
            <a:r>
              <a:rPr lang="en-US" sz="2000" dirty="0"/>
              <a:t>A. Usually televised. </a:t>
            </a:r>
          </a:p>
          <a:p>
            <a:pPr lvl="1"/>
            <a:r>
              <a:rPr lang="en-US" sz="2000" dirty="0"/>
              <a:t>B. Nominee often faces intense direct questioning.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678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Supreme Court Procedures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49424"/>
            <a:ext cx="8421221" cy="4379976"/>
          </a:xfrm>
        </p:spPr>
        <p:txBody>
          <a:bodyPr/>
          <a:lstStyle/>
          <a:p>
            <a:r>
              <a:rPr lang="en-US" dirty="0"/>
              <a:t>1. The Terms Begins</a:t>
            </a:r>
          </a:p>
          <a:p>
            <a:pPr lvl="1"/>
            <a:r>
              <a:rPr lang="en-US" sz="2000" dirty="0"/>
              <a:t>A. First Monday of October go until June or July.</a:t>
            </a:r>
            <a:endParaRPr lang="en-US" dirty="0"/>
          </a:p>
          <a:p>
            <a:r>
              <a:rPr lang="en-US" dirty="0"/>
              <a:t>2. Selecting Case </a:t>
            </a:r>
          </a:p>
          <a:p>
            <a:pPr lvl="1"/>
            <a:r>
              <a:rPr lang="en-US" sz="2000" dirty="0"/>
              <a:t>A. writ of certiorari – an order seeking review of the lower court case. </a:t>
            </a:r>
          </a:p>
          <a:p>
            <a:pPr lvl="1"/>
            <a:r>
              <a:rPr lang="en-US" sz="2000" dirty="0"/>
              <a:t>B. docket – lists of cases to be heard. </a:t>
            </a:r>
          </a:p>
          <a:p>
            <a:pPr lvl="1"/>
            <a:r>
              <a:rPr lang="en-US" sz="2000" dirty="0"/>
              <a:t>C. Cases come from three categories. </a:t>
            </a:r>
          </a:p>
        </p:txBody>
      </p:sp>
      <p:pic>
        <p:nvPicPr>
          <p:cNvPr id="3074" name="Picture 2" descr="http://www.britannica.com/blogs/wp-content/uploads/2010/06/supreme-cour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4114800"/>
            <a:ext cx="3459277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34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Supreme Court Procedures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3. Briefs and Oral Arguments </a:t>
            </a:r>
          </a:p>
          <a:p>
            <a:pPr lvl="1"/>
            <a:r>
              <a:rPr lang="en-US" sz="2000" dirty="0"/>
              <a:t>A. First step is reading briefs, then the justice listens to oral arguments. </a:t>
            </a:r>
          </a:p>
          <a:p>
            <a:pPr lvl="1"/>
            <a:r>
              <a:rPr lang="en-US" sz="2000" dirty="0"/>
              <a:t>B. Briefs – written arguments prepared and submitted by each side in the case.</a:t>
            </a:r>
          </a:p>
          <a:p>
            <a:r>
              <a:rPr lang="en-US" dirty="0"/>
              <a:t>4. Opinions</a:t>
            </a:r>
          </a:p>
          <a:p>
            <a:pPr lvl="1"/>
            <a:r>
              <a:rPr lang="en-US" sz="2000" dirty="0"/>
              <a:t>A. majority opinion – one that is signed by at least five of the nine members of the Court. </a:t>
            </a:r>
            <a:r>
              <a:rPr lang="en-US" dirty="0"/>
              <a:t> </a:t>
            </a:r>
          </a:p>
          <a:p>
            <a:pPr lvl="1"/>
            <a:r>
              <a:rPr lang="en-US" sz="2000" dirty="0"/>
              <a:t>B. concurring opinions – agree with overall conclusion in the case but stress something different or additional.</a:t>
            </a:r>
          </a:p>
          <a:p>
            <a:pPr lvl="1"/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23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Supreme Court Procedures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/>
              <a:t>C. Dissenting opinions – are those held by the minority of the justices who do not agree with the ruling in the case. </a:t>
            </a:r>
          </a:p>
          <a:p>
            <a:r>
              <a:rPr lang="en-US" dirty="0"/>
              <a:t>5. Court Orders </a:t>
            </a:r>
          </a:p>
          <a:p>
            <a:pPr lvl="1"/>
            <a:r>
              <a:rPr lang="en-US" sz="2000" dirty="0"/>
              <a:t>A. plenary review – The Court’s full review of cases.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t3.gstatic.com/images?q=tbn:ANd9GcTD2Y63zeoF1obgMVGomiJqDpib7yenXGNduVYkZivlBqNqlmxgMA:mmason.freeshell.org/EleventhCircuitOrders/01-13664GrantAppellantStrikeMo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33800"/>
            <a:ext cx="2239354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91464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B. Structure of the Federal Court   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>
                <a:solidFill>
                  <a:srgbClr val="FF0000"/>
                </a:solidFill>
              </a:rPr>
              <a:t>Judiciary Act of 1789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A. Proposed a three-tiered structure for the federal courts. </a:t>
            </a:r>
          </a:p>
          <a:p>
            <a:r>
              <a:rPr lang="en-US" dirty="0"/>
              <a:t>1. District Court </a:t>
            </a:r>
          </a:p>
          <a:p>
            <a:pPr lvl="1"/>
            <a:r>
              <a:rPr lang="en-US" sz="2000" dirty="0"/>
              <a:t>A. Spread throughout the country and serve as the </a:t>
            </a:r>
            <a:r>
              <a:rPr lang="en-US" sz="2000" b="1" dirty="0">
                <a:solidFill>
                  <a:srgbClr val="FF0000"/>
                </a:solidFill>
              </a:rPr>
              <a:t>trial courts of the federal system. </a:t>
            </a:r>
          </a:p>
          <a:p>
            <a:r>
              <a:rPr lang="en-US" dirty="0"/>
              <a:t>2. Courts of Appeals </a:t>
            </a:r>
          </a:p>
          <a:p>
            <a:pPr lvl="1"/>
            <a:r>
              <a:rPr lang="en-US" sz="2000" dirty="0"/>
              <a:t>A. Hear appeals from district courts and also from those federal agencies that have rule-making and rule-enforcement powers. </a:t>
            </a:r>
          </a:p>
          <a:p>
            <a:r>
              <a:rPr lang="en-US" dirty="0"/>
              <a:t>3. The Supreme Court </a:t>
            </a:r>
          </a:p>
          <a:p>
            <a:pPr lvl="1"/>
            <a:r>
              <a:rPr lang="en-US" sz="2000" dirty="0"/>
              <a:t>A. Occupies the top tier of the federal court system. </a:t>
            </a:r>
          </a:p>
          <a:p>
            <a:pPr lvl="1"/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993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B. Structure of the Federal Court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Other Courts</a:t>
            </a:r>
          </a:p>
          <a:p>
            <a:pPr lvl="1"/>
            <a:r>
              <a:rPr lang="en-US" sz="2000" dirty="0"/>
              <a:t>A. Over the years Congress has created a number of other courts. </a:t>
            </a:r>
          </a:p>
          <a:p>
            <a:endParaRPr lang="en-US" dirty="0"/>
          </a:p>
        </p:txBody>
      </p:sp>
      <p:pic>
        <p:nvPicPr>
          <p:cNvPr id="1026" name="Picture 2" descr="http://www.catea.gatech.edu/grade/legal/structur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86200"/>
            <a:ext cx="3810000" cy="2859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5479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Appointing Federal Judges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Legal Expertise </a:t>
            </a:r>
          </a:p>
          <a:p>
            <a:pPr lvl="1"/>
            <a:r>
              <a:rPr lang="en-US" sz="2000" dirty="0"/>
              <a:t>A. Constitution has not required it, but most federal judges have been trained lawyers. </a:t>
            </a:r>
          </a:p>
          <a:p>
            <a:pPr lvl="1"/>
            <a:r>
              <a:rPr lang="en-US" sz="2000" dirty="0"/>
              <a:t>B. American Bar Association (ABA) issued reports on the integrity and professional competence of federal judicial nominees since 1952. </a:t>
            </a:r>
          </a:p>
          <a:p>
            <a:r>
              <a:rPr lang="en-US" dirty="0"/>
              <a:t>2. Party Affiliation</a:t>
            </a:r>
          </a:p>
          <a:p>
            <a:pPr lvl="1"/>
            <a:r>
              <a:rPr lang="en-US" sz="2000" dirty="0"/>
              <a:t>B. Presidents usually nominate judges with whom they share a party affiliation.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630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Appointing Federal Judges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b="1" dirty="0">
                <a:solidFill>
                  <a:srgbClr val="FF0000"/>
                </a:solidFill>
              </a:rPr>
              <a:t>Judicial Philosophy</a:t>
            </a:r>
          </a:p>
          <a:p>
            <a:pPr lvl="1"/>
            <a:r>
              <a:rPr lang="en-US" sz="2000" dirty="0"/>
              <a:t>A. Comes down to where judges lands on a spectrum with judicial restraint on one end and judicial activism on the other end. </a:t>
            </a:r>
          </a:p>
          <a:p>
            <a:pPr lvl="1"/>
            <a:r>
              <a:rPr lang="en-US" sz="2000" dirty="0"/>
              <a:t>B. </a:t>
            </a:r>
            <a:r>
              <a:rPr lang="en-US" sz="2000" b="1" dirty="0">
                <a:solidFill>
                  <a:srgbClr val="FF0000"/>
                </a:solidFill>
              </a:rPr>
              <a:t>Judicial restraint </a:t>
            </a:r>
            <a:r>
              <a:rPr lang="en-US" sz="2000" dirty="0"/>
              <a:t>- the concept that a judge should </a:t>
            </a:r>
            <a:r>
              <a:rPr lang="en-US" sz="2000" dirty="0">
                <a:solidFill>
                  <a:srgbClr val="FF0000"/>
                </a:solidFill>
              </a:rPr>
              <a:t>interpret the Constitution according to the Framers’ original intention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C. </a:t>
            </a:r>
            <a:r>
              <a:rPr lang="en-US" sz="2000" b="1" dirty="0">
                <a:solidFill>
                  <a:srgbClr val="FF0000"/>
                </a:solidFill>
              </a:rPr>
              <a:t>Judicial activism </a:t>
            </a:r>
            <a:r>
              <a:rPr lang="en-US" sz="2000" dirty="0"/>
              <a:t>– that judges </a:t>
            </a:r>
            <a:r>
              <a:rPr lang="en-US" sz="2000" dirty="0">
                <a:solidFill>
                  <a:srgbClr val="FF0000"/>
                </a:solidFill>
              </a:rPr>
              <a:t>can adapt the meaning of the Constitution</a:t>
            </a:r>
            <a:r>
              <a:rPr lang="en-US" sz="2000" dirty="0"/>
              <a:t> to meet the demands of contemporary realities. </a:t>
            </a:r>
          </a:p>
          <a:p>
            <a:pPr lvl="1"/>
            <a:r>
              <a:rPr lang="en-US" sz="2000" dirty="0"/>
              <a:t>D. </a:t>
            </a:r>
            <a:r>
              <a:rPr lang="en-US" sz="2000" b="1" dirty="0">
                <a:solidFill>
                  <a:srgbClr val="FF0000"/>
                </a:solidFill>
              </a:rPr>
              <a:t>Precedent</a:t>
            </a:r>
            <a:r>
              <a:rPr lang="en-US" sz="2000" dirty="0"/>
              <a:t> – </a:t>
            </a:r>
            <a:r>
              <a:rPr lang="en-US" sz="2000" dirty="0">
                <a:solidFill>
                  <a:srgbClr val="FF0000"/>
                </a:solidFill>
              </a:rPr>
              <a:t>previous court rulings </a:t>
            </a:r>
            <a:r>
              <a:rPr lang="en-US" sz="2000" dirty="0"/>
              <a:t>on given legal question.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164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C. Appointing Federal Judges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Opinions of the Senate</a:t>
            </a:r>
          </a:p>
          <a:p>
            <a:pPr lvl="1"/>
            <a:r>
              <a:rPr lang="en-US" sz="2000" dirty="0"/>
              <a:t>A. Senatorial courtesy – A senator from the same state as the nominee and the same political party as the president can block a nomination for virtually any reason. </a:t>
            </a:r>
          </a:p>
          <a:p>
            <a:pPr marL="411480" lvl="1" indent="0">
              <a:buNone/>
            </a:pPr>
            <a:endParaRPr lang="en-US" sz="2000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0.tqn.com/d/dc/1/0/9/F/1/6_Supreme_Court_201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0"/>
            <a:ext cx="43529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795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Checks and Balances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Judicial Review</a:t>
            </a:r>
          </a:p>
          <a:p>
            <a:pPr lvl="1"/>
            <a:r>
              <a:rPr lang="en-US" sz="2000" dirty="0"/>
              <a:t>A. The primary judicial check on the legislative and executive branches is the power of judicial review. </a:t>
            </a:r>
          </a:p>
          <a:p>
            <a:r>
              <a:rPr lang="en-US" dirty="0"/>
              <a:t>2. Checks on the Judiciary</a:t>
            </a:r>
          </a:p>
          <a:p>
            <a:pPr lvl="1"/>
            <a:r>
              <a:rPr lang="en-US" sz="2000" dirty="0"/>
              <a:t>A. Giving people a say, through their elected representatives, on who will be their judges. </a:t>
            </a:r>
          </a:p>
          <a:p>
            <a:pPr lvl="1"/>
            <a:r>
              <a:rPr lang="en-US" sz="2000" dirty="0"/>
              <a:t>B. Congress has the power to impeach and remove judges from office.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96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Two Important Court Rulings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6112"/>
          </a:xfrm>
        </p:spPr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Marbury v. Madison </a:t>
            </a:r>
            <a:r>
              <a:rPr lang="en-US" dirty="0"/>
              <a:t>- established the Supreme Court's power to review acts of Congress or state laws to see if they were constitutional or not.</a:t>
            </a:r>
          </a:p>
          <a:p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Brown v. Board of Education of Topeka, Kansas</a:t>
            </a:r>
            <a:r>
              <a:rPr lang="en-US" i="1" dirty="0"/>
              <a:t> </a:t>
            </a:r>
            <a:r>
              <a:rPr lang="en-US" dirty="0"/>
              <a:t>– ruling called for the desegregation of public schools.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brown v. board of edu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313703"/>
            <a:ext cx="3924300" cy="2571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1749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Fals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1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a9b272f4-78a7-4393-82f2-23f13bc53eab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519</TotalTime>
  <Words>1322</Words>
  <Application>Microsoft Office PowerPoint</Application>
  <PresentationFormat>On-screen Show (4:3)</PresentationFormat>
  <Paragraphs>127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Georgia</vt:lpstr>
      <vt:lpstr>Trebuchet MS</vt:lpstr>
      <vt:lpstr>Wingdings 2</vt:lpstr>
      <vt:lpstr>Urban</vt:lpstr>
      <vt:lpstr>Chapter 8 Section 1</vt:lpstr>
      <vt:lpstr>A. The American Court System </vt:lpstr>
      <vt:lpstr>B. Structure of the Federal Court    System </vt:lpstr>
      <vt:lpstr>B. Structure of the Federal Court System </vt:lpstr>
      <vt:lpstr>C. Appointing Federal Judges </vt:lpstr>
      <vt:lpstr>C. Appointing Federal Judges </vt:lpstr>
      <vt:lpstr>C. Appointing Federal Judges </vt:lpstr>
      <vt:lpstr>D. Checks and Balances</vt:lpstr>
      <vt:lpstr>Two Important Court Rulings</vt:lpstr>
      <vt:lpstr>Chapter 8 Section 2</vt:lpstr>
      <vt:lpstr>A. Federal District Courts </vt:lpstr>
      <vt:lpstr>A. Federal District Courts </vt:lpstr>
      <vt:lpstr>B. Federal Courts of Appeal </vt:lpstr>
      <vt:lpstr>B. Federal Courts of Appeal </vt:lpstr>
      <vt:lpstr>C. Other Federal Courts</vt:lpstr>
      <vt:lpstr>C. Other Federal Courts</vt:lpstr>
      <vt:lpstr>Chapter 8 Section 3</vt:lpstr>
      <vt:lpstr>A. Highlights of Supreme Court History </vt:lpstr>
      <vt:lpstr>A. Highlights of Supreme Court History </vt:lpstr>
      <vt:lpstr>B. Choosing Supreme Court Justices</vt:lpstr>
      <vt:lpstr>C. Supreme Court Procedures </vt:lpstr>
      <vt:lpstr>C. Supreme Court Procedures </vt:lpstr>
      <vt:lpstr>C. Supreme Court Procedures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Section 1</dc:title>
  <dc:creator>cit-sysop</dc:creator>
  <cp:lastModifiedBy>Wyka, Michael</cp:lastModifiedBy>
  <cp:revision>41</cp:revision>
  <dcterms:created xsi:type="dcterms:W3CDTF">2013-02-14T15:42:20Z</dcterms:created>
  <dcterms:modified xsi:type="dcterms:W3CDTF">2016-09-22T16:14:33Z</dcterms:modified>
</cp:coreProperties>
</file>