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355" r:id="rId3"/>
    <p:sldId id="356" r:id="rId4"/>
    <p:sldId id="357" r:id="rId5"/>
    <p:sldId id="358" r:id="rId6"/>
    <p:sldId id="359" r:id="rId7"/>
    <p:sldId id="360" r:id="rId8"/>
    <p:sldId id="312" r:id="rId9"/>
    <p:sldId id="313" r:id="rId10"/>
    <p:sldId id="315" r:id="rId11"/>
    <p:sldId id="344" r:id="rId12"/>
    <p:sldId id="258" r:id="rId13"/>
    <p:sldId id="354" r:id="rId14"/>
    <p:sldId id="332" r:id="rId15"/>
    <p:sldId id="343" r:id="rId16"/>
    <p:sldId id="333" r:id="rId17"/>
    <p:sldId id="334" r:id="rId18"/>
    <p:sldId id="335" r:id="rId19"/>
    <p:sldId id="338" r:id="rId20"/>
    <p:sldId id="345" r:id="rId21"/>
    <p:sldId id="346" r:id="rId22"/>
    <p:sldId id="349" r:id="rId23"/>
    <p:sldId id="350" r:id="rId24"/>
    <p:sldId id="351" r:id="rId25"/>
    <p:sldId id="347" r:id="rId26"/>
    <p:sldId id="348" r:id="rId27"/>
    <p:sldId id="352" r:id="rId28"/>
    <p:sldId id="365" r:id="rId29"/>
    <p:sldId id="366" r:id="rId30"/>
    <p:sldId id="318" r:id="rId31"/>
    <p:sldId id="292" r:id="rId32"/>
    <p:sldId id="362" r:id="rId33"/>
    <p:sldId id="363" r:id="rId34"/>
    <p:sldId id="339" r:id="rId35"/>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4660"/>
  </p:normalViewPr>
  <p:slideViewPr>
    <p:cSldViewPr>
      <p:cViewPr varScale="1">
        <p:scale>
          <a:sx n="48" d="100"/>
          <a:sy n="48" d="100"/>
        </p:scale>
        <p:origin x="53"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70D145-D2FA-45CA-B165-30ED53E3C043}" type="datetimeFigureOut">
              <a:rPr lang="en-US" smtClean="0"/>
              <a:t>9/25/2016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1C0DAA-CAAB-4FDF-929A-AD36764A1362}" type="slidenum">
              <a:rPr lang="en-US" smtClean="0"/>
              <a:t>‹#›</a:t>
            </a:fld>
            <a:endParaRPr lang="en-US"/>
          </a:p>
        </p:txBody>
      </p:sp>
    </p:spTree>
    <p:extLst>
      <p:ext uri="{BB962C8B-B14F-4D97-AF65-F5344CB8AC3E}">
        <p14:creationId xmlns:p14="http://schemas.microsoft.com/office/powerpoint/2010/main" val="3515919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3EFEBC-98E9-441D-86D0-36C8961ADA03}" type="slidenum">
              <a:rPr lang="en-US" smtClean="0"/>
              <a:t>7</a:t>
            </a:fld>
            <a:endParaRPr lang="en-US"/>
          </a:p>
        </p:txBody>
      </p:sp>
    </p:spTree>
    <p:extLst>
      <p:ext uri="{BB962C8B-B14F-4D97-AF65-F5344CB8AC3E}">
        <p14:creationId xmlns:p14="http://schemas.microsoft.com/office/powerpoint/2010/main" val="284452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93503800-0730-4E40-8699-F9D6F2AB6D5F}" type="slidenum">
              <a:rPr lang="en-US" smtClean="0">
                <a:latin typeface="Arial" charset="0"/>
                <a:cs typeface="Arial" charset="0"/>
              </a:rPr>
              <a:pPr eaLnBrk="1" hangingPunct="1"/>
              <a:t>28</a:t>
            </a:fld>
            <a:endParaRPr lang="en-US">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27C423-7F47-4953-91C8-F779F690CD96}"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2516212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7C423-7F47-4953-91C8-F779F690CD96}"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166508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7C423-7F47-4953-91C8-F779F690CD96}"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370033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7C423-7F47-4953-91C8-F779F690CD96}"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2483805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27C423-7F47-4953-91C8-F779F690CD96}"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25661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27C423-7F47-4953-91C8-F779F690CD96}" type="datetimeFigureOut">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2920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27C423-7F47-4953-91C8-F779F690CD96}" type="datetimeFigureOut">
              <a:rPr lang="en-US" smtClean="0"/>
              <a:t>9/25/2016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264753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27C423-7F47-4953-91C8-F779F690CD96}" type="datetimeFigureOut">
              <a:rPr lang="en-US" smtClean="0"/>
              <a:t>9/25/2016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14509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7C423-7F47-4953-91C8-F779F690CD96}" type="datetimeFigureOut">
              <a:rPr lang="en-US" smtClean="0"/>
              <a:t>9/25/2016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413284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27C423-7F47-4953-91C8-F779F690CD96}" type="datetimeFigureOut">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3913886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27C423-7F47-4953-91C8-F779F690CD96}" type="datetimeFigureOut">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03598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27C423-7F47-4953-91C8-F779F690CD96}" type="datetimeFigureOut">
              <a:rPr lang="en-US" smtClean="0"/>
              <a:t>9/25/2016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9C6B3-5727-4AB2-91BA-98907F5AD547}" type="slidenum">
              <a:rPr lang="en-US" smtClean="0"/>
              <a:t>‹#›</a:t>
            </a:fld>
            <a:endParaRPr lang="en-US"/>
          </a:p>
        </p:txBody>
      </p:sp>
    </p:spTree>
    <p:extLst>
      <p:ext uri="{BB962C8B-B14F-4D97-AF65-F5344CB8AC3E}">
        <p14:creationId xmlns:p14="http://schemas.microsoft.com/office/powerpoint/2010/main" val="3258579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2.xml.rels><?xml version="1.0" encoding="UTF-8" standalone="yes"?>
<Relationships xmlns="http://schemas.openxmlformats.org/package/2006/relationships"><Relationship Id="rId2" Type="http://schemas.openxmlformats.org/officeDocument/2006/relationships/hyperlink" Target="http://en.wikipedia.org/wiki/Rihl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upload.wikimedia.org/wikipedia/commons/9/9c/Handmade_oil_painting_reproduction_of_Ibn_Battuta_in_Egypt,_a_painting_by_Hippolyte_Leon_Benett..jp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81000" y="1295400"/>
            <a:ext cx="8153400" cy="4800601"/>
          </a:xfrm>
        </p:spPr>
        <p:txBody>
          <a:bodyPr>
            <a:normAutofit/>
          </a:bodyPr>
          <a:lstStyle/>
          <a:p>
            <a:r>
              <a:rPr lang="en-US" sz="3900" dirty="0">
                <a:effectLst>
                  <a:outerShdw blurRad="38100" dist="38100" dir="2700000" algn="tl">
                    <a:srgbClr val="000000">
                      <a:alpha val="43137"/>
                    </a:srgbClr>
                  </a:outerShdw>
                </a:effectLst>
              </a:rPr>
              <a:t>FEUDALISM</a:t>
            </a:r>
            <a:endParaRPr lang="en-US" sz="2600" dirty="0">
              <a:solidFill>
                <a:srgbClr val="002060"/>
              </a:solidFill>
            </a:endParaRPr>
          </a:p>
        </p:txBody>
      </p:sp>
      <p:sp>
        <p:nvSpPr>
          <p:cNvPr id="2051" name="Subtitle 2"/>
          <p:cNvSpPr>
            <a:spLocks noGrp="1"/>
          </p:cNvSpPr>
          <p:nvPr>
            <p:ph type="subTitle" idx="1"/>
          </p:nvPr>
        </p:nvSpPr>
        <p:spPr>
          <a:xfrm>
            <a:off x="533400" y="304800"/>
            <a:ext cx="8077200" cy="685800"/>
          </a:xfrm>
          <a:noFill/>
          <a:ln>
            <a:noFill/>
          </a:ln>
        </p:spPr>
        <p:txBody>
          <a:bodyPr>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Mr. Wyka – AP World History</a:t>
            </a:r>
          </a:p>
        </p:txBody>
      </p:sp>
    </p:spTree>
    <p:custDataLst>
      <p:tags r:id="rId1"/>
    </p:custDataLst>
    <p:extLst>
      <p:ext uri="{BB962C8B-B14F-4D97-AF65-F5344CB8AC3E}">
        <p14:creationId xmlns:p14="http://schemas.microsoft.com/office/powerpoint/2010/main" val="3801624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Vocabulary</a:t>
            </a:r>
          </a:p>
        </p:txBody>
      </p:sp>
      <p:sp>
        <p:nvSpPr>
          <p:cNvPr id="3" name="Content Placeholder 2"/>
          <p:cNvSpPr>
            <a:spLocks noGrp="1"/>
          </p:cNvSpPr>
          <p:nvPr>
            <p:ph idx="1"/>
          </p:nvPr>
        </p:nvSpPr>
        <p:spPr>
          <a:xfrm>
            <a:off x="457200" y="1600200"/>
            <a:ext cx="3733800" cy="4591110"/>
          </a:xfrm>
        </p:spPr>
        <p:txBody>
          <a:bodyPr>
            <a:normAutofit/>
          </a:bodyPr>
          <a:lstStyle/>
          <a:p>
            <a:r>
              <a:rPr lang="en-US" sz="3800" dirty="0"/>
              <a:t>feudalism</a:t>
            </a:r>
          </a:p>
          <a:p>
            <a:r>
              <a:rPr lang="en-US" sz="3800" dirty="0"/>
              <a:t>knight</a:t>
            </a:r>
          </a:p>
          <a:p>
            <a:r>
              <a:rPr lang="en-US" sz="3800" dirty="0"/>
              <a:t>feudal contract</a:t>
            </a:r>
          </a:p>
          <a:p>
            <a:r>
              <a:rPr lang="en-US" sz="3800" dirty="0"/>
              <a:t>chivalry</a:t>
            </a:r>
          </a:p>
          <a:p>
            <a:r>
              <a:rPr lang="en-US" sz="3800" dirty="0"/>
              <a:t>vassal</a:t>
            </a:r>
          </a:p>
          <a:p>
            <a:r>
              <a:rPr lang="en-US" sz="3800" dirty="0"/>
              <a:t>fief</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382" y="1981200"/>
            <a:ext cx="4119563" cy="3141768"/>
          </a:xfrm>
          <a:prstGeom prst="rect">
            <a:avLst/>
          </a:prstGeom>
        </p:spPr>
      </p:pic>
    </p:spTree>
    <p:custDataLst>
      <p:tags r:id="rId1"/>
    </p:custDataLst>
    <p:extLst>
      <p:ext uri="{BB962C8B-B14F-4D97-AF65-F5344CB8AC3E}">
        <p14:creationId xmlns:p14="http://schemas.microsoft.com/office/powerpoint/2010/main" val="393265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a:t>The End of the Carolingian Empire</a:t>
            </a:r>
          </a:p>
        </p:txBody>
      </p:sp>
      <p:sp>
        <p:nvSpPr>
          <p:cNvPr id="3" name="Content Placeholder 2"/>
          <p:cNvSpPr>
            <a:spLocks noGrp="1"/>
          </p:cNvSpPr>
          <p:nvPr>
            <p:ph idx="1"/>
          </p:nvPr>
        </p:nvSpPr>
        <p:spPr>
          <a:xfrm>
            <a:off x="457200" y="2057400"/>
            <a:ext cx="8382000" cy="4373563"/>
          </a:xfrm>
        </p:spPr>
        <p:txBody>
          <a:bodyPr>
            <a:normAutofit/>
          </a:bodyPr>
          <a:lstStyle/>
          <a:p>
            <a:pPr marL="0" indent="0">
              <a:buNone/>
            </a:pPr>
            <a:r>
              <a:rPr lang="en-US" sz="4000" dirty="0">
                <a:latin typeface="Aparajita" pitchFamily="34" charset="0"/>
                <a:cs typeface="Aparajita" pitchFamily="34" charset="0"/>
              </a:rPr>
              <a:t>Guiding Question:  </a:t>
            </a:r>
          </a:p>
          <a:p>
            <a:pPr marL="0" indent="0" algn="ctr">
              <a:buNone/>
            </a:pPr>
            <a:endParaRPr lang="en-US" sz="4000" dirty="0">
              <a:latin typeface="Aparajita" pitchFamily="34" charset="0"/>
              <a:cs typeface="Aparajita" pitchFamily="34" charset="0"/>
            </a:endParaRPr>
          </a:p>
          <a:p>
            <a:pPr marL="0" indent="0" algn="ctr">
              <a:buNone/>
            </a:pPr>
            <a:r>
              <a:rPr lang="en-US" sz="4000" dirty="0">
                <a:latin typeface="Aparajita" pitchFamily="34" charset="0"/>
                <a:cs typeface="Aparajita" pitchFamily="34" charset="0"/>
              </a:rPr>
              <a:t>What internal and external factors after Charlemagne’s death weakened kingdoms in Europe?</a:t>
            </a:r>
          </a:p>
        </p:txBody>
      </p:sp>
    </p:spTree>
    <p:custDataLst>
      <p:tags r:id="rId1"/>
    </p:custDataLst>
    <p:extLst>
      <p:ext uri="{BB962C8B-B14F-4D97-AF65-F5344CB8AC3E}">
        <p14:creationId xmlns:p14="http://schemas.microsoft.com/office/powerpoint/2010/main" val="107907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a:t>The End of the Carolingian Empire</a:t>
            </a:r>
          </a:p>
        </p:txBody>
      </p:sp>
      <p:sp>
        <p:nvSpPr>
          <p:cNvPr id="3" name="Content Placeholder 2"/>
          <p:cNvSpPr>
            <a:spLocks noGrp="1"/>
          </p:cNvSpPr>
          <p:nvPr>
            <p:ph idx="1"/>
          </p:nvPr>
        </p:nvSpPr>
        <p:spPr>
          <a:xfrm>
            <a:off x="457200" y="1447800"/>
            <a:ext cx="8382000" cy="4983163"/>
          </a:xfrm>
        </p:spPr>
        <p:txBody>
          <a:bodyPr>
            <a:normAutofit/>
          </a:bodyPr>
          <a:lstStyle/>
          <a:p>
            <a:r>
              <a:rPr lang="en-US" sz="4200" dirty="0">
                <a:latin typeface="Aparajita" pitchFamily="34" charset="0"/>
                <a:cs typeface="Aparajita" pitchFamily="34" charset="0"/>
              </a:rPr>
              <a:t>Less than 30 years after Charlemagne’s death in 814, his empire was divided among his grandsons.</a:t>
            </a:r>
          </a:p>
          <a:p>
            <a:pPr marL="971550" lvl="1" indent="-514350">
              <a:buFont typeface="+mj-lt"/>
              <a:buAutoNum type="arabicPeriod"/>
            </a:pPr>
            <a:r>
              <a:rPr lang="en-US" sz="4200" b="1" dirty="0">
                <a:solidFill>
                  <a:srgbClr val="7030A0"/>
                </a:solidFill>
                <a:latin typeface="Aparajita" pitchFamily="34" charset="0"/>
                <a:cs typeface="Aparajita" pitchFamily="34" charset="0"/>
              </a:rPr>
              <a:t>The West Frankish lands</a:t>
            </a:r>
          </a:p>
          <a:p>
            <a:pPr marL="971550" lvl="1" indent="-514350">
              <a:buFont typeface="+mj-lt"/>
              <a:buAutoNum type="arabicPeriod"/>
            </a:pPr>
            <a:r>
              <a:rPr lang="en-US" sz="4200" b="1" dirty="0">
                <a:solidFill>
                  <a:srgbClr val="7030A0"/>
                </a:solidFill>
                <a:latin typeface="Aparajita" pitchFamily="34" charset="0"/>
                <a:cs typeface="Aparajita" pitchFamily="34" charset="0"/>
              </a:rPr>
              <a:t>The East Frankish lands</a:t>
            </a:r>
          </a:p>
          <a:p>
            <a:pPr marL="971550" lvl="1" indent="-514350">
              <a:buFont typeface="+mj-lt"/>
              <a:buAutoNum type="arabicPeriod"/>
            </a:pPr>
            <a:r>
              <a:rPr lang="en-US" sz="4200" b="1" dirty="0">
                <a:solidFill>
                  <a:srgbClr val="7030A0"/>
                </a:solidFill>
                <a:latin typeface="Aparajita" pitchFamily="34" charset="0"/>
                <a:cs typeface="Aparajita" pitchFamily="34" charset="0"/>
              </a:rPr>
              <a:t>The Middle Kingdom</a:t>
            </a:r>
          </a:p>
        </p:txBody>
      </p:sp>
    </p:spTree>
    <p:custDataLst>
      <p:tags r:id="rId1"/>
    </p:custDataLst>
    <p:extLst>
      <p:ext uri="{BB962C8B-B14F-4D97-AF65-F5344CB8AC3E}">
        <p14:creationId xmlns:p14="http://schemas.microsoft.com/office/powerpoint/2010/main" val="305554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Charlemagne’s Death </a:t>
            </a:r>
          </a:p>
        </p:txBody>
      </p:sp>
      <p:sp>
        <p:nvSpPr>
          <p:cNvPr id="3" name="Content Placeholder 2"/>
          <p:cNvSpPr>
            <a:spLocks noGrp="1"/>
          </p:cNvSpPr>
          <p:nvPr>
            <p:ph idx="1"/>
          </p:nvPr>
        </p:nvSpPr>
        <p:spPr/>
        <p:txBody>
          <a:bodyPr/>
          <a:lstStyle/>
          <a:p>
            <a:endParaRPr lang="en-US" dirty="0"/>
          </a:p>
        </p:txBody>
      </p:sp>
      <p:pic>
        <p:nvPicPr>
          <p:cNvPr id="1026" name="Picture 2" descr="http://www.uoregon.edu/~kimball/images/0814.Charlemagne-CWA.1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7646894" cy="51998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86168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382000" cy="5973763"/>
          </a:xfrm>
        </p:spPr>
        <p:txBody>
          <a:bodyPr>
            <a:normAutofit lnSpcReduction="10000"/>
          </a:bodyPr>
          <a:lstStyle/>
          <a:p>
            <a:r>
              <a:rPr lang="en-US" dirty="0">
                <a:solidFill>
                  <a:srgbClr val="FF0000"/>
                </a:solidFill>
                <a:latin typeface="Aparajita" pitchFamily="34" charset="0"/>
                <a:cs typeface="Aparajita" pitchFamily="34" charset="0"/>
              </a:rPr>
              <a:t>In the 9</a:t>
            </a:r>
            <a:r>
              <a:rPr lang="en-US" baseline="30000" dirty="0">
                <a:solidFill>
                  <a:srgbClr val="FF0000"/>
                </a:solidFill>
                <a:latin typeface="Aparajita" pitchFamily="34" charset="0"/>
                <a:cs typeface="Aparajita" pitchFamily="34" charset="0"/>
              </a:rPr>
              <a:t>th</a:t>
            </a:r>
            <a:r>
              <a:rPr lang="en-US" dirty="0">
                <a:solidFill>
                  <a:srgbClr val="FF0000"/>
                </a:solidFill>
                <a:latin typeface="Aparajita" pitchFamily="34" charset="0"/>
                <a:cs typeface="Aparajita" pitchFamily="34" charset="0"/>
              </a:rPr>
              <a:t> and 10</a:t>
            </a:r>
            <a:r>
              <a:rPr lang="en-US" baseline="30000" dirty="0">
                <a:solidFill>
                  <a:srgbClr val="FF0000"/>
                </a:solidFill>
                <a:latin typeface="Aparajita" pitchFamily="34" charset="0"/>
                <a:cs typeface="Aparajita" pitchFamily="34" charset="0"/>
              </a:rPr>
              <a:t>th</a:t>
            </a:r>
            <a:r>
              <a:rPr lang="en-US" dirty="0">
                <a:solidFill>
                  <a:srgbClr val="FF0000"/>
                </a:solidFill>
                <a:latin typeface="Aparajita" pitchFamily="34" charset="0"/>
                <a:cs typeface="Aparajita" pitchFamily="34" charset="0"/>
              </a:rPr>
              <a:t> centuries, Western Europe was beset by a wave of invasions.</a:t>
            </a:r>
          </a:p>
          <a:p>
            <a:pPr lvl="1"/>
            <a:r>
              <a:rPr lang="en-US" dirty="0">
                <a:solidFill>
                  <a:srgbClr val="FF0000"/>
                </a:solidFill>
                <a:latin typeface="Aparajita" pitchFamily="34" charset="0"/>
                <a:cs typeface="Aparajita" pitchFamily="34" charset="0"/>
              </a:rPr>
              <a:t>The Vikings, or </a:t>
            </a:r>
            <a:r>
              <a:rPr lang="en-US" dirty="0" err="1">
                <a:solidFill>
                  <a:srgbClr val="FF0000"/>
                </a:solidFill>
                <a:latin typeface="Aparajita" pitchFamily="34" charset="0"/>
                <a:cs typeface="Aparajita" pitchFamily="34" charset="0"/>
              </a:rPr>
              <a:t>Northmen</a:t>
            </a:r>
            <a:r>
              <a:rPr lang="en-US" dirty="0">
                <a:solidFill>
                  <a:srgbClr val="FF0000"/>
                </a:solidFill>
                <a:latin typeface="Aparajita" pitchFamily="34" charset="0"/>
                <a:cs typeface="Aparajita" pitchFamily="34" charset="0"/>
              </a:rPr>
              <a:t>, of Scandinavia </a:t>
            </a:r>
            <a:r>
              <a:rPr lang="en-US" dirty="0">
                <a:latin typeface="Aparajita" pitchFamily="34" charset="0"/>
                <a:cs typeface="Aparajita" pitchFamily="34" charset="0"/>
              </a:rPr>
              <a:t>were the most far-reaching of these invaders.</a:t>
            </a:r>
          </a:p>
          <a:p>
            <a:pPr lvl="2"/>
            <a:r>
              <a:rPr lang="en-US" sz="2800" dirty="0">
                <a:latin typeface="Aparajita" pitchFamily="34" charset="0"/>
                <a:cs typeface="Aparajita" pitchFamily="34" charset="0"/>
              </a:rPr>
              <a:t>Vikings were traders as well as raiders.</a:t>
            </a:r>
          </a:p>
          <a:p>
            <a:pPr lvl="2"/>
            <a:r>
              <a:rPr lang="en-US" sz="2800" dirty="0">
                <a:latin typeface="Aparajita" pitchFamily="34" charset="0"/>
                <a:cs typeface="Aparajita" pitchFamily="34" charset="0"/>
              </a:rPr>
              <a:t>After a century of raiding, Viking groups began to settle in the areas they raided.</a:t>
            </a:r>
          </a:p>
          <a:p>
            <a:pPr lvl="2"/>
            <a:r>
              <a:rPr lang="en-US" sz="2800" dirty="0">
                <a:latin typeface="Aparajita" pitchFamily="34" charset="0"/>
                <a:cs typeface="Aparajita" pitchFamily="34" charset="0"/>
              </a:rPr>
              <a:t>The most famous example of this was in 911, when a band of Vikings under Rollo were given a strip of land along the English Channel by the west Frankish king.</a:t>
            </a:r>
          </a:p>
          <a:p>
            <a:pPr lvl="3"/>
            <a:r>
              <a:rPr lang="en-US" sz="2400" dirty="0">
                <a:latin typeface="Aparajita" pitchFamily="34" charset="0"/>
                <a:cs typeface="Aparajita" pitchFamily="34" charset="0"/>
              </a:rPr>
              <a:t>The land they settled came to be known as </a:t>
            </a:r>
            <a:r>
              <a:rPr lang="en-US" sz="2400" dirty="0">
                <a:solidFill>
                  <a:srgbClr val="FF0000"/>
                </a:solidFill>
                <a:latin typeface="Aparajita" pitchFamily="34" charset="0"/>
                <a:cs typeface="Aparajita" pitchFamily="34" charset="0"/>
              </a:rPr>
              <a:t>Normandy</a:t>
            </a:r>
            <a:r>
              <a:rPr lang="en-US" sz="2400" dirty="0">
                <a:latin typeface="Aparajita" pitchFamily="34" charset="0"/>
                <a:cs typeface="Aparajita" pitchFamily="34" charset="0"/>
              </a:rPr>
              <a:t> (land of the </a:t>
            </a:r>
            <a:r>
              <a:rPr lang="en-US" sz="2400" dirty="0" err="1">
                <a:latin typeface="Aparajita" pitchFamily="34" charset="0"/>
                <a:cs typeface="Aparajita" pitchFamily="34" charset="0"/>
              </a:rPr>
              <a:t>Northmen</a:t>
            </a:r>
            <a:r>
              <a:rPr lang="en-US" sz="2400" dirty="0">
                <a:latin typeface="Aparajita" pitchFamily="34" charset="0"/>
                <a:cs typeface="Aparajita" pitchFamily="34" charset="0"/>
              </a:rPr>
              <a:t>) and the people there, </a:t>
            </a:r>
            <a:r>
              <a:rPr lang="en-US" sz="2400" dirty="0">
                <a:solidFill>
                  <a:srgbClr val="FF0000"/>
                </a:solidFill>
                <a:latin typeface="Aparajita" pitchFamily="34" charset="0"/>
                <a:cs typeface="Aparajita" pitchFamily="34" charset="0"/>
              </a:rPr>
              <a:t>Normans</a:t>
            </a:r>
            <a:r>
              <a:rPr lang="en-US" sz="2400" dirty="0">
                <a:latin typeface="Aparajita" pitchFamily="34" charset="0"/>
                <a:cs typeface="Aparajita" pitchFamily="34" charset="0"/>
              </a:rPr>
              <a:t>.  </a:t>
            </a:r>
          </a:p>
          <a:p>
            <a:pPr lvl="3"/>
            <a:r>
              <a:rPr lang="en-US" sz="2400" dirty="0">
                <a:latin typeface="Aparajita" pitchFamily="34" charset="0"/>
                <a:cs typeface="Aparajita" pitchFamily="34" charset="0"/>
              </a:rPr>
              <a:t>The Frankish policy of settling the Vikings and converting them to Christianity worked.</a:t>
            </a:r>
          </a:p>
        </p:txBody>
      </p:sp>
    </p:spTree>
    <p:custDataLst>
      <p:tags r:id="rId1"/>
    </p:custDataLst>
    <p:extLst>
      <p:ext uri="{BB962C8B-B14F-4D97-AF65-F5344CB8AC3E}">
        <p14:creationId xmlns:p14="http://schemas.microsoft.com/office/powerpoint/2010/main" val="36219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229600" cy="1143000"/>
          </a:xfrm>
        </p:spPr>
        <p:txBody>
          <a:bodyPr>
            <a:noAutofit/>
          </a:bodyPr>
          <a:lstStyle/>
          <a:p>
            <a:r>
              <a:rPr lang="en-US" sz="3800" dirty="0"/>
              <a:t>Remember the Guiding Question:  </a:t>
            </a:r>
            <a:r>
              <a:rPr lang="en-US" sz="3800" dirty="0">
                <a:solidFill>
                  <a:srgbClr val="FF0000"/>
                </a:solidFill>
              </a:rPr>
              <a:t>What internal and external factors after Charlemagne’s death weakened European kingdoms?</a:t>
            </a:r>
          </a:p>
        </p:txBody>
      </p:sp>
      <p:sp>
        <p:nvSpPr>
          <p:cNvPr id="3" name="Content Placeholder 2"/>
          <p:cNvSpPr>
            <a:spLocks noGrp="1"/>
          </p:cNvSpPr>
          <p:nvPr>
            <p:ph idx="1"/>
          </p:nvPr>
        </p:nvSpPr>
        <p:spPr>
          <a:xfrm>
            <a:off x="457200" y="3276600"/>
            <a:ext cx="8229600" cy="2849563"/>
          </a:xfrm>
        </p:spPr>
        <p:txBody>
          <a:bodyPr>
            <a:normAutofit fontScale="92500" lnSpcReduction="10000"/>
          </a:bodyPr>
          <a:lstStyle/>
          <a:p>
            <a:r>
              <a:rPr lang="en-US" dirty="0">
                <a:solidFill>
                  <a:srgbClr val="FF0000"/>
                </a:solidFill>
                <a:latin typeface="+mj-lt"/>
                <a:cs typeface="Aparajita" pitchFamily="34" charset="0"/>
              </a:rPr>
              <a:t>The Viking invasions</a:t>
            </a:r>
            <a:r>
              <a:rPr lang="en-US" dirty="0">
                <a:latin typeface="+mj-lt"/>
                <a:cs typeface="Aparajita" pitchFamily="34" charset="0"/>
              </a:rPr>
              <a:t>.</a:t>
            </a:r>
          </a:p>
          <a:p>
            <a:pPr lvl="1"/>
            <a:r>
              <a:rPr lang="en-US" dirty="0">
                <a:latin typeface="+mj-lt"/>
                <a:cs typeface="Aparajita" pitchFamily="34" charset="0"/>
              </a:rPr>
              <a:t>Were they an internal factor or an external factor?</a:t>
            </a:r>
          </a:p>
          <a:p>
            <a:pPr lvl="1"/>
            <a:r>
              <a:rPr lang="en-US" dirty="0">
                <a:solidFill>
                  <a:srgbClr val="7030A0"/>
                </a:solidFill>
                <a:latin typeface="+mj-lt"/>
              </a:rPr>
              <a:t>External</a:t>
            </a:r>
          </a:p>
          <a:p>
            <a:r>
              <a:rPr lang="en-US" dirty="0">
                <a:solidFill>
                  <a:srgbClr val="FF0000"/>
                </a:solidFill>
              </a:rPr>
              <a:t>The fighting between the heirs of Charlemagne.</a:t>
            </a:r>
          </a:p>
          <a:p>
            <a:pPr lvl="1"/>
            <a:r>
              <a:rPr lang="en-US" dirty="0"/>
              <a:t>Internal factor or an external factor?</a:t>
            </a:r>
          </a:p>
          <a:p>
            <a:pPr lvl="1"/>
            <a:r>
              <a:rPr lang="en-US" dirty="0">
                <a:solidFill>
                  <a:srgbClr val="7030A0"/>
                </a:solidFill>
              </a:rPr>
              <a:t>Internal</a:t>
            </a:r>
          </a:p>
        </p:txBody>
      </p:sp>
    </p:spTree>
    <p:custDataLst>
      <p:tags r:id="rId1"/>
    </p:custDataLst>
    <p:extLst>
      <p:ext uri="{BB962C8B-B14F-4D97-AF65-F5344CB8AC3E}">
        <p14:creationId xmlns:p14="http://schemas.microsoft.com/office/powerpoint/2010/main" val="201087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b="1" dirty="0">
                <a:solidFill>
                  <a:srgbClr val="FF0000"/>
                </a:solidFill>
              </a:rPr>
              <a:t>Where did the Vikings come from?</a:t>
            </a:r>
          </a:p>
        </p:txBody>
      </p:sp>
      <p:sp>
        <p:nvSpPr>
          <p:cNvPr id="3" name="Content Placeholder 2"/>
          <p:cNvSpPr>
            <a:spLocks noGrp="1"/>
          </p:cNvSpPr>
          <p:nvPr>
            <p:ph idx="1"/>
          </p:nvPr>
        </p:nvSpPr>
        <p:spPr>
          <a:xfrm>
            <a:off x="457200" y="1143000"/>
            <a:ext cx="8382000" cy="5287963"/>
          </a:xfrm>
        </p:spPr>
        <p:txBody>
          <a:bodyPr>
            <a:normAutofit/>
          </a:bodyPr>
          <a:lstStyle/>
          <a:p>
            <a:pPr marL="0" indent="0">
              <a:buNone/>
            </a:pPr>
            <a:r>
              <a:rPr lang="en-US" sz="3600" b="1" dirty="0">
                <a:latin typeface="Verdana" pitchFamily="34" charset="0"/>
                <a:ea typeface="Verdana" pitchFamily="34" charset="0"/>
                <a:cs typeface="Verdana" pitchFamily="34" charset="0"/>
              </a:rPr>
              <a:t>Scandinavia</a:t>
            </a:r>
          </a:p>
          <a:p>
            <a:r>
              <a:rPr lang="en-US" sz="3600" b="1" dirty="0">
                <a:latin typeface="Verdana" pitchFamily="34" charset="0"/>
                <a:ea typeface="Verdana" pitchFamily="34" charset="0"/>
                <a:cs typeface="Verdana" pitchFamily="34" charset="0"/>
              </a:rPr>
              <a:t>Denmark</a:t>
            </a:r>
          </a:p>
          <a:p>
            <a:r>
              <a:rPr lang="en-US" sz="3600" b="1" dirty="0">
                <a:latin typeface="Verdana" pitchFamily="34" charset="0"/>
                <a:ea typeface="Verdana" pitchFamily="34" charset="0"/>
                <a:cs typeface="Verdana" pitchFamily="34" charset="0"/>
              </a:rPr>
              <a:t>Norway</a:t>
            </a:r>
          </a:p>
          <a:p>
            <a:r>
              <a:rPr lang="en-US" sz="3600" b="1" dirty="0">
                <a:latin typeface="Verdana" pitchFamily="34" charset="0"/>
                <a:ea typeface="Verdana" pitchFamily="34" charset="0"/>
                <a:cs typeface="Verdana" pitchFamily="34" charset="0"/>
              </a:rPr>
              <a:t>Sweden</a:t>
            </a:r>
          </a:p>
          <a:p>
            <a:endParaRPr lang="en-US" dirty="0">
              <a:latin typeface="Aparajita" pitchFamily="34" charset="0"/>
              <a:cs typeface="Aparajita"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46318" y="2514600"/>
            <a:ext cx="5534025" cy="4171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Point Star 5"/>
          <p:cNvSpPr/>
          <p:nvPr/>
        </p:nvSpPr>
        <p:spPr>
          <a:xfrm>
            <a:off x="5181600" y="3124200"/>
            <a:ext cx="381000" cy="3810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5562600" y="2732809"/>
            <a:ext cx="381000" cy="3810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5181600" y="2514600"/>
            <a:ext cx="381000" cy="3810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219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barn(inVertical)">
                                      <p:cBhvr>
                                        <p:cTn id="23" dur="5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a:t>The Development of Feudalism</a:t>
            </a:r>
          </a:p>
        </p:txBody>
      </p:sp>
      <p:sp>
        <p:nvSpPr>
          <p:cNvPr id="3" name="Content Placeholder 2"/>
          <p:cNvSpPr>
            <a:spLocks noGrp="1"/>
          </p:cNvSpPr>
          <p:nvPr>
            <p:ph idx="1"/>
          </p:nvPr>
        </p:nvSpPr>
        <p:spPr>
          <a:xfrm>
            <a:off x="457200" y="2514600"/>
            <a:ext cx="8382000" cy="3916363"/>
          </a:xfrm>
        </p:spPr>
        <p:txBody>
          <a:bodyPr>
            <a:normAutofit/>
          </a:bodyPr>
          <a:lstStyle/>
          <a:p>
            <a:pPr marL="0" indent="0">
              <a:buNone/>
            </a:pPr>
            <a:r>
              <a:rPr lang="en-US" dirty="0">
                <a:latin typeface="Times New Roman" pitchFamily="18" charset="0"/>
                <a:cs typeface="Times New Roman" pitchFamily="18" charset="0"/>
              </a:rPr>
              <a:t>Guiding Question:  </a:t>
            </a:r>
          </a:p>
          <a:p>
            <a:pPr marL="0" indent="0">
              <a:buNone/>
            </a:pPr>
            <a:endParaRPr lang="en-US" dirty="0">
              <a:latin typeface="Times New Roman" pitchFamily="18" charset="0"/>
              <a:cs typeface="Times New Roman" pitchFamily="18" charset="0"/>
            </a:endParaRPr>
          </a:p>
          <a:p>
            <a:pPr marL="0" indent="0" algn="ctr">
              <a:buNone/>
            </a:pPr>
            <a:r>
              <a:rPr lang="en-US" dirty="0">
                <a:latin typeface="Times New Roman" pitchFamily="18" charset="0"/>
                <a:cs typeface="Times New Roman" pitchFamily="18" charset="0"/>
              </a:rPr>
              <a:t>Why did the collapse of governments lead to a new political and social order – feudalism?</a:t>
            </a:r>
          </a:p>
          <a:p>
            <a:pPr marL="0" indent="0">
              <a:buNone/>
            </a:pPr>
            <a:endParaRPr lang="en-US" sz="2800" dirty="0">
              <a:latin typeface="Times New Roman" pitchFamily="18" charset="0"/>
              <a:cs typeface="Times New Roman" pitchFamily="18" charset="0"/>
            </a:endParaRPr>
          </a:p>
          <a:p>
            <a:pPr marL="0" indent="0">
              <a:buNone/>
            </a:pPr>
            <a:endParaRPr lang="en-US" sz="28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4900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a:t>The Development of Feudalism</a:t>
            </a:r>
          </a:p>
        </p:txBody>
      </p:sp>
      <p:sp>
        <p:nvSpPr>
          <p:cNvPr id="3" name="Content Placeholder 2"/>
          <p:cNvSpPr>
            <a:spLocks noGrp="1"/>
          </p:cNvSpPr>
          <p:nvPr>
            <p:ph idx="1"/>
          </p:nvPr>
        </p:nvSpPr>
        <p:spPr>
          <a:xfrm>
            <a:off x="457200" y="1143000"/>
            <a:ext cx="8382000" cy="5287963"/>
          </a:xfrm>
        </p:spPr>
        <p:txBody>
          <a:bodyPr>
            <a:normAutofit lnSpcReduction="10000"/>
          </a:bodyPr>
          <a:lstStyle/>
          <a:p>
            <a:r>
              <a:rPr lang="en-US" sz="2800" dirty="0"/>
              <a:t>The Empire had collapsed.</a:t>
            </a:r>
          </a:p>
          <a:p>
            <a:r>
              <a:rPr lang="en-US" sz="2800" dirty="0"/>
              <a:t>Europe was beset by invaders.</a:t>
            </a:r>
          </a:p>
          <a:p>
            <a:endParaRPr lang="en-US" sz="2800" i="1" dirty="0"/>
          </a:p>
          <a:p>
            <a:r>
              <a:rPr lang="en-US" sz="2800" i="1" dirty="0"/>
              <a:t>To survive, people turned to landed aristocrats, or nobles, for protection.</a:t>
            </a:r>
          </a:p>
          <a:p>
            <a:pPr lvl="1"/>
            <a:r>
              <a:rPr lang="en-US" sz="2400" i="1" dirty="0"/>
              <a:t>It became important to find a powerful lord who offer protection in return for service.</a:t>
            </a:r>
          </a:p>
          <a:p>
            <a:r>
              <a:rPr lang="en-US" dirty="0">
                <a:solidFill>
                  <a:srgbClr val="FF0000"/>
                </a:solidFill>
              </a:rPr>
              <a:t>This exchange, protection for service, led to FEUDALISM, a new political and social order.</a:t>
            </a:r>
          </a:p>
          <a:p>
            <a:pPr lvl="1"/>
            <a:r>
              <a:rPr lang="en-US" dirty="0"/>
              <a:t>At the heart of the feudal order was the idea of </a:t>
            </a:r>
            <a:r>
              <a:rPr lang="en-US" b="1" dirty="0">
                <a:solidFill>
                  <a:srgbClr val="FF0000"/>
                </a:solidFill>
              </a:rPr>
              <a:t>vassalage</a:t>
            </a:r>
            <a:r>
              <a:rPr lang="en-US" dirty="0"/>
              <a:t>.</a:t>
            </a:r>
          </a:p>
          <a:p>
            <a:endParaRPr lang="en-US" sz="28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91261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arn(inVertical)">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a:t>Knights and Vassals</a:t>
            </a:r>
          </a:p>
        </p:txBody>
      </p:sp>
      <p:sp>
        <p:nvSpPr>
          <p:cNvPr id="3" name="Content Placeholder 2"/>
          <p:cNvSpPr>
            <a:spLocks noGrp="1"/>
          </p:cNvSpPr>
          <p:nvPr>
            <p:ph idx="1"/>
          </p:nvPr>
        </p:nvSpPr>
        <p:spPr>
          <a:xfrm>
            <a:off x="457200" y="1143000"/>
            <a:ext cx="8382000" cy="5287963"/>
          </a:xfrm>
        </p:spPr>
        <p:txBody>
          <a:bodyPr>
            <a:normAutofit/>
          </a:bodyPr>
          <a:lstStyle/>
          <a:p>
            <a:r>
              <a:rPr lang="en-US" dirty="0">
                <a:solidFill>
                  <a:srgbClr val="FF0000"/>
                </a:solidFill>
                <a:latin typeface="Aparajita" pitchFamily="34" charset="0"/>
                <a:cs typeface="Aparajita" pitchFamily="34" charset="0"/>
              </a:rPr>
              <a:t>By the 8</a:t>
            </a:r>
            <a:r>
              <a:rPr lang="en-US" baseline="30000" dirty="0">
                <a:solidFill>
                  <a:srgbClr val="FF0000"/>
                </a:solidFill>
                <a:latin typeface="Aparajita" pitchFamily="34" charset="0"/>
                <a:cs typeface="Aparajita" pitchFamily="34" charset="0"/>
              </a:rPr>
              <a:t>th</a:t>
            </a:r>
            <a:r>
              <a:rPr lang="en-US" dirty="0">
                <a:solidFill>
                  <a:srgbClr val="FF0000"/>
                </a:solidFill>
                <a:latin typeface="Aparajita" pitchFamily="34" charset="0"/>
                <a:cs typeface="Aparajita" pitchFamily="34" charset="0"/>
              </a:rPr>
              <a:t> century, a warrior who served a lord was known as a </a:t>
            </a:r>
            <a:r>
              <a:rPr lang="en-US" b="1" dirty="0">
                <a:solidFill>
                  <a:srgbClr val="FF0000"/>
                </a:solidFill>
                <a:latin typeface="Aparajita" pitchFamily="34" charset="0"/>
                <a:cs typeface="Aparajita" pitchFamily="34" charset="0"/>
              </a:rPr>
              <a:t>vassal</a:t>
            </a:r>
            <a:r>
              <a:rPr lang="en-US" dirty="0">
                <a:solidFill>
                  <a:srgbClr val="FF0000"/>
                </a:solidFill>
                <a:latin typeface="Aparajita" pitchFamily="34" charset="0"/>
                <a:cs typeface="Aparajita" pitchFamily="34" charset="0"/>
              </a:rPr>
              <a:t>.</a:t>
            </a:r>
          </a:p>
          <a:p>
            <a:pPr lvl="1"/>
            <a:r>
              <a:rPr lang="en-US" dirty="0">
                <a:latin typeface="Aparajita" pitchFamily="34" charset="0"/>
                <a:cs typeface="Aparajita" pitchFamily="34" charset="0"/>
              </a:rPr>
              <a:t>In return, the lord took care of the vassals needs.</a:t>
            </a:r>
          </a:p>
          <a:p>
            <a:r>
              <a:rPr lang="en-US" dirty="0">
                <a:solidFill>
                  <a:srgbClr val="FF0000"/>
                </a:solidFill>
                <a:latin typeface="Aparajita" pitchFamily="34" charset="0"/>
                <a:cs typeface="Aparajita" pitchFamily="34" charset="0"/>
              </a:rPr>
              <a:t>Two technological advances led to the introduction of a new warrior, the armored </a:t>
            </a:r>
            <a:r>
              <a:rPr lang="en-US" b="1" dirty="0">
                <a:solidFill>
                  <a:srgbClr val="FF0000"/>
                </a:solidFill>
                <a:latin typeface="Aparajita" pitchFamily="34" charset="0"/>
                <a:cs typeface="Aparajita" pitchFamily="34" charset="0"/>
              </a:rPr>
              <a:t>knight</a:t>
            </a:r>
            <a:r>
              <a:rPr lang="en-US" dirty="0">
                <a:solidFill>
                  <a:srgbClr val="FF0000"/>
                </a:solidFill>
                <a:latin typeface="Aparajita" pitchFamily="34" charset="0"/>
                <a:cs typeface="Aparajita" pitchFamily="34" charset="0"/>
              </a:rPr>
              <a:t>.  </a:t>
            </a:r>
          </a:p>
          <a:p>
            <a:pPr lvl="1"/>
            <a:r>
              <a:rPr lang="en-US" dirty="0">
                <a:solidFill>
                  <a:srgbClr val="FF0000"/>
                </a:solidFill>
                <a:latin typeface="Aparajita" pitchFamily="34" charset="0"/>
                <a:cs typeface="Aparajita" pitchFamily="34" charset="0"/>
              </a:rPr>
              <a:t>Introduction of larger horses.</a:t>
            </a:r>
          </a:p>
          <a:p>
            <a:pPr lvl="1"/>
            <a:r>
              <a:rPr lang="en-US" dirty="0">
                <a:solidFill>
                  <a:srgbClr val="FF0000"/>
                </a:solidFill>
                <a:latin typeface="Aparajita" pitchFamily="34" charset="0"/>
                <a:cs typeface="Aparajita" pitchFamily="34" charset="0"/>
              </a:rPr>
              <a:t>Invention of the stirrup.</a:t>
            </a:r>
          </a:p>
          <a:p>
            <a:r>
              <a:rPr lang="en-US" dirty="0">
                <a:latin typeface="Aparajita" pitchFamily="34" charset="0"/>
                <a:cs typeface="Aparajita" pitchFamily="34" charset="0"/>
              </a:rPr>
              <a:t>Knights dominated warfare in Europe for nearly 500 years.</a:t>
            </a:r>
          </a:p>
        </p:txBody>
      </p:sp>
    </p:spTree>
    <p:custDataLst>
      <p:tags r:id="rId1"/>
    </p:custDataLst>
    <p:extLst>
      <p:ext uri="{BB962C8B-B14F-4D97-AF65-F5344CB8AC3E}">
        <p14:creationId xmlns:p14="http://schemas.microsoft.com/office/powerpoint/2010/main" val="194344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the Table…</a:t>
            </a:r>
          </a:p>
        </p:txBody>
      </p:sp>
      <p:pic>
        <p:nvPicPr>
          <p:cNvPr id="1026" name="Picture 2" descr="http://www.naciente.com/german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16750"/>
            <a:ext cx="7162800" cy="5069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reepages.family.rootsweb.ancestry.com/~emty/Germanic_Trib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92" y="1416749"/>
            <a:ext cx="7670808" cy="500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89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fltVal val="0"/>
                                          </p:val>
                                        </p:tav>
                                        <p:tav tm="100000">
                                          <p:val>
                                            <p:strVal val="#ppt_w"/>
                                          </p:val>
                                        </p:tav>
                                      </p:tavLst>
                                    </p:anim>
                                    <p:anim calcmode="lin" valueType="num">
                                      <p:cBhvr>
                                        <p:cTn id="8" dur="1000" fill="hold"/>
                                        <p:tgtEl>
                                          <p:spTgt spid="1028"/>
                                        </p:tgtEl>
                                        <p:attrNameLst>
                                          <p:attrName>ppt_h</p:attrName>
                                        </p:attrNameLst>
                                      </p:cBhvr>
                                      <p:tavLst>
                                        <p:tav tm="0">
                                          <p:val>
                                            <p:fltVal val="0"/>
                                          </p:val>
                                        </p:tav>
                                        <p:tav tm="100000">
                                          <p:val>
                                            <p:strVal val="#ppt_h"/>
                                          </p:val>
                                        </p:tav>
                                      </p:tavLst>
                                    </p:anim>
                                    <p:anim calcmode="lin" valueType="num">
                                      <p:cBhvr>
                                        <p:cTn id="9" dur="1000" fill="hold"/>
                                        <p:tgtEl>
                                          <p:spTgt spid="1028"/>
                                        </p:tgtEl>
                                        <p:attrNameLst>
                                          <p:attrName>style.rotation</p:attrName>
                                        </p:attrNameLst>
                                      </p:cBhvr>
                                      <p:tavLst>
                                        <p:tav tm="0">
                                          <p:val>
                                            <p:fltVal val="90"/>
                                          </p:val>
                                        </p:tav>
                                        <p:tav tm="100000">
                                          <p:val>
                                            <p:fltVal val="0"/>
                                          </p:val>
                                        </p:tav>
                                      </p:tavLst>
                                    </p:anim>
                                    <p:animEffect transition="in" filter="fade">
                                      <p:cBhvr>
                                        <p:cTn id="10"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fontScale="90000"/>
          </a:bodyPr>
          <a:lstStyle/>
          <a:p>
            <a:r>
              <a:rPr lang="en-US" dirty="0"/>
              <a:t>Knights and Vassals and the </a:t>
            </a:r>
            <a:br>
              <a:rPr lang="en-US" dirty="0"/>
            </a:br>
            <a:r>
              <a:rPr lang="en-US" dirty="0"/>
              <a:t>Feudal Contract</a:t>
            </a:r>
          </a:p>
        </p:txBody>
      </p:sp>
      <p:sp>
        <p:nvSpPr>
          <p:cNvPr id="3" name="Content Placeholder 2"/>
          <p:cNvSpPr>
            <a:spLocks noGrp="1"/>
          </p:cNvSpPr>
          <p:nvPr>
            <p:ph idx="1"/>
          </p:nvPr>
        </p:nvSpPr>
        <p:spPr>
          <a:xfrm>
            <a:off x="457200" y="1600200"/>
            <a:ext cx="8382000" cy="4830763"/>
          </a:xfrm>
        </p:spPr>
        <p:txBody>
          <a:bodyPr>
            <a:normAutofit/>
          </a:bodyPr>
          <a:lstStyle/>
          <a:p>
            <a:r>
              <a:rPr lang="en-US" dirty="0">
                <a:solidFill>
                  <a:srgbClr val="FF0000"/>
                </a:solidFill>
                <a:latin typeface="Verdana" pitchFamily="34" charset="0"/>
                <a:ea typeface="Verdana" pitchFamily="34" charset="0"/>
                <a:cs typeface="Verdana" pitchFamily="34" charset="0"/>
              </a:rPr>
              <a:t>In the Early Middle Ages, wealth was based primarily on…</a:t>
            </a:r>
          </a:p>
          <a:p>
            <a:pPr lvl="1"/>
            <a:r>
              <a:rPr lang="en-US" dirty="0">
                <a:solidFill>
                  <a:srgbClr val="FF0000"/>
                </a:solidFill>
                <a:latin typeface="Verdana" pitchFamily="34" charset="0"/>
                <a:ea typeface="Verdana" pitchFamily="34" charset="0"/>
                <a:cs typeface="Verdana" pitchFamily="34" charset="0"/>
              </a:rPr>
              <a:t>LAND</a:t>
            </a:r>
          </a:p>
          <a:p>
            <a:r>
              <a:rPr lang="en-US" dirty="0">
                <a:latin typeface="Verdana" pitchFamily="34" charset="0"/>
                <a:ea typeface="Verdana" pitchFamily="34" charset="0"/>
                <a:cs typeface="Verdana" pitchFamily="34" charset="0"/>
              </a:rPr>
              <a:t>A powerful lord would grant his vassals a parcel of land of their own.</a:t>
            </a:r>
          </a:p>
          <a:p>
            <a:pPr lvl="1"/>
            <a:r>
              <a:rPr lang="en-US" dirty="0">
                <a:latin typeface="Verdana" pitchFamily="34" charset="0"/>
                <a:ea typeface="Verdana" pitchFamily="34" charset="0"/>
                <a:cs typeface="Verdana" pitchFamily="34" charset="0"/>
              </a:rPr>
              <a:t>In return, the vassals (knights) agreed to fight for the lord. </a:t>
            </a:r>
          </a:p>
          <a:p>
            <a:pPr lvl="1"/>
            <a:r>
              <a:rPr lang="en-US" dirty="0">
                <a:solidFill>
                  <a:srgbClr val="FF0000"/>
                </a:solidFill>
                <a:latin typeface="Verdana" pitchFamily="34" charset="0"/>
                <a:ea typeface="Verdana" pitchFamily="34" charset="0"/>
                <a:cs typeface="Verdana" pitchFamily="34" charset="0"/>
              </a:rPr>
              <a:t>This grant of land was known as a </a:t>
            </a:r>
            <a:r>
              <a:rPr lang="en-US" b="1" dirty="0">
                <a:solidFill>
                  <a:srgbClr val="FF0000"/>
                </a:solidFill>
                <a:latin typeface="Verdana" pitchFamily="34" charset="0"/>
                <a:ea typeface="Verdana" pitchFamily="34" charset="0"/>
                <a:cs typeface="Verdana" pitchFamily="34" charset="0"/>
              </a:rPr>
              <a:t>fief</a:t>
            </a:r>
            <a:r>
              <a:rPr lang="en-US" dirty="0">
                <a:solidFill>
                  <a:srgbClr val="FF0000"/>
                </a:solidFill>
                <a:latin typeface="Verdana" pitchFamily="34" charset="0"/>
                <a:ea typeface="Verdana" pitchFamily="34" charset="0"/>
                <a:cs typeface="Verdana" pitchFamily="34" charset="0"/>
              </a:rPr>
              <a:t>. </a:t>
            </a:r>
          </a:p>
        </p:txBody>
      </p:sp>
    </p:spTree>
    <p:custDataLst>
      <p:tags r:id="rId1"/>
    </p:custDataLst>
    <p:extLst>
      <p:ext uri="{BB962C8B-B14F-4D97-AF65-F5344CB8AC3E}">
        <p14:creationId xmlns:p14="http://schemas.microsoft.com/office/powerpoint/2010/main" val="201319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a:t>The Feudal Contract</a:t>
            </a:r>
          </a:p>
        </p:txBody>
      </p:sp>
      <p:sp>
        <p:nvSpPr>
          <p:cNvPr id="3" name="Content Placeholder 2"/>
          <p:cNvSpPr>
            <a:spLocks noGrp="1"/>
          </p:cNvSpPr>
          <p:nvPr>
            <p:ph idx="1"/>
          </p:nvPr>
        </p:nvSpPr>
        <p:spPr>
          <a:xfrm>
            <a:off x="457200" y="1143000"/>
            <a:ext cx="8382000" cy="5287963"/>
          </a:xfrm>
        </p:spPr>
        <p:txBody>
          <a:bodyPr>
            <a:normAutofit/>
          </a:bodyPr>
          <a:lstStyle/>
          <a:p>
            <a:r>
              <a:rPr lang="en-US" dirty="0">
                <a:solidFill>
                  <a:srgbClr val="FF0000"/>
                </a:solidFill>
                <a:latin typeface="Times New Roman" pitchFamily="18" charset="0"/>
                <a:cs typeface="Times New Roman" pitchFamily="18" charset="0"/>
              </a:rPr>
              <a:t>What was the chief virtue in feudal society?</a:t>
            </a:r>
          </a:p>
          <a:p>
            <a:pPr lvl="1"/>
            <a:r>
              <a:rPr lang="en-US" b="1" dirty="0">
                <a:solidFill>
                  <a:srgbClr val="FF0000"/>
                </a:solidFill>
                <a:latin typeface="Times New Roman" pitchFamily="18" charset="0"/>
                <a:cs typeface="Times New Roman" pitchFamily="18" charset="0"/>
              </a:rPr>
              <a:t>Loyalty to one’s lord. </a:t>
            </a:r>
          </a:p>
          <a:p>
            <a:pPr lvl="1"/>
            <a:endParaRPr lang="en-US" dirty="0">
              <a:latin typeface="Times New Roman" pitchFamily="18" charset="0"/>
              <a:cs typeface="Times New Roman" pitchFamily="18" charset="0"/>
            </a:endParaRPr>
          </a:p>
          <a:p>
            <a:r>
              <a:rPr lang="en-US" dirty="0">
                <a:solidFill>
                  <a:srgbClr val="FF0000"/>
                </a:solidFill>
                <a:latin typeface="Times New Roman" pitchFamily="18" charset="0"/>
                <a:cs typeface="Times New Roman" pitchFamily="18" charset="0"/>
              </a:rPr>
              <a:t>The relationship between a lord and his vassal was an unwritten set of </a:t>
            </a:r>
            <a:r>
              <a:rPr lang="en-US" u="sng" dirty="0">
                <a:solidFill>
                  <a:srgbClr val="FF0000"/>
                </a:solidFill>
                <a:latin typeface="Times New Roman" pitchFamily="18" charset="0"/>
                <a:cs typeface="Times New Roman" pitchFamily="18" charset="0"/>
              </a:rPr>
              <a:t>mutual</a:t>
            </a:r>
            <a:r>
              <a:rPr lang="en-US" dirty="0">
                <a:solidFill>
                  <a:srgbClr val="FF0000"/>
                </a:solidFill>
                <a:latin typeface="Times New Roman" pitchFamily="18" charset="0"/>
                <a:cs typeface="Times New Roman" pitchFamily="18" charset="0"/>
              </a:rPr>
              <a:t> obligations known as</a:t>
            </a:r>
          </a:p>
          <a:p>
            <a:pPr lvl="1"/>
            <a:r>
              <a:rPr lang="en-US" b="1" dirty="0">
                <a:solidFill>
                  <a:srgbClr val="FF0000"/>
                </a:solidFill>
                <a:latin typeface="Times New Roman" pitchFamily="18" charset="0"/>
                <a:cs typeface="Times New Roman" pitchFamily="18" charset="0"/>
              </a:rPr>
              <a:t>The Feudal Contract</a:t>
            </a:r>
          </a:p>
          <a:p>
            <a:pPr lvl="2"/>
            <a:r>
              <a:rPr lang="en-US" dirty="0">
                <a:latin typeface="Times New Roman" pitchFamily="18" charset="0"/>
                <a:cs typeface="Times New Roman" pitchFamily="18" charset="0"/>
              </a:rPr>
              <a:t>The vassals primary obligation was military service when summoned (usually 40 days / year).</a:t>
            </a:r>
          </a:p>
          <a:p>
            <a:pPr lvl="2"/>
            <a:r>
              <a:rPr lang="en-US" dirty="0">
                <a:latin typeface="Times New Roman" pitchFamily="18" charset="0"/>
                <a:cs typeface="Times New Roman" pitchFamily="18" charset="0"/>
              </a:rPr>
              <a:t>The lord granted the vassal his fief, defended him militarily, and took his side in disputes.</a:t>
            </a:r>
            <a:endParaRPr lang="en-US" dirty="0">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201319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229600" cy="1143000"/>
          </a:xfrm>
        </p:spPr>
        <p:txBody>
          <a:bodyPr>
            <a:noAutofit/>
          </a:bodyPr>
          <a:lstStyle/>
          <a:p>
            <a:r>
              <a:rPr lang="en-US" sz="3800" dirty="0"/>
              <a:t>Remember the Guiding Question:  Why did the collapse of governments lead to the new political and social order known as feudalism?</a:t>
            </a:r>
          </a:p>
        </p:txBody>
      </p:sp>
      <p:sp>
        <p:nvSpPr>
          <p:cNvPr id="3" name="Content Placeholder 2"/>
          <p:cNvSpPr>
            <a:spLocks noGrp="1"/>
          </p:cNvSpPr>
          <p:nvPr>
            <p:ph idx="1"/>
          </p:nvPr>
        </p:nvSpPr>
        <p:spPr>
          <a:xfrm>
            <a:off x="457200" y="3276600"/>
            <a:ext cx="8229600" cy="2849563"/>
          </a:xfrm>
        </p:spPr>
        <p:txBody>
          <a:bodyPr>
            <a:normAutofit/>
          </a:bodyPr>
          <a:lstStyle/>
          <a:p>
            <a:r>
              <a:rPr lang="en-US" dirty="0">
                <a:latin typeface="+mj-lt"/>
                <a:cs typeface="Aparajita" pitchFamily="34" charset="0"/>
              </a:rPr>
              <a:t>People needed protection from invaders and lawlessness and turned to the only means of protection available, the landed (land owning) aristocracy (nobles).  In return, the nobles expected service from the people. </a:t>
            </a:r>
            <a:endParaRPr lang="en-US" dirty="0">
              <a:solidFill>
                <a:srgbClr val="7030A0"/>
              </a:solidFill>
            </a:endParaRPr>
          </a:p>
        </p:txBody>
      </p:sp>
    </p:spTree>
    <p:custDataLst>
      <p:tags r:id="rId1"/>
    </p:custDataLst>
    <p:extLst>
      <p:ext uri="{BB962C8B-B14F-4D97-AF65-F5344CB8AC3E}">
        <p14:creationId xmlns:p14="http://schemas.microsoft.com/office/powerpoint/2010/main" val="2285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76200" y="457200"/>
            <a:ext cx="8839200" cy="6172200"/>
          </a:xfrm>
          <a:prstGeom prst="rect">
            <a:avLst/>
          </a:prstGeom>
        </p:spPr>
      </p:pic>
    </p:spTree>
    <p:custDataLst>
      <p:tags r:id="rId1"/>
    </p:custDataLst>
    <p:extLst>
      <p:ext uri="{BB962C8B-B14F-4D97-AF65-F5344CB8AC3E}">
        <p14:creationId xmlns:p14="http://schemas.microsoft.com/office/powerpoint/2010/main" val="2483867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a:t>The Nobility of the Middle Ages</a:t>
            </a:r>
          </a:p>
        </p:txBody>
      </p:sp>
      <p:sp>
        <p:nvSpPr>
          <p:cNvPr id="3" name="Content Placeholder 2"/>
          <p:cNvSpPr>
            <a:spLocks noGrp="1"/>
          </p:cNvSpPr>
          <p:nvPr>
            <p:ph idx="1"/>
          </p:nvPr>
        </p:nvSpPr>
        <p:spPr>
          <a:xfrm>
            <a:off x="457200" y="2514600"/>
            <a:ext cx="8382000" cy="3916363"/>
          </a:xfrm>
        </p:spPr>
        <p:txBody>
          <a:bodyPr>
            <a:normAutofit/>
          </a:bodyPr>
          <a:lstStyle/>
          <a:p>
            <a:pPr marL="0" indent="0">
              <a:buNone/>
            </a:pPr>
            <a:r>
              <a:rPr lang="en-US" dirty="0">
                <a:latin typeface="Times New Roman" pitchFamily="18" charset="0"/>
                <a:cs typeface="Times New Roman" pitchFamily="18" charset="0"/>
              </a:rPr>
              <a:t>Guiding Question:  </a:t>
            </a:r>
          </a:p>
          <a:p>
            <a:pPr marL="0" indent="0">
              <a:buNone/>
            </a:pPr>
            <a:endParaRPr lang="en-US" dirty="0">
              <a:latin typeface="Times New Roman" pitchFamily="18" charset="0"/>
              <a:cs typeface="Times New Roman" pitchFamily="18" charset="0"/>
            </a:endParaRPr>
          </a:p>
          <a:p>
            <a:pPr marL="0" indent="0" algn="ctr">
              <a:buNone/>
            </a:pPr>
            <a:r>
              <a:rPr lang="en-US" dirty="0">
                <a:latin typeface="Times New Roman" pitchFamily="18" charset="0"/>
                <a:cs typeface="Times New Roman" pitchFamily="18" charset="0"/>
              </a:rPr>
              <a:t>How was European feudal society structure?</a:t>
            </a:r>
            <a:endParaRPr lang="en-US" sz="28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0750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a:t>Nobility</a:t>
            </a:r>
          </a:p>
        </p:txBody>
      </p:sp>
      <p:sp>
        <p:nvSpPr>
          <p:cNvPr id="3" name="Content Placeholder 2"/>
          <p:cNvSpPr>
            <a:spLocks noGrp="1"/>
          </p:cNvSpPr>
          <p:nvPr>
            <p:ph idx="1"/>
          </p:nvPr>
        </p:nvSpPr>
        <p:spPr>
          <a:xfrm>
            <a:off x="457200" y="1143000"/>
            <a:ext cx="8382000" cy="5287963"/>
          </a:xfrm>
        </p:spPr>
        <p:txBody>
          <a:bodyPr>
            <a:normAutofit/>
          </a:bodyPr>
          <a:lstStyle/>
          <a:p>
            <a:r>
              <a:rPr lang="en-US" dirty="0">
                <a:latin typeface="Aparajita" pitchFamily="34" charset="0"/>
                <a:cs typeface="Aparajita" pitchFamily="34" charset="0"/>
              </a:rPr>
              <a:t>European feudal society was dominated by warriors.</a:t>
            </a:r>
          </a:p>
          <a:p>
            <a:pPr lvl="1"/>
            <a:r>
              <a:rPr lang="en-US" dirty="0">
                <a:latin typeface="Aparajita" pitchFamily="34" charset="0"/>
                <a:cs typeface="Aparajita" pitchFamily="34" charset="0"/>
              </a:rPr>
              <a:t>Men whose chief concern was warfare.</a:t>
            </a:r>
          </a:p>
          <a:p>
            <a:pPr lvl="1"/>
            <a:r>
              <a:rPr lang="en-US" dirty="0">
                <a:latin typeface="Aparajita" pitchFamily="34" charset="0"/>
                <a:cs typeface="Aparajita" pitchFamily="34" charset="0"/>
              </a:rPr>
              <a:t>The tournament grew out of this situation.</a:t>
            </a:r>
          </a:p>
          <a:p>
            <a:pPr lvl="1"/>
            <a:endParaRPr lang="en-US" dirty="0">
              <a:latin typeface="Aparajita" pitchFamily="34" charset="0"/>
              <a:cs typeface="Aparajita" pitchFamily="34" charset="0"/>
            </a:endParaRPr>
          </a:p>
          <a:p>
            <a:r>
              <a:rPr lang="en-US" dirty="0">
                <a:solidFill>
                  <a:srgbClr val="FF0000"/>
                </a:solidFill>
                <a:latin typeface="Aparajita" pitchFamily="34" charset="0"/>
                <a:cs typeface="Aparajita" pitchFamily="34" charset="0"/>
              </a:rPr>
              <a:t>The Catholic Church promoted the idea of CHIVALRY.</a:t>
            </a:r>
          </a:p>
          <a:p>
            <a:pPr lvl="1"/>
            <a:r>
              <a:rPr lang="en-US" dirty="0">
                <a:solidFill>
                  <a:srgbClr val="FF0000"/>
                </a:solidFill>
                <a:latin typeface="Aparajita" pitchFamily="34" charset="0"/>
                <a:cs typeface="Aparajita" pitchFamily="34" charset="0"/>
              </a:rPr>
              <a:t>A code of ethics knights were supposed to uphold.  </a:t>
            </a:r>
          </a:p>
          <a:p>
            <a:pPr lvl="1"/>
            <a:r>
              <a:rPr lang="en-US" dirty="0">
                <a:latin typeface="Aparajita" pitchFamily="34" charset="0"/>
                <a:cs typeface="Aparajita" pitchFamily="34" charset="0"/>
              </a:rPr>
              <a:t>Among it’s ideals was a higher status for women.  For example, women were to be treated with tenderness and respect, not as property.</a:t>
            </a:r>
          </a:p>
        </p:txBody>
      </p:sp>
    </p:spTree>
    <p:custDataLst>
      <p:tags r:id="rId1"/>
    </p:custDataLst>
    <p:extLst>
      <p:ext uri="{BB962C8B-B14F-4D97-AF65-F5344CB8AC3E}">
        <p14:creationId xmlns:p14="http://schemas.microsoft.com/office/powerpoint/2010/main" val="201319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a:t>Women in the Early Middle Ages</a:t>
            </a:r>
          </a:p>
        </p:txBody>
      </p:sp>
      <p:sp>
        <p:nvSpPr>
          <p:cNvPr id="3" name="Content Placeholder 2"/>
          <p:cNvSpPr>
            <a:spLocks noGrp="1"/>
          </p:cNvSpPr>
          <p:nvPr>
            <p:ph idx="1"/>
          </p:nvPr>
        </p:nvSpPr>
        <p:spPr>
          <a:xfrm>
            <a:off x="457200" y="1143000"/>
            <a:ext cx="8382000" cy="5287963"/>
          </a:xfrm>
        </p:spPr>
        <p:txBody>
          <a:bodyPr>
            <a:normAutofit/>
          </a:bodyPr>
          <a:lstStyle/>
          <a:p>
            <a:r>
              <a:rPr lang="en-US" dirty="0">
                <a:latin typeface="Aparajita" pitchFamily="34" charset="0"/>
                <a:cs typeface="Aparajita" pitchFamily="34" charset="0"/>
              </a:rPr>
              <a:t>Women could legally hold property.</a:t>
            </a:r>
          </a:p>
          <a:p>
            <a:r>
              <a:rPr lang="en-US" dirty="0">
                <a:solidFill>
                  <a:srgbClr val="FF0000"/>
                </a:solidFill>
                <a:latin typeface="Aparajita" pitchFamily="34" charset="0"/>
                <a:cs typeface="Aparajita" pitchFamily="34" charset="0"/>
              </a:rPr>
              <a:t>Aristocratic women grew in power as their husbands were more and more away.</a:t>
            </a:r>
          </a:p>
          <a:p>
            <a:pPr lvl="1"/>
            <a:r>
              <a:rPr lang="en-US" dirty="0">
                <a:latin typeface="Aparajita" pitchFamily="34" charset="0"/>
                <a:cs typeface="Aparajita" pitchFamily="34" charset="0"/>
              </a:rPr>
              <a:t>The Lady of the Castle was responsible for the day-to-day functioning of a vast estate, essentially a large business.</a:t>
            </a:r>
          </a:p>
          <a:p>
            <a:r>
              <a:rPr lang="en-US" dirty="0">
                <a:latin typeface="Aparajita" pitchFamily="34" charset="0"/>
                <a:cs typeface="Aparajita" pitchFamily="34" charset="0"/>
              </a:rPr>
              <a:t>Women were expected to be subservient to men (although this didn’t always happen), but lords and knights were expected (chivalry) to treat women respectfully.</a:t>
            </a:r>
          </a:p>
          <a:p>
            <a:r>
              <a:rPr lang="en-US" dirty="0">
                <a:latin typeface="Aparajita" pitchFamily="34" charset="0"/>
                <a:cs typeface="Aparajita" pitchFamily="34" charset="0"/>
              </a:rPr>
              <a:t>The Middle Ages also saw the spread of the idea of Romantic Love.  </a:t>
            </a:r>
          </a:p>
        </p:txBody>
      </p:sp>
    </p:spTree>
    <p:custDataLst>
      <p:tags r:id="rId1"/>
    </p:custDataLst>
    <p:extLst>
      <p:ext uri="{BB962C8B-B14F-4D97-AF65-F5344CB8AC3E}">
        <p14:creationId xmlns:p14="http://schemas.microsoft.com/office/powerpoint/2010/main" val="201319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229600" cy="1143000"/>
          </a:xfrm>
        </p:spPr>
        <p:txBody>
          <a:bodyPr>
            <a:noAutofit/>
          </a:bodyPr>
          <a:lstStyle/>
          <a:p>
            <a:r>
              <a:rPr lang="en-US" sz="3800" dirty="0"/>
              <a:t>Remember the Guiding Question:  How was European feudal society structured?</a:t>
            </a:r>
          </a:p>
        </p:txBody>
      </p:sp>
      <p:sp>
        <p:nvSpPr>
          <p:cNvPr id="3" name="Content Placeholder 2"/>
          <p:cNvSpPr>
            <a:spLocks noGrp="1"/>
          </p:cNvSpPr>
          <p:nvPr>
            <p:ph idx="1"/>
          </p:nvPr>
        </p:nvSpPr>
        <p:spPr>
          <a:xfrm>
            <a:off x="457200" y="2819400"/>
            <a:ext cx="8229600" cy="3306763"/>
          </a:xfrm>
        </p:spPr>
        <p:txBody>
          <a:bodyPr>
            <a:normAutofit lnSpcReduction="10000"/>
          </a:bodyPr>
          <a:lstStyle/>
          <a:p>
            <a:r>
              <a:rPr lang="en-US" dirty="0">
                <a:latin typeface="+mj-lt"/>
                <a:cs typeface="Aparajita" pitchFamily="34" charset="0"/>
              </a:rPr>
              <a:t>Society was dominated by warriors and power, political and economic, was held by the nobility – kings, dukes, counts, barons, even bishops. Women had rights of property ownership and ideally, were respected and upheld, but were considered subservient to men.</a:t>
            </a:r>
            <a:endParaRPr lang="en-US" dirty="0">
              <a:solidFill>
                <a:srgbClr val="7030A0"/>
              </a:solidFill>
            </a:endParaRPr>
          </a:p>
        </p:txBody>
      </p:sp>
    </p:spTree>
    <p:custDataLst>
      <p:tags r:id="rId1"/>
    </p:custDataLst>
    <p:extLst>
      <p:ext uri="{BB962C8B-B14F-4D97-AF65-F5344CB8AC3E}">
        <p14:creationId xmlns:p14="http://schemas.microsoft.com/office/powerpoint/2010/main" val="187120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F96D5CC-DF9F-423B-8B38-18599C9579F3}" type="slidenum">
              <a:rPr lang="en-US" altLang="en-US"/>
              <a:pPr>
                <a:defRPr/>
              </a:pPr>
              <a:t>28</a:t>
            </a:fld>
            <a:endParaRPr lang="en-US" altLang="en-US" dirty="0"/>
          </a:p>
        </p:txBody>
      </p:sp>
      <p:sp>
        <p:nvSpPr>
          <p:cNvPr id="2" name="TextBox 1"/>
          <p:cNvSpPr txBox="1"/>
          <p:nvPr/>
        </p:nvSpPr>
        <p:spPr>
          <a:xfrm>
            <a:off x="449687" y="381000"/>
            <a:ext cx="8153400" cy="1446550"/>
          </a:xfrm>
          <a:prstGeom prst="rect">
            <a:avLst/>
          </a:prstGeom>
          <a:noFill/>
        </p:spPr>
        <p:txBody>
          <a:bodyPr wrap="square" rtlCol="0">
            <a:spAutoFit/>
          </a:bodyPr>
          <a:lstStyle/>
          <a:p>
            <a:r>
              <a:rPr lang="en-US" sz="2200" dirty="0"/>
              <a:t>While western Europe DE-</a:t>
            </a:r>
            <a:r>
              <a:rPr lang="en-US" sz="2200" dirty="0" err="1"/>
              <a:t>volved</a:t>
            </a:r>
            <a:r>
              <a:rPr lang="en-US" sz="2200" dirty="0"/>
              <a:t> into Feudalism after the fall of the Carolingian Empire, the Byzantine Empire (eastern Roman Empire), centered in its capital city of Constantinople, continued the traditions of the old western Roman Empire.  </a:t>
            </a:r>
          </a:p>
        </p:txBody>
      </p:sp>
      <p:pic>
        <p:nvPicPr>
          <p:cNvPr id="2050" name="Picture 2" descr="http://crusadinghistory.wikispaces.com/file/view/Byzantine_Empire_1000-1100.jpg/166501839/Byzantine_Empire_1000-1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1927361"/>
            <a:ext cx="6667500" cy="492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7104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Constantinople &amp; the Byzantine Empire</a:t>
            </a:r>
          </a:p>
        </p:txBody>
      </p:sp>
      <p:sp>
        <p:nvSpPr>
          <p:cNvPr id="3" name="Content Placeholder 2"/>
          <p:cNvSpPr>
            <a:spLocks noGrp="1"/>
          </p:cNvSpPr>
          <p:nvPr>
            <p:ph idx="1"/>
          </p:nvPr>
        </p:nvSpPr>
        <p:spPr>
          <a:xfrm>
            <a:off x="457200" y="1905000"/>
            <a:ext cx="8229600" cy="4221163"/>
          </a:xfrm>
        </p:spPr>
        <p:txBody>
          <a:bodyPr/>
          <a:lstStyle/>
          <a:p>
            <a:r>
              <a:rPr lang="en-US" dirty="0"/>
              <a:t>In fact, from the fall of Rome to the 12</a:t>
            </a:r>
            <a:r>
              <a:rPr lang="en-US" baseline="30000" dirty="0"/>
              <a:t>th</a:t>
            </a:r>
            <a:r>
              <a:rPr lang="en-US" dirty="0"/>
              <a:t> century, the Byzantine Empire was the political and economic powerhouse of the Mediterranean region.  </a:t>
            </a:r>
          </a:p>
          <a:p>
            <a:r>
              <a:rPr lang="en-US" dirty="0"/>
              <a:t>Tomorrow, we will explore western Europe vs. eastern Europe in depth.  </a:t>
            </a:r>
          </a:p>
        </p:txBody>
      </p:sp>
    </p:spTree>
    <p:extLst>
      <p:ext uri="{BB962C8B-B14F-4D97-AF65-F5344CB8AC3E}">
        <p14:creationId xmlns:p14="http://schemas.microsoft.com/office/powerpoint/2010/main" val="147478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a:t>The New Germanic Kingdoms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8001000" cy="540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457200" y="2743200"/>
            <a:ext cx="609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rot="16200000">
            <a:off x="-489466" y="2558534"/>
            <a:ext cx="1524000" cy="369332"/>
          </a:xfrm>
          <a:prstGeom prst="rect">
            <a:avLst/>
          </a:prstGeom>
          <a:noFill/>
        </p:spPr>
        <p:txBody>
          <a:bodyPr wrap="square" rtlCol="0">
            <a:spAutoFit/>
          </a:bodyPr>
          <a:lstStyle/>
          <a:p>
            <a:r>
              <a:rPr lang="en-US" dirty="0">
                <a:solidFill>
                  <a:srgbClr val="FF0000"/>
                </a:solidFill>
              </a:rPr>
              <a:t>Red Sauce</a:t>
            </a:r>
          </a:p>
        </p:txBody>
      </p:sp>
    </p:spTree>
    <p:custDataLst>
      <p:tags r:id="rId1"/>
    </p:custDataLst>
    <p:extLst>
      <p:ext uri="{BB962C8B-B14F-4D97-AF65-F5344CB8AC3E}">
        <p14:creationId xmlns:p14="http://schemas.microsoft.com/office/powerpoint/2010/main" val="766353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Looking back…</a:t>
            </a:r>
          </a:p>
        </p:txBody>
      </p:sp>
      <p:pic>
        <p:nvPicPr>
          <p:cNvPr id="5122" name="Picture 2" descr="http://farm5.staticflickr.com/4053/4546609892_c954887e7b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24000"/>
            <a:ext cx="4648200" cy="453199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8818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04850"/>
            <a:ext cx="8229600" cy="2266950"/>
          </a:xfrm>
        </p:spPr>
        <p:txBody>
          <a:bodyPr>
            <a:normAutofit/>
          </a:bodyPr>
          <a:lstStyle/>
          <a:p>
            <a:pPr marL="0" indent="0">
              <a:buNone/>
            </a:pPr>
            <a:r>
              <a:rPr lang="en-US" sz="4400" dirty="0">
                <a:latin typeface="Aparajita" pitchFamily="34" charset="0"/>
                <a:cs typeface="Aparajita" pitchFamily="34" charset="0"/>
              </a:rPr>
              <a:t>The Arabic name for the journey of Muhammad and his followers to Medina (</a:t>
            </a:r>
            <a:r>
              <a:rPr lang="en-US" sz="4400" dirty="0" err="1">
                <a:latin typeface="Aparajita" pitchFamily="34" charset="0"/>
                <a:cs typeface="Aparajita" pitchFamily="34" charset="0"/>
              </a:rPr>
              <a:t>Madinah</a:t>
            </a:r>
            <a:r>
              <a:rPr lang="en-US" sz="4400" dirty="0">
                <a:latin typeface="Aparajita" pitchFamily="34" charset="0"/>
                <a:cs typeface="Aparajita" pitchFamily="34" charset="0"/>
              </a:rPr>
              <a:t>) from Mecca (</a:t>
            </a:r>
            <a:r>
              <a:rPr lang="en-US" sz="4400" dirty="0" err="1">
                <a:latin typeface="Aparajita" pitchFamily="34" charset="0"/>
                <a:cs typeface="Aparajita" pitchFamily="34" charset="0"/>
              </a:rPr>
              <a:t>Makka</a:t>
            </a:r>
            <a:r>
              <a:rPr lang="en-US" sz="4400" dirty="0">
                <a:latin typeface="Aparajita" pitchFamily="34" charset="0"/>
                <a:cs typeface="Aparajita" pitchFamily="34" charset="0"/>
              </a:rPr>
              <a:t>).  </a:t>
            </a:r>
            <a:endParaRPr lang="en-US" sz="4400" dirty="0"/>
          </a:p>
        </p:txBody>
      </p:sp>
      <p:sp>
        <p:nvSpPr>
          <p:cNvPr id="4" name="TextBox 3"/>
          <p:cNvSpPr txBox="1"/>
          <p:nvPr/>
        </p:nvSpPr>
        <p:spPr>
          <a:xfrm>
            <a:off x="609600" y="2971800"/>
            <a:ext cx="3733800" cy="677108"/>
          </a:xfrm>
          <a:prstGeom prst="rect">
            <a:avLst/>
          </a:prstGeom>
          <a:noFill/>
        </p:spPr>
        <p:txBody>
          <a:bodyPr wrap="square" rtlCol="0">
            <a:spAutoFit/>
          </a:bodyPr>
          <a:lstStyle/>
          <a:p>
            <a:pPr algn="ctr"/>
            <a:r>
              <a:rPr lang="en-US" sz="3800" i="1" dirty="0" err="1"/>
              <a:t>Hijrah</a:t>
            </a:r>
            <a:endParaRPr lang="en-US" sz="3800" i="1" dirty="0"/>
          </a:p>
        </p:txBody>
      </p:sp>
    </p:spTree>
    <p:custDataLst>
      <p:tags r:id="rId1"/>
    </p:custDataLst>
    <p:extLst>
      <p:ext uri="{BB962C8B-B14F-4D97-AF65-F5344CB8AC3E}">
        <p14:creationId xmlns:p14="http://schemas.microsoft.com/office/powerpoint/2010/main" val="123511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849562"/>
          </a:xfrm>
        </p:spPr>
        <p:txBody>
          <a:bodyPr>
            <a:noAutofit/>
          </a:bodyPr>
          <a:lstStyle/>
          <a:p>
            <a:r>
              <a:rPr lang="en-US" sz="3200" dirty="0"/>
              <a:t>Who was the Moroccan explorer of Berber descent, known for his extensive travels, accounts of which were published in the </a:t>
            </a:r>
            <a:r>
              <a:rPr lang="en-US" sz="3200" i="1" dirty="0" err="1">
                <a:hlinkClick r:id="rId2" action="ppaction://hlinkfile" tooltip="Rihla"/>
              </a:rPr>
              <a:t>Rihla</a:t>
            </a:r>
            <a:r>
              <a:rPr lang="en-US" sz="3200" dirty="0"/>
              <a:t> (lit. "Journey")?  Over a period of thirty years in the 14</a:t>
            </a:r>
            <a:r>
              <a:rPr lang="en-US" sz="3200" baseline="30000" dirty="0"/>
              <a:t>th</a:t>
            </a:r>
            <a:r>
              <a:rPr lang="en-US" sz="3200" dirty="0"/>
              <a:t> century, he visited most of the known Islamic world as well as many non-Muslim lands. </a:t>
            </a:r>
          </a:p>
        </p:txBody>
      </p:sp>
      <p:sp>
        <p:nvSpPr>
          <p:cNvPr id="3" name="Content Placeholder 2"/>
          <p:cNvSpPr>
            <a:spLocks noGrp="1"/>
          </p:cNvSpPr>
          <p:nvPr>
            <p:ph idx="1"/>
          </p:nvPr>
        </p:nvSpPr>
        <p:spPr>
          <a:xfrm>
            <a:off x="457200" y="3581401"/>
            <a:ext cx="8229600" cy="762000"/>
          </a:xfrm>
        </p:spPr>
        <p:txBody>
          <a:bodyPr>
            <a:normAutofit/>
          </a:bodyPr>
          <a:lstStyle/>
          <a:p>
            <a:r>
              <a:rPr lang="en-US" sz="3800" dirty="0" err="1"/>
              <a:t>Ibn</a:t>
            </a:r>
            <a:r>
              <a:rPr lang="en-US" sz="3800" dirty="0"/>
              <a:t> Battuta</a:t>
            </a:r>
          </a:p>
        </p:txBody>
      </p:sp>
      <p:sp>
        <p:nvSpPr>
          <p:cNvPr id="4" name="TextBox 3"/>
          <p:cNvSpPr txBox="1"/>
          <p:nvPr/>
        </p:nvSpPr>
        <p:spPr>
          <a:xfrm>
            <a:off x="304800" y="4495800"/>
            <a:ext cx="8839200" cy="584775"/>
          </a:xfrm>
          <a:prstGeom prst="rect">
            <a:avLst/>
          </a:prstGeom>
          <a:noFill/>
        </p:spPr>
        <p:txBody>
          <a:bodyPr wrap="square" rtlCol="0">
            <a:spAutoFit/>
          </a:bodyPr>
          <a:lstStyle/>
          <a:p>
            <a:r>
              <a:rPr lang="en-US" sz="3200" dirty="0"/>
              <a:t>Bonus Question:  What was </a:t>
            </a:r>
            <a:r>
              <a:rPr lang="en-US" sz="3200" dirty="0" err="1"/>
              <a:t>Ibn</a:t>
            </a:r>
            <a:r>
              <a:rPr lang="en-US" sz="3200" dirty="0"/>
              <a:t> Battuta’s full name?  </a:t>
            </a:r>
          </a:p>
        </p:txBody>
      </p:sp>
      <p:sp>
        <p:nvSpPr>
          <p:cNvPr id="5" name="TextBox 4"/>
          <p:cNvSpPr txBox="1"/>
          <p:nvPr/>
        </p:nvSpPr>
        <p:spPr>
          <a:xfrm>
            <a:off x="838200" y="5257800"/>
            <a:ext cx="7162800" cy="1138773"/>
          </a:xfrm>
          <a:prstGeom prst="rect">
            <a:avLst/>
          </a:prstGeom>
          <a:noFill/>
        </p:spPr>
        <p:txBody>
          <a:bodyPr wrap="square" rtlCol="0">
            <a:spAutoFit/>
          </a:bodyPr>
          <a:lstStyle/>
          <a:p>
            <a:r>
              <a:rPr lang="en-US" sz="3400" i="1" dirty="0" err="1"/>
              <a:t>ʾAbū</a:t>
            </a:r>
            <a:r>
              <a:rPr lang="en-US" sz="3400" i="1" dirty="0"/>
              <a:t> </a:t>
            </a:r>
            <a:r>
              <a:rPr lang="en-US" sz="3400" i="1" dirty="0" err="1"/>
              <a:t>ʿAbd</a:t>
            </a:r>
            <a:r>
              <a:rPr lang="en-US" sz="3400" i="1" dirty="0"/>
              <a:t> al-</a:t>
            </a:r>
            <a:r>
              <a:rPr lang="en-US" sz="3400" i="1" dirty="0" err="1"/>
              <a:t>Lāh</a:t>
            </a:r>
            <a:r>
              <a:rPr lang="en-US" sz="3400" i="1" dirty="0"/>
              <a:t> </a:t>
            </a:r>
            <a:r>
              <a:rPr lang="en-US" sz="3400" i="1" dirty="0" err="1"/>
              <a:t>Muḥammad</a:t>
            </a:r>
            <a:r>
              <a:rPr lang="en-US" sz="3400" i="1" dirty="0"/>
              <a:t> </a:t>
            </a:r>
            <a:r>
              <a:rPr lang="en-US" sz="3400" i="1" dirty="0" err="1"/>
              <a:t>ibn</a:t>
            </a:r>
            <a:r>
              <a:rPr lang="en-US" sz="3400" i="1" dirty="0"/>
              <a:t> </a:t>
            </a:r>
            <a:r>
              <a:rPr lang="en-US" sz="3400" i="1" dirty="0" err="1"/>
              <a:t>ʿAbd</a:t>
            </a:r>
            <a:r>
              <a:rPr lang="en-US" sz="3400" i="1" dirty="0"/>
              <a:t> al-</a:t>
            </a:r>
            <a:r>
              <a:rPr lang="en-US" sz="3400" i="1" dirty="0" err="1"/>
              <a:t>Lāh</a:t>
            </a:r>
            <a:r>
              <a:rPr lang="en-US" sz="3400" i="1" dirty="0"/>
              <a:t> l-</a:t>
            </a:r>
            <a:r>
              <a:rPr lang="en-US" sz="3400" i="1" dirty="0" err="1"/>
              <a:t>Lawātī</a:t>
            </a:r>
            <a:r>
              <a:rPr lang="en-US" sz="3400" i="1" dirty="0"/>
              <a:t> ṭ-</a:t>
            </a:r>
            <a:r>
              <a:rPr lang="en-US" sz="3400" i="1" dirty="0" err="1"/>
              <a:t>Ṭanǧī</a:t>
            </a:r>
            <a:r>
              <a:rPr lang="en-US" sz="3400" i="1" dirty="0"/>
              <a:t> </a:t>
            </a:r>
            <a:r>
              <a:rPr lang="en-US" sz="3400" i="1" dirty="0" err="1"/>
              <a:t>ibn</a:t>
            </a:r>
            <a:r>
              <a:rPr lang="en-US" sz="3400" i="1" dirty="0"/>
              <a:t> </a:t>
            </a:r>
            <a:r>
              <a:rPr lang="en-US" sz="3400" i="1" dirty="0" err="1"/>
              <a:t>Baṭūṭah</a:t>
            </a:r>
            <a:endParaRPr lang="en-US" sz="3400" dirty="0"/>
          </a:p>
        </p:txBody>
      </p:sp>
    </p:spTree>
    <p:extLst>
      <p:ext uri="{BB962C8B-B14F-4D97-AF65-F5344CB8AC3E}">
        <p14:creationId xmlns:p14="http://schemas.microsoft.com/office/powerpoint/2010/main" val="6935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1524000"/>
            <a:ext cx="2971800" cy="1143000"/>
          </a:xfrm>
        </p:spPr>
        <p:txBody>
          <a:bodyPr>
            <a:noAutofit/>
          </a:bodyPr>
          <a:lstStyle/>
          <a:p>
            <a:r>
              <a:rPr lang="en-US" sz="3000" dirty="0" err="1"/>
              <a:t>Ibn</a:t>
            </a:r>
            <a:r>
              <a:rPr lang="en-US" sz="3000" dirty="0"/>
              <a:t> Battuta in Egypt, 19</a:t>
            </a:r>
            <a:r>
              <a:rPr lang="en-US" sz="3000" baseline="30000" dirty="0"/>
              <a:t>th</a:t>
            </a:r>
            <a:r>
              <a:rPr lang="en-US" sz="3000" dirty="0"/>
              <a:t> century lithograph</a:t>
            </a:r>
          </a:p>
        </p:txBody>
      </p:sp>
      <p:pic>
        <p:nvPicPr>
          <p:cNvPr id="1026" name="Picture 2" descr="File:Handmade oil painting reproduction of Ibn Battuta in Egypt, a painting by Hippolyte Leon Benet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8154"/>
            <a:ext cx="4572000" cy="6594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942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anshuchristajacobson.files.wordpress.com/2011/11/try-n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00200"/>
            <a:ext cx="6400800" cy="480060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endParaRPr lang="en-US"/>
          </a:p>
        </p:txBody>
      </p:sp>
    </p:spTree>
    <p:custDataLst>
      <p:tags r:id="rId1"/>
    </p:custDataLst>
    <p:extLst>
      <p:ext uri="{BB962C8B-B14F-4D97-AF65-F5344CB8AC3E}">
        <p14:creationId xmlns:p14="http://schemas.microsoft.com/office/powerpoint/2010/main" val="964914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944562"/>
          </a:xfrm>
        </p:spPr>
        <p:txBody>
          <a:bodyPr>
            <a:normAutofit fontScale="90000"/>
          </a:bodyPr>
          <a:lstStyle/>
          <a:p>
            <a:r>
              <a:rPr lang="en-US" dirty="0">
                <a:solidFill>
                  <a:srgbClr val="FF0000"/>
                </a:solidFill>
              </a:rPr>
              <a:t>The Battle of Tours</a:t>
            </a:r>
            <a:br>
              <a:rPr lang="en-US" dirty="0"/>
            </a:br>
            <a:r>
              <a:rPr lang="en-US" dirty="0"/>
              <a:t>A Historical Nexus Point</a:t>
            </a:r>
            <a:endParaRPr lang="en-US" sz="3600" dirty="0"/>
          </a:p>
        </p:txBody>
      </p:sp>
      <p:sp>
        <p:nvSpPr>
          <p:cNvPr id="3" name="Content Placeholder 2"/>
          <p:cNvSpPr>
            <a:spLocks noGrp="1"/>
          </p:cNvSpPr>
          <p:nvPr>
            <p:ph idx="1"/>
          </p:nvPr>
        </p:nvSpPr>
        <p:spPr>
          <a:xfrm>
            <a:off x="457200" y="1447800"/>
            <a:ext cx="8382000" cy="5135563"/>
          </a:xfrm>
        </p:spPr>
        <p:txBody>
          <a:bodyPr>
            <a:normAutofit fontScale="92500" lnSpcReduction="10000"/>
          </a:bodyPr>
          <a:lstStyle/>
          <a:p>
            <a:r>
              <a:rPr lang="en-US" dirty="0">
                <a:latin typeface="Aparajita" pitchFamily="34" charset="0"/>
                <a:cs typeface="Aparajita" pitchFamily="34" charset="0"/>
              </a:rPr>
              <a:t>In the early 700s, the Muslims who had recently taken over the </a:t>
            </a:r>
            <a:r>
              <a:rPr lang="en-US" b="1" dirty="0">
                <a:latin typeface="Aparajita" pitchFamily="34" charset="0"/>
                <a:cs typeface="Aparajita" pitchFamily="34" charset="0"/>
              </a:rPr>
              <a:t>Iberian Peninsula</a:t>
            </a:r>
            <a:r>
              <a:rPr lang="en-US" dirty="0">
                <a:latin typeface="Aparajita" pitchFamily="34" charset="0"/>
                <a:cs typeface="Aparajita" pitchFamily="34" charset="0"/>
              </a:rPr>
              <a:t>, crossed the </a:t>
            </a:r>
            <a:r>
              <a:rPr lang="en-US" b="1" dirty="0">
                <a:latin typeface="Aparajita" pitchFamily="34" charset="0"/>
                <a:cs typeface="Aparajita" pitchFamily="34" charset="0"/>
              </a:rPr>
              <a:t>Pyrenees Mountains </a:t>
            </a:r>
            <a:r>
              <a:rPr lang="en-US" dirty="0">
                <a:latin typeface="Aparajita" pitchFamily="34" charset="0"/>
                <a:cs typeface="Aparajita" pitchFamily="34" charset="0"/>
              </a:rPr>
              <a:t>into France.</a:t>
            </a:r>
          </a:p>
          <a:p>
            <a:r>
              <a:rPr lang="en-US" dirty="0">
                <a:latin typeface="Aparajita" pitchFamily="34" charset="0"/>
                <a:cs typeface="Aparajita" pitchFamily="34" charset="0"/>
              </a:rPr>
              <a:t>The Frankish kings proved inept against this threat.  </a:t>
            </a:r>
          </a:p>
          <a:p>
            <a:r>
              <a:rPr lang="en-US" dirty="0">
                <a:latin typeface="Aparajita" pitchFamily="34" charset="0"/>
                <a:cs typeface="Aparajita" pitchFamily="34" charset="0"/>
              </a:rPr>
              <a:t>The mayor of the palace, Charles the Bastard, gathered as many Frankish knights, warriors, and peasants as he could and met the invaders at </a:t>
            </a:r>
            <a:r>
              <a:rPr lang="en-US" dirty="0">
                <a:solidFill>
                  <a:srgbClr val="FF0000"/>
                </a:solidFill>
                <a:latin typeface="Aparajita" pitchFamily="34" charset="0"/>
                <a:cs typeface="Aparajita" pitchFamily="34" charset="0"/>
              </a:rPr>
              <a:t>Tours</a:t>
            </a:r>
            <a:r>
              <a:rPr lang="en-US" dirty="0">
                <a:latin typeface="Aparajita" pitchFamily="34" charset="0"/>
                <a:cs typeface="Aparajita" pitchFamily="34" charset="0"/>
              </a:rPr>
              <a:t>.</a:t>
            </a:r>
          </a:p>
          <a:p>
            <a:r>
              <a:rPr lang="en-US" dirty="0">
                <a:latin typeface="Aparajita" pitchFamily="34" charset="0"/>
                <a:cs typeface="Aparajita" pitchFamily="34" charset="0"/>
              </a:rPr>
              <a:t>Although outnumbered, the Franks prevailed and </a:t>
            </a:r>
            <a:r>
              <a:rPr lang="en-US" dirty="0">
                <a:solidFill>
                  <a:srgbClr val="FF0000"/>
                </a:solidFill>
                <a:latin typeface="Aparajita" pitchFamily="34" charset="0"/>
                <a:cs typeface="Aparajita" pitchFamily="34" charset="0"/>
              </a:rPr>
              <a:t>pushed the Islamic army back to Spain.  </a:t>
            </a:r>
          </a:p>
          <a:p>
            <a:r>
              <a:rPr lang="en-US" dirty="0">
                <a:latin typeface="Aparajita" pitchFamily="34" charset="0"/>
                <a:cs typeface="Aparajita" pitchFamily="34" charset="0"/>
              </a:rPr>
              <a:t>After this, Charles the Bastard gained a new name – </a:t>
            </a:r>
            <a:r>
              <a:rPr lang="en-US" dirty="0">
                <a:solidFill>
                  <a:srgbClr val="FF0000"/>
                </a:solidFill>
                <a:latin typeface="Aparajita" pitchFamily="34" charset="0"/>
                <a:cs typeface="Aparajita" pitchFamily="34" charset="0"/>
              </a:rPr>
              <a:t>Charles Martel</a:t>
            </a:r>
            <a:r>
              <a:rPr lang="en-US" dirty="0">
                <a:latin typeface="Aparajita" pitchFamily="34" charset="0"/>
                <a:cs typeface="Aparajita" pitchFamily="34" charset="0"/>
              </a:rPr>
              <a:t>, or Hammer.  </a:t>
            </a:r>
          </a:p>
          <a:p>
            <a:endParaRPr lang="en-US" dirty="0">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276072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http://blog.beliefnet.com/news/files/2012/06/battle-of-tour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4572000" cy="43624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ou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809625"/>
            <a:ext cx="3885259"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252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ww.france-spiritualites.fr/images/personnages/charles-mart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75855"/>
            <a:ext cx="4290665" cy="550594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israpundit.com/2008/wp-content/uploads/2009/10/marte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9442" y="1295400"/>
            <a:ext cx="4659922"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54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944562"/>
          </a:xfrm>
        </p:spPr>
        <p:txBody>
          <a:bodyPr>
            <a:normAutofit/>
          </a:bodyPr>
          <a:lstStyle/>
          <a:p>
            <a:r>
              <a:rPr lang="en-US" dirty="0"/>
              <a:t>The Carolingian Empire</a:t>
            </a:r>
            <a:endParaRPr lang="en-US" sz="3600"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19200"/>
            <a:ext cx="8679874" cy="30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313414"/>
            <a:ext cx="52006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18011793">
            <a:off x="647235" y="4313414"/>
            <a:ext cx="1371600" cy="410986"/>
          </a:xfrm>
          <a:prstGeom prst="rightArrow">
            <a:avLst>
              <a:gd name="adj1" fmla="val 50000"/>
              <a:gd name="adj2" fmla="val 47980"/>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TextBox 3"/>
          <p:cNvSpPr txBox="1"/>
          <p:nvPr/>
        </p:nvSpPr>
        <p:spPr>
          <a:xfrm>
            <a:off x="152400" y="5215004"/>
            <a:ext cx="2362200" cy="646331"/>
          </a:xfrm>
          <a:prstGeom prst="rect">
            <a:avLst/>
          </a:prstGeom>
          <a:noFill/>
        </p:spPr>
        <p:txBody>
          <a:bodyPr wrap="square" rtlCol="0">
            <a:spAutoFit/>
          </a:bodyPr>
          <a:lstStyle/>
          <a:p>
            <a:r>
              <a:rPr lang="en-US" dirty="0"/>
              <a:t>Important Stuff.  Consider it all in red.  </a:t>
            </a:r>
          </a:p>
        </p:txBody>
      </p:sp>
    </p:spTree>
    <p:custDataLst>
      <p:tags r:id="rId1"/>
    </p:custDataLst>
    <p:extLst>
      <p:ext uri="{BB962C8B-B14F-4D97-AF65-F5344CB8AC3E}">
        <p14:creationId xmlns:p14="http://schemas.microsoft.com/office/powerpoint/2010/main" val="353137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arn(inVertical)">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Questions</a:t>
            </a:r>
          </a:p>
        </p:txBody>
      </p:sp>
      <p:sp>
        <p:nvSpPr>
          <p:cNvPr id="3" name="Content Placeholder 2"/>
          <p:cNvSpPr>
            <a:spLocks noGrp="1"/>
          </p:cNvSpPr>
          <p:nvPr>
            <p:ph idx="1"/>
          </p:nvPr>
        </p:nvSpPr>
        <p:spPr>
          <a:xfrm>
            <a:off x="533400" y="1447800"/>
            <a:ext cx="8229600" cy="1964410"/>
          </a:xfrm>
        </p:spPr>
        <p:txBody>
          <a:bodyPr>
            <a:normAutofit lnSpcReduction="10000"/>
          </a:bodyPr>
          <a:lstStyle/>
          <a:p>
            <a:r>
              <a:rPr lang="en-US" dirty="0"/>
              <a:t>How can change to political systems impact economic activities?</a:t>
            </a:r>
          </a:p>
          <a:p>
            <a:r>
              <a:rPr lang="en-US" dirty="0"/>
              <a:t>How is society influenced by changes in political and economic systems?</a:t>
            </a:r>
          </a:p>
        </p:txBody>
      </p:sp>
    </p:spTree>
    <p:custDataLst>
      <p:tags r:id="rId1"/>
    </p:custDataLst>
    <p:extLst>
      <p:ext uri="{BB962C8B-B14F-4D97-AF65-F5344CB8AC3E}">
        <p14:creationId xmlns:p14="http://schemas.microsoft.com/office/powerpoint/2010/main" val="394467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it matter?</a:t>
            </a:r>
          </a:p>
        </p:txBody>
      </p:sp>
      <p:sp>
        <p:nvSpPr>
          <p:cNvPr id="3" name="Content Placeholder 2"/>
          <p:cNvSpPr>
            <a:spLocks noGrp="1"/>
          </p:cNvSpPr>
          <p:nvPr>
            <p:ph idx="1"/>
          </p:nvPr>
        </p:nvSpPr>
        <p:spPr/>
        <p:txBody>
          <a:bodyPr/>
          <a:lstStyle/>
          <a:p>
            <a:pPr marL="0" indent="0">
              <a:buNone/>
            </a:pPr>
            <a:r>
              <a:rPr lang="en-US" dirty="0"/>
              <a:t>Charlemagne’s long reign was </a:t>
            </a:r>
            <a:r>
              <a:rPr lang="en-US"/>
              <a:t>an era </a:t>
            </a:r>
            <a:r>
              <a:rPr lang="en-US" dirty="0"/>
              <a:t>of peace and centralized authority for his subjects.  However, after his death, the Carolingian Empire was weakened.  </a:t>
            </a:r>
            <a:r>
              <a:rPr lang="en-US" dirty="0">
                <a:solidFill>
                  <a:srgbClr val="FF0000"/>
                </a:solidFill>
              </a:rPr>
              <a:t>Local nobles </a:t>
            </a:r>
            <a:r>
              <a:rPr lang="en-US" dirty="0"/>
              <a:t>(landed aristocrats) </a:t>
            </a:r>
            <a:r>
              <a:rPr lang="en-US" dirty="0">
                <a:solidFill>
                  <a:srgbClr val="FF0000"/>
                </a:solidFill>
              </a:rPr>
              <a:t>become more important as people turned to them for the protection that the empire could no longer provide.  The system that developed from this, was </a:t>
            </a:r>
            <a:r>
              <a:rPr lang="en-US" b="1" dirty="0">
                <a:solidFill>
                  <a:srgbClr val="FF0000"/>
                </a:solidFill>
              </a:rPr>
              <a:t>feudalism</a:t>
            </a:r>
            <a:r>
              <a:rPr lang="en-US" dirty="0">
                <a:solidFill>
                  <a:srgbClr val="FF0000"/>
                </a:solidFill>
              </a:rPr>
              <a:t>.  </a:t>
            </a:r>
          </a:p>
        </p:txBody>
      </p:sp>
    </p:spTree>
    <p:custDataLst>
      <p:tags r:id="rId1"/>
    </p:custDataLst>
    <p:extLst>
      <p:ext uri="{BB962C8B-B14F-4D97-AF65-F5344CB8AC3E}">
        <p14:creationId xmlns:p14="http://schemas.microsoft.com/office/powerpoint/2010/main" val="30117383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False"/>
  <p:tag name="GRIDPOSITION" val="1"/>
  <p:tag name="RESETCHARTS" val="Tru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Tru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ASKPANEKEY" val="7a0132ce-a75c-4038-9ccf-3566999153e1"/>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2242</TotalTime>
  <Words>1273</Words>
  <Application>Microsoft Office PowerPoint</Application>
  <PresentationFormat>On-screen Show (4:3)</PresentationFormat>
  <Paragraphs>124</Paragraphs>
  <Slides>34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Aparajita</vt:lpstr>
      <vt:lpstr>Arial</vt:lpstr>
      <vt:lpstr>Calibri</vt:lpstr>
      <vt:lpstr>Times New Roman</vt:lpstr>
      <vt:lpstr>Verdana</vt:lpstr>
      <vt:lpstr>Office Theme</vt:lpstr>
      <vt:lpstr>FEUDALISM</vt:lpstr>
      <vt:lpstr>Setting the Table…</vt:lpstr>
      <vt:lpstr>The New Germanic Kingdoms</vt:lpstr>
      <vt:lpstr>The Battle of Tours A Historical Nexus Point</vt:lpstr>
      <vt:lpstr>PowerPoint Presentation</vt:lpstr>
      <vt:lpstr>PowerPoint Presentation</vt:lpstr>
      <vt:lpstr>The Carolingian Empire</vt:lpstr>
      <vt:lpstr>Essential Questions</vt:lpstr>
      <vt:lpstr>Why does it matter?</vt:lpstr>
      <vt:lpstr>Lesson Vocabulary</vt:lpstr>
      <vt:lpstr>The End of the Carolingian Empire</vt:lpstr>
      <vt:lpstr>The End of the Carolingian Empire</vt:lpstr>
      <vt:lpstr>After Charlemagne’s Death </vt:lpstr>
      <vt:lpstr>PowerPoint Presentation</vt:lpstr>
      <vt:lpstr>Remember the Guiding Question:  What internal and external factors after Charlemagne’s death weakened European kingdoms?</vt:lpstr>
      <vt:lpstr>Where did the Vikings come from?</vt:lpstr>
      <vt:lpstr>The Development of Feudalism</vt:lpstr>
      <vt:lpstr>The Development of Feudalism</vt:lpstr>
      <vt:lpstr>Knights and Vassals</vt:lpstr>
      <vt:lpstr>Knights and Vassals and the  Feudal Contract</vt:lpstr>
      <vt:lpstr>The Feudal Contract</vt:lpstr>
      <vt:lpstr>Remember the Guiding Question:  Why did the collapse of governments lead to the new political and social order known as feudalism?</vt:lpstr>
      <vt:lpstr>PowerPoint Presentation</vt:lpstr>
      <vt:lpstr>The Nobility of the Middle Ages</vt:lpstr>
      <vt:lpstr>Nobility</vt:lpstr>
      <vt:lpstr>Women in the Early Middle Ages</vt:lpstr>
      <vt:lpstr>Remember the Guiding Question:  How was European feudal society structured?</vt:lpstr>
      <vt:lpstr>PowerPoint Presentation</vt:lpstr>
      <vt:lpstr>Constantinople &amp; the Byzantine Empire</vt:lpstr>
      <vt:lpstr>Looking back…</vt:lpstr>
      <vt:lpstr>PowerPoint Presentation</vt:lpstr>
      <vt:lpstr>Who was the Moroccan explorer of Berber descent, known for his extensive travels, accounts of which were published in the Rihla (lit. "Journey")?  Over a period of thirty years in the 14th century, he visited most of the known Islamic world as well as many non-Muslim lands. </vt:lpstr>
      <vt:lpstr>Ibn Battuta in Egypt, 19th century lithograph</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Two Review  (review – noun - a looking at or looking over again)</dc:title>
  <dc:creator>cit-sysop</dc:creator>
  <cp:lastModifiedBy>Wyka, Michael</cp:lastModifiedBy>
  <cp:revision>132</cp:revision>
  <dcterms:created xsi:type="dcterms:W3CDTF">2011-09-07T19:17:10Z</dcterms:created>
  <dcterms:modified xsi:type="dcterms:W3CDTF">2016-09-25T17:12:33Z</dcterms:modified>
</cp:coreProperties>
</file>