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3" r:id="rId3"/>
    <p:sldId id="275" r:id="rId4"/>
    <p:sldId id="264" r:id="rId5"/>
    <p:sldId id="279" r:id="rId6"/>
    <p:sldId id="276" r:id="rId7"/>
    <p:sldId id="273" r:id="rId8"/>
    <p:sldId id="265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9AF7-F3D2-46CA-9C1C-8ED997E2DDAB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3584A-7444-46E3-B479-C2015CC38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3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66772-6D02-447E-8E34-2BBFCFEB64C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F58A-54FF-454B-957D-CAF4B2B2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Questions </a:t>
            </a:r>
            <a:r>
              <a:rPr lang="en-US" smtClean="0"/>
              <a:t>11-23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8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3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1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20-21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3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1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132A-AEE2-45D9-9A04-5EAFDDE6F1E4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dirty="0" smtClean="0"/>
              <a:t>Final Course Review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Wyka</a:t>
            </a:r>
          </a:p>
          <a:p>
            <a:r>
              <a:rPr lang="en-US" dirty="0" smtClean="0"/>
              <a:t>World History</a:t>
            </a:r>
          </a:p>
          <a:p>
            <a:r>
              <a:rPr lang="en-US" dirty="0" smtClean="0"/>
              <a:t>Citrus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87" y="2133600"/>
            <a:ext cx="4371429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Smith vs. </a:t>
            </a:r>
            <a:r>
              <a:rPr lang="en-US" smtClean="0"/>
              <a:t>Karl Marx</a:t>
            </a:r>
            <a:endParaRPr lang="en-US"/>
          </a:p>
        </p:txBody>
      </p:sp>
      <p:pic>
        <p:nvPicPr>
          <p:cNvPr id="1026" name="Picture 2" descr="http://www.stephenhicks.org/wp-content/uploads/2013/02/marx_terror_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46238"/>
            <a:ext cx="23812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e1.mm.bing.net/th?&amp;id=OIP.M48c0c76f143bf4681aa94418bb3c3d83H0&amp;w=300&amp;h=168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49530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e4.mm.bing.net/th?id=OIP.M753d4c25bdac52f970068420903d3388o0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905000"/>
            <a:ext cx="453957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e1.mm.bing.net/th?&amp;id=OIP.M6267cff7c0b66e03654bc4aa53164ec5o0&amp;w=300&amp;h=138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" y="4648200"/>
            <a:ext cx="39756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= Spheres of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Spheres of Influence</a:t>
            </a:r>
            <a:r>
              <a:rPr lang="en-US" dirty="0" smtClean="0">
                <a:solidFill>
                  <a:srgbClr val="FF0000"/>
                </a:solidFill>
              </a:rPr>
              <a:t>” is another way of saying </a:t>
            </a:r>
            <a:r>
              <a:rPr lang="en-US" b="1" dirty="0" smtClean="0">
                <a:solidFill>
                  <a:srgbClr val="FF0000"/>
                </a:solidFill>
              </a:rPr>
              <a:t>Imperialism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</a:p>
          <a:p>
            <a:pPr marL="0" indent="0">
              <a:buNone/>
            </a:pPr>
            <a:r>
              <a:rPr lang="en-US" dirty="0" smtClean="0"/>
              <a:t>Europe, Japan, and the U.S. establish these “</a:t>
            </a:r>
            <a:r>
              <a:rPr lang="en-US" b="1" dirty="0" smtClean="0"/>
              <a:t>Spheres of Influence</a:t>
            </a:r>
            <a:r>
              <a:rPr lang="en-US" dirty="0" smtClean="0"/>
              <a:t>” in the late 1800s to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Claim Exclusive </a:t>
            </a:r>
            <a:r>
              <a:rPr lang="en-US" b="1" dirty="0" smtClean="0">
                <a:solidFill>
                  <a:srgbClr val="FF0000"/>
                </a:solidFill>
              </a:rPr>
              <a:t>Economic Privileges </a:t>
            </a:r>
            <a:r>
              <a:rPr lang="en-US" dirty="0" smtClean="0">
                <a:solidFill>
                  <a:srgbClr val="FF0000"/>
                </a:solidFill>
              </a:rPr>
              <a:t>in those countries under their control.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Boxer Rebellion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China</a:t>
            </a:r>
          </a:p>
          <a:p>
            <a:r>
              <a:rPr lang="en-US" dirty="0" smtClean="0"/>
              <a:t>1899-1901</a:t>
            </a:r>
          </a:p>
          <a:p>
            <a:r>
              <a:rPr lang="en-US" dirty="0" smtClean="0"/>
              <a:t>Sought to Expel (get rid of)                   </a:t>
            </a:r>
            <a:r>
              <a:rPr lang="en-US" b="1" dirty="0" smtClean="0">
                <a:solidFill>
                  <a:srgbClr val="FF0000"/>
                </a:solidFill>
              </a:rPr>
              <a:t>FOREIGNERS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 descr="http://tse4.mm.bing.net/th?id=OIP.Mf80cc318251842b368e3e5f52616e1b8o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886200"/>
            <a:ext cx="392686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drewnz2.tripod.com/sitebuildercontent/sitebuilderpictures/boxerskillgermanambassa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60490"/>
            <a:ext cx="2919351" cy="445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5079" cy="1143000"/>
          </a:xfrm>
        </p:spPr>
        <p:txBody>
          <a:bodyPr/>
          <a:lstStyle/>
          <a:p>
            <a:r>
              <a:rPr lang="en-US" dirty="0" smtClean="0"/>
              <a:t>Opium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China</a:t>
            </a:r>
            <a:r>
              <a:rPr lang="en-US" dirty="0" smtClean="0"/>
              <a:t> vs. Great Britain</a:t>
            </a:r>
          </a:p>
          <a:p>
            <a:r>
              <a:rPr lang="en-US" dirty="0" smtClean="0"/>
              <a:t>Mid 1800s</a:t>
            </a:r>
          </a:p>
          <a:p>
            <a:r>
              <a:rPr lang="en-US" dirty="0" smtClean="0"/>
              <a:t>Trade dispute</a:t>
            </a:r>
          </a:p>
          <a:p>
            <a:r>
              <a:rPr lang="en-US" dirty="0" smtClean="0"/>
              <a:t>Led to </a:t>
            </a:r>
            <a:r>
              <a:rPr lang="en-US" b="1" dirty="0" smtClean="0"/>
              <a:t>MORE European Imperialism in China</a:t>
            </a:r>
            <a:endParaRPr lang="en-US" b="1" dirty="0"/>
          </a:p>
        </p:txBody>
      </p:sp>
      <p:pic>
        <p:nvPicPr>
          <p:cNvPr id="2050" name="Picture 2" descr="http://3.bp.blogspot.com/-j0U3zmg2sZ0/Tk83xf-71rI/AAAAAAAAAko/43oqnbg_jt4/s1600/ChineseOpiumW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79" y="30051"/>
            <a:ext cx="22383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fineartamerica.com/images-medium-large/2-first-opium-war-1841-gran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3" y="41148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b="1" dirty="0" smtClean="0"/>
              <a:t>Nationalism</a:t>
            </a:r>
            <a:r>
              <a:rPr lang="en-US" sz="3400" dirty="0" smtClean="0"/>
              <a:t> was one of the causes of WWI because…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led to </a:t>
            </a:r>
            <a:r>
              <a:rPr lang="en-US" b="1" dirty="0" smtClean="0">
                <a:solidFill>
                  <a:srgbClr val="FF0000"/>
                </a:solidFill>
              </a:rPr>
              <a:t>increased competition </a:t>
            </a:r>
            <a:r>
              <a:rPr lang="en-US" dirty="0" smtClean="0">
                <a:solidFill>
                  <a:srgbClr val="FF0000"/>
                </a:solidFill>
              </a:rPr>
              <a:t>among the nations of Europe.</a:t>
            </a:r>
          </a:p>
          <a:p>
            <a:pPr marL="0" indent="0">
              <a:buNone/>
            </a:pPr>
            <a:r>
              <a:rPr lang="en-US" sz="3400" dirty="0" smtClean="0"/>
              <a:t>World War I saw the use of chemical weapons.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Gas masks </a:t>
            </a:r>
            <a:r>
              <a:rPr lang="en-US" dirty="0" smtClean="0">
                <a:solidFill>
                  <a:srgbClr val="FF0000"/>
                </a:solidFill>
              </a:rPr>
              <a:t>were invented to counteract the effect of poison gas.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Alliances of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hesuiteworld.com/wp-admin/maint/world-war-1-map-of-alliances-5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Treaty of Versailles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Ended World War I</a:t>
            </a:r>
          </a:p>
          <a:p>
            <a:r>
              <a:rPr lang="en-US" dirty="0" smtClean="0"/>
              <a:t>Forced Germany to pay crippling </a:t>
            </a:r>
            <a:r>
              <a:rPr lang="en-US" b="1" dirty="0" smtClean="0"/>
              <a:t>reparations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Angered Germans </a:t>
            </a:r>
            <a:r>
              <a:rPr lang="en-US" dirty="0" smtClean="0">
                <a:solidFill>
                  <a:srgbClr val="FF0000"/>
                </a:solidFill>
              </a:rPr>
              <a:t>but they had no choice but to comply.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bloomberg.com/image/iQFG5.Lsq9q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542578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Age of Independence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You’ve been taught that the American fight for Independence from Great Britain (the Revolutionary War) inspired revolutions for independence around the world.  For example….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Simon Bolivar</a:t>
            </a:r>
          </a:p>
          <a:p>
            <a:pPr lvl="1"/>
            <a:r>
              <a:rPr lang="en-US" dirty="0" smtClean="0"/>
              <a:t>South American independence movement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Jose de San Martin</a:t>
            </a:r>
          </a:p>
          <a:p>
            <a:pPr lvl="1"/>
            <a:r>
              <a:rPr lang="en-US" dirty="0"/>
              <a:t>South American independence movement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Toussaint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L’Ouverture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Haitian independence leader.  Ended slavery in Haiti.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34" y="4604733"/>
            <a:ext cx="3124200" cy="98067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Toussaint </a:t>
            </a:r>
            <a:r>
              <a:rPr lang="en-US" dirty="0" err="1" smtClean="0"/>
              <a:t>L’Ouverture</a:t>
            </a:r>
            <a:r>
              <a:rPr lang="en-US" dirty="0" smtClean="0"/>
              <a:t>  Haitian Independence</a:t>
            </a:r>
            <a:endParaRPr lang="en-US" dirty="0"/>
          </a:p>
        </p:txBody>
      </p:sp>
      <p:pic>
        <p:nvPicPr>
          <p:cNvPr id="4" name="Picture 2" descr="http://nsm08.casimages.com/img/2013/08/27/13082702143113844211500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" y="28977"/>
            <a:ext cx="3205583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4.bp.blogspot.com/-9peSTXzGjBA/UA6rh5IOapI/AAAAAAAAA3g/omx_DnzPAoc/s400/01_simon_bolivar_p%5B6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37" y="2681689"/>
            <a:ext cx="28575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7137" y="1481360"/>
            <a:ext cx="293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Simon Bolivar</a:t>
            </a:r>
          </a:p>
          <a:p>
            <a:pPr algn="ctr"/>
            <a:r>
              <a:rPr lang="en-US" sz="2400" dirty="0" smtClean="0"/>
              <a:t>South American Independence</a:t>
            </a:r>
            <a:endParaRPr lang="en-US" sz="2400" dirty="0"/>
          </a:p>
        </p:txBody>
      </p:sp>
      <p:pic>
        <p:nvPicPr>
          <p:cNvPr id="1030" name="Picture 6" descr="http://larepublica.pe/blogs/decimas-cosas/files/2014/04/Jose-de-San-Mart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50" y="2305452"/>
            <a:ext cx="2794021" cy="22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76999" y="4724400"/>
            <a:ext cx="25988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/>
              <a:t>South </a:t>
            </a:r>
            <a:r>
              <a:rPr lang="en-US" sz="2500" dirty="0"/>
              <a:t>American Independence</a:t>
            </a:r>
          </a:p>
        </p:txBody>
      </p:sp>
    </p:spTree>
    <p:extLst>
      <p:ext uri="{BB962C8B-B14F-4D97-AF65-F5344CB8AC3E}">
        <p14:creationId xmlns:p14="http://schemas.microsoft.com/office/powerpoint/2010/main" val="26639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7924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Technological breakthroughs made the Industrial Revolution possible.</a:t>
            </a:r>
          </a:p>
          <a:p>
            <a:r>
              <a:rPr lang="en-US" sz="3000" dirty="0" smtClean="0"/>
              <a:t>Just a few of these…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The Railroad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New Manufacturing methods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smtClean="0"/>
              <a:t>Interchangeable parts and the assembly line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Steam Powered Engines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Industrial Revolution, </a:t>
            </a:r>
            <a:br>
              <a:rPr lang="en-US" dirty="0" smtClean="0"/>
            </a:br>
            <a:r>
              <a:rPr lang="en-US" dirty="0" smtClean="0"/>
              <a:t>brought to you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Steam Powered Engine</a:t>
            </a:r>
            <a:endParaRPr lang="en-US" dirty="0"/>
          </a:p>
        </p:txBody>
      </p:sp>
      <p:pic>
        <p:nvPicPr>
          <p:cNvPr id="2050" name="Picture 2" descr="http://tse1.mm.bing.net/th?&amp;id=OIP.M85c0ad3e44e901669d7b4a217fb9bc33H0&amp;w=299&amp;h=187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8800"/>
            <a:ext cx="402066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e1.mm.bing.net/th?id=OIP.Mb63eb0c131a0467e4198c67b1cac3b67H0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9332" y="1371600"/>
            <a:ext cx="8153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Earliest Nations &amp; Regions to Industrialize were: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England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United States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Western Europe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Japan</a:t>
            </a:r>
          </a:p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9332" y="3864590"/>
            <a:ext cx="88284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Japan had greater challenges to overcome than the other nations because of its rocky, mountainous </a:t>
            </a:r>
            <a:r>
              <a:rPr lang="en-US" sz="2800" b="1" dirty="0">
                <a:solidFill>
                  <a:srgbClr val="C00000"/>
                </a:solidFill>
              </a:rPr>
              <a:t>geography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with so little natural resources.  </a:t>
            </a:r>
          </a:p>
          <a:p>
            <a:endParaRPr lang="en-US" sz="2800" dirty="0"/>
          </a:p>
          <a:p>
            <a:r>
              <a:rPr lang="en-US" sz="2800" dirty="0"/>
              <a:t>This drove Japan to seek the natural resources of its neighbors.  </a:t>
            </a:r>
          </a:p>
        </p:txBody>
      </p:sp>
      <p:sp>
        <p:nvSpPr>
          <p:cNvPr id="5" name="TextBox 4"/>
          <p:cNvSpPr txBox="1"/>
          <p:nvPr/>
        </p:nvSpPr>
        <p:spPr>
          <a:xfrm rot="20819711">
            <a:off x="4226685" y="2193740"/>
            <a:ext cx="39135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Which nation/region had the greatest challenges in industrializing?  </a:t>
            </a:r>
            <a:endParaRPr lang="en-US" sz="25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Workers Fought Back…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order to marshal enough strength to fight against the powerful companies they worked for, workers formed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LABOR UNIONS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7696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The Labor Unions fought to gain higher wages and better working conditions for their members during the early years of the Industrial Age. 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951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Industrialization and 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fuel their Industrialization, Europe, America, and Japan needed raw materials (oil, rubber, wood, coal, iron, etc.).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Industrialized nations </a:t>
            </a:r>
            <a:r>
              <a:rPr lang="en-US" b="1" dirty="0" smtClean="0">
                <a:solidFill>
                  <a:srgbClr val="C00000"/>
                </a:solidFill>
              </a:rPr>
              <a:t>colonized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non-industrialized nations that had an abundance of </a:t>
            </a:r>
            <a:r>
              <a:rPr lang="en-US" b="1" dirty="0" smtClean="0">
                <a:solidFill>
                  <a:srgbClr val="C00000"/>
                </a:solidFill>
              </a:rPr>
              <a:t>raw materials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305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Adam Smith vs. Karl Marx</a:t>
            </a:r>
            <a:br>
              <a:rPr lang="en-US" dirty="0" smtClean="0"/>
            </a:br>
            <a:r>
              <a:rPr lang="en-US" dirty="0" smtClean="0"/>
              <a:t>The Fight of the Century!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42672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Adam Smith</a:t>
            </a:r>
          </a:p>
          <a:p>
            <a:r>
              <a:rPr lang="en-US" sz="2500" dirty="0" smtClean="0"/>
              <a:t>Economic systems benefited from the free exchange of goods and services.</a:t>
            </a:r>
          </a:p>
          <a:p>
            <a:r>
              <a:rPr lang="en-US" sz="2500" dirty="0" smtClean="0"/>
              <a:t>Advocated for the private ownership of land and business.</a:t>
            </a:r>
          </a:p>
          <a:p>
            <a:r>
              <a:rPr lang="en-US" sz="2500" dirty="0" smtClean="0"/>
              <a:t>Invisible Hand of the Market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4876800" y="1905000"/>
            <a:ext cx="423714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Karl Marx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25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/>
              <a:t>Economic Systems benefited from strict public (government) ownership.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/>
              <a:t>Government owns the land and businesses.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/>
              <a:t>Government controls the Market.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39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522</Words>
  <Application>Microsoft Office PowerPoint</Application>
  <PresentationFormat>On-screen Show (4:3)</PresentationFormat>
  <Paragraphs>99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Final Course Review 3</vt:lpstr>
      <vt:lpstr>The Age of Independence Movements</vt:lpstr>
      <vt:lpstr>PowerPoint Presentation</vt:lpstr>
      <vt:lpstr>The Industrial Revolution</vt:lpstr>
      <vt:lpstr>The Industrial Revolution,  brought to you by</vt:lpstr>
      <vt:lpstr>The Industrial Revolution</vt:lpstr>
      <vt:lpstr>Workers Fought Back…</vt:lpstr>
      <vt:lpstr>Industrialization and Colonialism</vt:lpstr>
      <vt:lpstr>Adam Smith vs. Karl Marx The Fight of the Century!</vt:lpstr>
      <vt:lpstr>Adam Smith vs. Karl Marx</vt:lpstr>
      <vt:lpstr>Imperialism = Spheres of Influence</vt:lpstr>
      <vt:lpstr>Boxer Rebellion</vt:lpstr>
      <vt:lpstr>Opium Wars</vt:lpstr>
      <vt:lpstr>World War I</vt:lpstr>
      <vt:lpstr>The Alliances of World War I</vt:lpstr>
      <vt:lpstr>The Treaty of Versailles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53</cp:revision>
  <cp:lastPrinted>2013-08-15T10:49:22Z</cp:lastPrinted>
  <dcterms:created xsi:type="dcterms:W3CDTF">2013-08-02T16:45:05Z</dcterms:created>
  <dcterms:modified xsi:type="dcterms:W3CDTF">2015-12-13T23:00:02Z</dcterms:modified>
</cp:coreProperties>
</file>