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63" r:id="rId3"/>
    <p:sldId id="264" r:id="rId4"/>
    <p:sldId id="301" r:id="rId5"/>
    <p:sldId id="279" r:id="rId6"/>
    <p:sldId id="276" r:id="rId7"/>
    <p:sldId id="273" r:id="rId8"/>
    <p:sldId id="265" r:id="rId9"/>
    <p:sldId id="277" r:id="rId10"/>
    <p:sldId id="280" r:id="rId11"/>
    <p:sldId id="281" r:id="rId12"/>
    <p:sldId id="282" r:id="rId13"/>
    <p:sldId id="283" r:id="rId14"/>
    <p:sldId id="287" r:id="rId15"/>
    <p:sldId id="284" r:id="rId16"/>
    <p:sldId id="285" r:id="rId17"/>
    <p:sldId id="288" r:id="rId18"/>
    <p:sldId id="289" r:id="rId19"/>
    <p:sldId id="290" r:id="rId20"/>
    <p:sldId id="286" r:id="rId21"/>
    <p:sldId id="291" r:id="rId22"/>
    <p:sldId id="292" r:id="rId23"/>
    <p:sldId id="294" r:id="rId24"/>
    <p:sldId id="295" r:id="rId25"/>
    <p:sldId id="296" r:id="rId26"/>
    <p:sldId id="297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9AF7-F3D2-46CA-9C1C-8ED997E2DDAB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3584A-7444-46E3-B479-C2015CC38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3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66772-6D02-447E-8E34-2BBFCFEB64C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F58A-54FF-454B-957D-CAF4B2B21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24-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58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0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28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9471-2222-4E47-9F46-455304F197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0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4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0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4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3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8F58A-54FF-454B-957D-CAF4B2B21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3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3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1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132A-AEE2-45D9-9A04-5EAFDDE6F1E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8D87-D90E-453E-A4F6-A0F7604E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dirty="0"/>
              <a:t>Final Course Review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Wyka</a:t>
            </a:r>
          </a:p>
          <a:p>
            <a:r>
              <a:rPr lang="en-US" dirty="0"/>
              <a:t>World History</a:t>
            </a:r>
          </a:p>
          <a:p>
            <a:r>
              <a:rPr lang="en-US" dirty="0"/>
              <a:t>Citrus High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87" y="2133600"/>
            <a:ext cx="4371429" cy="1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23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Prior to WWII, the U.S. Responded to Japanese aggression in Asia by…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Instituting a trade embargo of vital resources on Japan.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Limiting Japan’s access to resources through Embargo was a likely cause of the Japanese surprise attack on Pearl Harbor.  </a:t>
            </a:r>
          </a:p>
        </p:txBody>
      </p:sp>
    </p:spTree>
    <p:extLst>
      <p:ext uri="{BB962C8B-B14F-4D97-AF65-F5344CB8AC3E}">
        <p14:creationId xmlns:p14="http://schemas.microsoft.com/office/powerpoint/2010/main" val="21256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How were the Nazis able to get away with committing atrocities against the Jews?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Germans had been taught to view the Jews as sub-Human (i.e. not human).  </a:t>
            </a:r>
            <a:endParaRPr lang="en-US" dirty="0"/>
          </a:p>
        </p:txBody>
      </p:sp>
      <p:pic>
        <p:nvPicPr>
          <p:cNvPr id="4098" name="Picture 2" descr="http://lucifereffect.com/pix/nazi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" y="3733800"/>
            <a:ext cx="309856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e1.mm.bing.net/th?&amp;id=OIP.Mfb14215b8d52b1d0c690abd8a186e4c0H0&amp;w=209&amp;h=299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3049"/>
            <a:ext cx="19907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en/d/db/Nazi_Anti-Semitic_Propaganda_by_David_Shankbone_(cropped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39225"/>
            <a:ext cx="2895600" cy="32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Allies used an Island Hopping Strategy in the Pacific during WWII.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Why?</a:t>
            </a:r>
            <a:endParaRPr lang="en-US" sz="3800" dirty="0"/>
          </a:p>
          <a:p>
            <a:r>
              <a:rPr lang="en-US" sz="3800" dirty="0"/>
              <a:t>To cover vast distances while minimizing casualties.  </a:t>
            </a:r>
            <a:endParaRPr lang="en-US" sz="3800" b="1" dirty="0"/>
          </a:p>
        </p:txBody>
      </p:sp>
      <p:pic>
        <p:nvPicPr>
          <p:cNvPr id="1026" name="Picture 2" descr="http://tse4.mm.bing.net/th?id=OIP.Md52fd458b294ebf8d15613dabebf463do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2125"/>
            <a:ext cx="4686300" cy="290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/>
              <a:t>U.S. President </a:t>
            </a:r>
            <a:r>
              <a:rPr lang="en-US" sz="3400" b="1" dirty="0">
                <a:solidFill>
                  <a:srgbClr val="C00000"/>
                </a:solidFill>
              </a:rPr>
              <a:t>Harry Truman </a:t>
            </a:r>
            <a:r>
              <a:rPr lang="en-US" sz="3400" b="1" dirty="0"/>
              <a:t>made the difficult decision to use </a:t>
            </a:r>
            <a:r>
              <a:rPr lang="en-US" sz="3400" b="1" dirty="0">
                <a:solidFill>
                  <a:srgbClr val="C00000"/>
                </a:solidFill>
              </a:rPr>
              <a:t>atomic bombs </a:t>
            </a:r>
            <a:r>
              <a:rPr lang="en-US" sz="3400" b="1" dirty="0"/>
              <a:t>on Japan.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se1.mm.bing.net/th?&amp;id=OIP.M3e08f73ade9baec3c3eb1a74b3958698H0&amp;w=300&amp;h=181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66265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e1.mm.bing.net/th?&amp;id=OIP.M6243fed00d9bd754aeecbf42dd40585eH0&amp;w=300&amp;h=236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276600"/>
            <a:ext cx="395820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1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/>
              <a:t>U.S. President </a:t>
            </a:r>
            <a:r>
              <a:rPr lang="en-US" sz="3400" b="1" dirty="0">
                <a:solidFill>
                  <a:srgbClr val="C00000"/>
                </a:solidFill>
              </a:rPr>
              <a:t>Harry Truman </a:t>
            </a:r>
            <a:r>
              <a:rPr lang="en-US" sz="3400" b="1" dirty="0"/>
              <a:t>made the difficult decision to use </a:t>
            </a:r>
            <a:r>
              <a:rPr lang="en-US" sz="3400" b="1" dirty="0">
                <a:solidFill>
                  <a:srgbClr val="C00000"/>
                </a:solidFill>
              </a:rPr>
              <a:t>atomic bombs </a:t>
            </a:r>
            <a:r>
              <a:rPr lang="en-US" sz="3400" b="1" dirty="0"/>
              <a:t>on the Japanese cities of Hiroshima and Nagasaki </a:t>
            </a:r>
            <a:r>
              <a:rPr lang="en-US" sz="3400" b="1" dirty="0">
                <a:solidFill>
                  <a:srgbClr val="C00000"/>
                </a:solidFill>
              </a:rPr>
              <a:t>because</a:t>
            </a:r>
            <a:r>
              <a:rPr lang="en-US" sz="3400" b="1" dirty="0"/>
              <a:t> an invasion of Japan would have cost millions of lives.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tse3.mm.bing.net/th?id=OIP.Ma9f7b547c94a6e32de35ef3064f67cbao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51555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e4.mm.bing.net/th?id=OIP.Maa43bf1f392727894aee92d45722f971o0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40539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34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World War II…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Two Nations emerged as </a:t>
            </a:r>
            <a:r>
              <a:rPr lang="en-US" dirty="0" err="1"/>
              <a:t>SuperPowers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363273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United States 		The Soviet Union	of America</a:t>
            </a:r>
          </a:p>
        </p:txBody>
      </p:sp>
      <p:pic>
        <p:nvPicPr>
          <p:cNvPr id="4100" name="Picture 4" descr="http://tse1.mm.bing.net/th?&amp;id=OIP.Ma893ba59efefedc4deec6f37909bcdbbH0&amp;w=307&amp;h=164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724400" cy="25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7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N.A.T.O. and the Warsaw 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Military Alliances </a:t>
            </a:r>
            <a:r>
              <a:rPr lang="en-US" dirty="0">
                <a:solidFill>
                  <a:srgbClr val="FF0000"/>
                </a:solidFill>
              </a:rPr>
              <a:t>of the two </a:t>
            </a:r>
            <a:r>
              <a:rPr lang="en-US" dirty="0" err="1">
                <a:solidFill>
                  <a:srgbClr val="FF0000"/>
                </a:solidFill>
              </a:rPr>
              <a:t>SuperPowers</a:t>
            </a:r>
            <a:r>
              <a:rPr lang="en-US" dirty="0">
                <a:solidFill>
                  <a:srgbClr val="FF0000"/>
                </a:solidFill>
              </a:rPr>
              <a:t> during the Cold War.  </a:t>
            </a:r>
          </a:p>
        </p:txBody>
      </p:sp>
      <p:pic>
        <p:nvPicPr>
          <p:cNvPr id="5122" name="Picture 2" descr="http://tse4.mm.bing.net/th?id=OIP.M12fac7b31eac9eb301da64894757cf8do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53" y="2796762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Iron Curtain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term “Iron Curtain” was coined to describe the sphere of influence of the communist Soviet Union on their Eastern European dependent states.  </a:t>
            </a:r>
          </a:p>
        </p:txBody>
      </p:sp>
      <p:pic>
        <p:nvPicPr>
          <p:cNvPr id="6146" name="Picture 2" descr="http://southwickresearch.com/Berlin/IronCurtainTr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7736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ilderapush.wikispaces.com/file/view/iron_curtain_2.thumbnail.gif/133555395/iron_curtain_2.thumbna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20" y="3733800"/>
            <a:ext cx="270343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Brinksmanship?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Pushing dangerous events to the point of conflict in the belief that your opponent will back down.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 </a:t>
            </a:r>
          </a:p>
          <a:p>
            <a:pPr marL="0" indent="0">
              <a:buNone/>
            </a:pPr>
            <a:r>
              <a:rPr lang="en-US" dirty="0"/>
              <a:t>Cuban Missile Crisis</a:t>
            </a:r>
          </a:p>
        </p:txBody>
      </p:sp>
      <p:pic>
        <p:nvPicPr>
          <p:cNvPr id="7170" name="Picture 2" descr="http://associationfootball.files.wordpress.com/2010/02/cuban_missile_crisis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7529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Gulf of Tonkin &amp; the Vietnam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Effect of The 1965 Gulf of Tonkin Incident:</a:t>
            </a:r>
          </a:p>
          <a:p>
            <a:r>
              <a:rPr lang="en-US" dirty="0"/>
              <a:t>President Johnson given BROAD war powers that he used to ESCALATE the War in Vietnam.</a:t>
            </a:r>
          </a:p>
        </p:txBody>
      </p:sp>
      <p:pic>
        <p:nvPicPr>
          <p:cNvPr id="8194" name="Picture 2" descr="http://whowhatwhy.com/wp-content/uploads/2014/12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870" y="3479358"/>
            <a:ext cx="5182405" cy="28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7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Important Effects of World War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End of the </a:t>
            </a:r>
            <a:r>
              <a:rPr lang="en-US" b="1" dirty="0">
                <a:solidFill>
                  <a:srgbClr val="C00000"/>
                </a:solidFill>
              </a:rPr>
              <a:t>Romanov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Dynasty</a:t>
            </a:r>
          </a:p>
          <a:p>
            <a:pPr marL="914400" lvl="1" indent="-514350"/>
            <a:r>
              <a:rPr lang="en-US" dirty="0"/>
              <a:t>Russia had been ruled by the Romanov family of czars.</a:t>
            </a:r>
          </a:p>
          <a:p>
            <a:pPr marL="914400" lvl="1" indent="-514350"/>
            <a:r>
              <a:rPr lang="en-US" dirty="0"/>
              <a:t>The Bolsheviks (communists) killed the last Romanov czar and his family.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Treaty of Versailles</a:t>
            </a:r>
          </a:p>
          <a:p>
            <a:pPr marL="914400" lvl="1" indent="-514350"/>
            <a:r>
              <a:rPr lang="en-US" dirty="0"/>
              <a:t>The Treaty that officially ended the war and dictated the terms of peace.</a:t>
            </a:r>
          </a:p>
        </p:txBody>
      </p:sp>
    </p:spTree>
    <p:extLst>
      <p:ext uri="{BB962C8B-B14F-4D97-AF65-F5344CB8AC3E}">
        <p14:creationId xmlns:p14="http://schemas.microsoft.com/office/powerpoint/2010/main" val="36135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Soviet Union in Afghanistan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1978-1992, the U.S.S.R. fought a war in Afghanistan, seeking to bring it under its communist umbrella of nations. 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It failed. 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Afghanistan War contributed to the decline of the Soviet Union.  </a:t>
            </a:r>
          </a:p>
        </p:txBody>
      </p:sp>
      <p:pic>
        <p:nvPicPr>
          <p:cNvPr id="1026" name="Picture 2" descr="http://graphics8.nytimes.com/images/2005/10/29/arts/Fyodor2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77" y="2733674"/>
            <a:ext cx="30956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53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Berlin Wall 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/>
              <a:t>Symbolized the End of Soviet Domination of Eastern Europe. </a:t>
            </a:r>
          </a:p>
        </p:txBody>
      </p:sp>
      <p:sp>
        <p:nvSpPr>
          <p:cNvPr id="4" name="TextBox 3"/>
          <p:cNvSpPr txBox="1"/>
          <p:nvPr/>
        </p:nvSpPr>
        <p:spPr>
          <a:xfrm rot="1475758">
            <a:off x="7804870" y="781342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1989</a:t>
            </a:r>
          </a:p>
        </p:txBody>
      </p:sp>
      <p:pic>
        <p:nvPicPr>
          <p:cNvPr id="9218" name="Picture 2" descr="http://static.guim.co.uk/sys-images/Education/Pix/pictures/2010/8/26/1282833344691/Walls-come-tumbling-down--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newsimg.bbc.co.uk/media/images/39533000/jpg/_39533811_hammer_2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30565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4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Palestine - 1947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United Nations votes to divide the land into two states, one Jewish, one Arab.</a:t>
            </a:r>
          </a:p>
          <a:p>
            <a:r>
              <a:rPr lang="en-US" dirty="0"/>
              <a:t>Jews accept the plan and Israel is reborn.</a:t>
            </a:r>
          </a:p>
          <a:p>
            <a:r>
              <a:rPr lang="en-US" dirty="0">
                <a:solidFill>
                  <a:srgbClr val="C00000"/>
                </a:solidFill>
              </a:rPr>
              <a:t>Arabs reject the plan and launch war against the new state of Israel. </a:t>
            </a:r>
          </a:p>
        </p:txBody>
      </p:sp>
    </p:spTree>
    <p:extLst>
      <p:ext uri="{BB962C8B-B14F-4D97-AF65-F5344CB8AC3E}">
        <p14:creationId xmlns:p14="http://schemas.microsoft.com/office/powerpoint/2010/main" val="41188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Factors leading up to the </a:t>
            </a:r>
            <a:br>
              <a:rPr lang="en-US" b="1" dirty="0"/>
            </a:br>
            <a:r>
              <a:rPr lang="en-US" b="1" dirty="0"/>
              <a:t>Creation of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/>
              <a:t>The Balfour Declaration</a:t>
            </a:r>
          </a:p>
          <a:p>
            <a:r>
              <a:rPr lang="en-US" dirty="0"/>
              <a:t>The Holocaust</a:t>
            </a:r>
          </a:p>
          <a:p>
            <a:r>
              <a:rPr lang="en-US" dirty="0"/>
              <a:t>Pogroms in Eastern Europe &amp; Russia </a:t>
            </a:r>
          </a:p>
          <a:p>
            <a:pPr lvl="1"/>
            <a:r>
              <a:rPr lang="en-US" dirty="0"/>
              <a:t>Ethnic cleansing &amp; Persecution of Jews</a:t>
            </a:r>
          </a:p>
          <a:p>
            <a:r>
              <a:rPr lang="en-US" dirty="0"/>
              <a:t>United Nations Partition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India’s</a:t>
            </a:r>
            <a:r>
              <a:rPr lang="en-US" dirty="0"/>
              <a:t> Independence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Peaceful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Vietnam’s</a:t>
            </a:r>
            <a:r>
              <a:rPr lang="en-US" sz="4400" dirty="0"/>
              <a:t> Independence Movement</a:t>
            </a:r>
          </a:p>
          <a:p>
            <a:endParaRPr lang="en-US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>
                <a:solidFill>
                  <a:srgbClr val="C00000"/>
                </a:solidFill>
              </a:rPr>
              <a:t>Violent</a:t>
            </a:r>
          </a:p>
        </p:txBody>
      </p:sp>
    </p:spTree>
    <p:extLst>
      <p:ext uri="{BB962C8B-B14F-4D97-AF65-F5344CB8AC3E}">
        <p14:creationId xmlns:p14="http://schemas.microsoft.com/office/powerpoint/2010/main" val="995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Mahatma Gandhi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 20</a:t>
            </a:r>
            <a:r>
              <a:rPr lang="en-US" baseline="30000" dirty="0"/>
              <a:t>th</a:t>
            </a:r>
            <a:r>
              <a:rPr lang="en-US" dirty="0"/>
              <a:t> century Indian Independence leader</a:t>
            </a:r>
          </a:p>
          <a:p>
            <a:r>
              <a:rPr lang="en-US" dirty="0"/>
              <a:t>Leader of Indian National Congress</a:t>
            </a:r>
          </a:p>
          <a:p>
            <a:r>
              <a:rPr lang="en-US" dirty="0"/>
              <a:t>Advocated a policy of NON-VIOLENCE</a:t>
            </a:r>
          </a:p>
          <a:p>
            <a:r>
              <a:rPr lang="en-US" dirty="0"/>
              <a:t>Peaceful resistance </a:t>
            </a:r>
          </a:p>
          <a:p>
            <a:r>
              <a:rPr lang="en-US" dirty="0"/>
              <a:t>Ultimate goal was to achieve Indian Independence from Great Britain. </a:t>
            </a:r>
          </a:p>
        </p:txBody>
      </p:sp>
    </p:spTree>
    <p:extLst>
      <p:ext uri="{BB962C8B-B14F-4D97-AF65-F5344CB8AC3E}">
        <p14:creationId xmlns:p14="http://schemas.microsoft.com/office/powerpoint/2010/main" val="3649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OPEC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dirty="0"/>
              <a:t>OPEC is a trade cartel of nations which produce OIL.</a:t>
            </a:r>
          </a:p>
          <a:p>
            <a:r>
              <a:rPr lang="en-US" dirty="0"/>
              <a:t>It’s goal is to </a:t>
            </a:r>
            <a:r>
              <a:rPr lang="en-US" b="1" dirty="0">
                <a:solidFill>
                  <a:srgbClr val="FF0000"/>
                </a:solidFill>
              </a:rPr>
              <a:t>set global prices for oil for the advantage of its member states</a:t>
            </a:r>
            <a:r>
              <a:rPr lang="en-US" dirty="0"/>
              <a:t>.</a:t>
            </a:r>
          </a:p>
        </p:txBody>
      </p:sp>
      <p:pic>
        <p:nvPicPr>
          <p:cNvPr id="10242" name="Picture 2" descr="http://upload.wikimedia.org/wikipedia/commons/5/5c/Opec_Organization_of_the_Petroleum_Exporting_Countries_count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9861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5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response to Terrorism…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for international air travel has increased.  </a:t>
            </a:r>
          </a:p>
        </p:txBody>
      </p:sp>
      <p:pic>
        <p:nvPicPr>
          <p:cNvPr id="11266" name="Picture 2" descr="http://tse1.mm.bing.net/th?&amp;id=OIP.Mb88ee28857440a6a689981137721612bo0&amp;w=300&amp;h=203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461704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Dept. of Homeland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Added to the U.S. Government in 2002 to….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Defend the United States against Terrorism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static.businessinsider.com/image/4ca39a967f8b9a2521840000-400-300/the-department-of-homeland-security-office-of-intelligence-and-analysis-looks-for-information-on-any-potential-threats-to-the-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3810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Treaty of Versailles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7924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Blamed Germany for the war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Demanded Germany pay reparations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Germany printed too much money to stimulate their economy to help pay the reparations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result of this was run-away                            inflation called …                                     </a:t>
            </a:r>
            <a:r>
              <a:rPr lang="en-US" sz="3400" dirty="0">
                <a:solidFill>
                  <a:srgbClr val="C00000"/>
                </a:solidFill>
              </a:rPr>
              <a:t>HYPERINFLATION</a:t>
            </a:r>
          </a:p>
        </p:txBody>
      </p:sp>
      <p:pic>
        <p:nvPicPr>
          <p:cNvPr id="1026" name="Picture 2" descr="https://s-media-cache-ak0.pinimg.com/originals/3a/95/28/3a9528dc7f046489621e26ea37486a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3352800"/>
            <a:ext cx="286573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media.npr.org/news/images/2009/jun/26/germany_inflation200-1e37ec985816246a7cd87d92153d96b27373c891-s6-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3939769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playingintheworldgame.files.wordpress.com/2013/01/weimerhyperinf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952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2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Global Depression of the 1930s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Brought to you by the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Stock Market Crash of 1929</a:t>
            </a:r>
          </a:p>
        </p:txBody>
      </p:sp>
      <p:pic>
        <p:nvPicPr>
          <p:cNvPr id="4" name="Picture 2" descr="http://i.telegraph.co.uk/multimedia/archive/00992/wall-street-460_99201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68003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guim.co.uk/sys-images/Business/Pix/pictures/2012/8/2/1343899316488/Al-Capone-attempts-to-hel-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7" y="18288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/>
              <a:t>Russian Revolution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332" y="1371600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successful Bolshevik (communist) revolution in Russia established a new, powerful communist state in 1921.</a:t>
            </a:r>
          </a:p>
          <a:p>
            <a:endParaRPr lang="en-US" sz="2800" dirty="0"/>
          </a:p>
          <a:p>
            <a:r>
              <a:rPr lang="en-US" sz="2800" dirty="0"/>
              <a:t>The communist dictator, </a:t>
            </a:r>
            <a:r>
              <a:rPr lang="en-US" sz="2800" b="1" dirty="0">
                <a:solidFill>
                  <a:srgbClr val="C00000"/>
                </a:solidFill>
              </a:rPr>
              <a:t>Joseph Stalin</a:t>
            </a:r>
            <a:r>
              <a:rPr lang="en-US" sz="2800" dirty="0"/>
              <a:t>, used his </a:t>
            </a:r>
            <a:r>
              <a:rPr lang="en-US" sz="2800" b="1" dirty="0">
                <a:solidFill>
                  <a:srgbClr val="C00000"/>
                </a:solidFill>
              </a:rPr>
              <a:t>police</a:t>
            </a:r>
            <a:r>
              <a:rPr lang="en-US" sz="2800" dirty="0"/>
              <a:t> forces </a:t>
            </a:r>
            <a:r>
              <a:rPr lang="en-US" sz="2800" b="1" dirty="0">
                <a:solidFill>
                  <a:srgbClr val="C00000"/>
                </a:solidFill>
              </a:rPr>
              <a:t>to arrest any who opposed him, even those within his own party.  </a:t>
            </a:r>
            <a:endParaRPr lang="en-US" sz="2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babytutorvideo.com/wp-content/uploads/quotes-of-joseph-stalin-photos-picture-2760-20141218073441-549283917e0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36" y="4191000"/>
            <a:ext cx="3965575" cy="22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Adolf Hitler’s policy of Aryan Supremacy…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2362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Affected the </a:t>
            </a:r>
            <a:r>
              <a:rPr lang="en-US" b="1" dirty="0">
                <a:solidFill>
                  <a:srgbClr val="C00000"/>
                </a:solidFill>
              </a:rPr>
              <a:t>JEWS</a:t>
            </a:r>
            <a:r>
              <a:rPr lang="en-US" dirty="0"/>
              <a:t> most deeply. 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master-of-education.org/wp-content/uploads/2012/12/4-The-German-Student-Fights-for-the-Fuhrer-and-the-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3812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dailymail.co.uk/i/pix/2013/03/02/article-2287071-033365DF0000044D-9_964x1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520144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urvived.org/Pictures_iSurvived-5/auschwits-birkena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9582"/>
            <a:ext cx="4718878" cy="35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Nuremberg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39624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Stripped German </a:t>
            </a:r>
            <a:r>
              <a:rPr lang="en-US" b="1" dirty="0">
                <a:solidFill>
                  <a:srgbClr val="C00000"/>
                </a:solidFill>
              </a:rPr>
              <a:t>Jews</a:t>
            </a:r>
            <a:r>
              <a:rPr lang="en-US" dirty="0"/>
              <a:t>         of their </a:t>
            </a:r>
            <a:r>
              <a:rPr lang="en-US" b="1" dirty="0">
                <a:solidFill>
                  <a:srgbClr val="C00000"/>
                </a:solidFill>
              </a:rPr>
              <a:t>citizenship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Nazi Germany.  </a:t>
            </a:r>
          </a:p>
        </p:txBody>
      </p:sp>
      <p:pic>
        <p:nvPicPr>
          <p:cNvPr id="3074" name="Picture 2" descr="http://images.rarenewspapers.com/ebayimgs/6.31.2012/image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42" y="1371600"/>
            <a:ext cx="4140558" cy="51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30580"/>
          </a:xfrm>
        </p:spPr>
        <p:txBody>
          <a:bodyPr>
            <a:normAutofit/>
          </a:bodyPr>
          <a:lstStyle/>
          <a:p>
            <a:r>
              <a:rPr lang="en-US" dirty="0"/>
              <a:t>Causes of World War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191000"/>
          </a:xfrm>
        </p:spPr>
        <p:txBody>
          <a:bodyPr>
            <a:noAutofit/>
          </a:bodyPr>
          <a:lstStyle/>
          <a:p>
            <a:r>
              <a:rPr lang="en-US" sz="3400" dirty="0"/>
              <a:t>Weakness of the League of Nations</a:t>
            </a:r>
          </a:p>
          <a:p>
            <a:r>
              <a:rPr lang="en-US" sz="3400" dirty="0"/>
              <a:t>Worldwide Economic Depression</a:t>
            </a:r>
          </a:p>
          <a:p>
            <a:r>
              <a:rPr lang="en-US" sz="3400" dirty="0"/>
              <a:t>Harshness of the Treaty of Versailles</a:t>
            </a:r>
          </a:p>
          <a:p>
            <a:r>
              <a:rPr lang="en-US" sz="3400" b="1" dirty="0">
                <a:solidFill>
                  <a:srgbClr val="C00000"/>
                </a:solidFill>
              </a:rPr>
              <a:t>Failure of the Policy of Appeasement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739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787</Words>
  <Application>Microsoft Office PowerPoint</Application>
  <PresentationFormat>On-screen Show (4:3)</PresentationFormat>
  <Paragraphs>138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Final Course Review 4</vt:lpstr>
      <vt:lpstr>Two Important Effects of World War I</vt:lpstr>
      <vt:lpstr>The Treaty of Versailles </vt:lpstr>
      <vt:lpstr>PowerPoint Presentation</vt:lpstr>
      <vt:lpstr>The Global Depression of the 1930s</vt:lpstr>
      <vt:lpstr>Russian Revolution</vt:lpstr>
      <vt:lpstr>Adolf Hitler’s policy of Aryan Supremacy…</vt:lpstr>
      <vt:lpstr>The Nuremberg Laws</vt:lpstr>
      <vt:lpstr>Causes of World War II</vt:lpstr>
      <vt:lpstr>Prior to WWII, the U.S. Responded to Japanese aggression in Asia by… </vt:lpstr>
      <vt:lpstr>How were the Nazis able to get away with committing atrocities against the Jews?  </vt:lpstr>
      <vt:lpstr>The Allies used an Island Hopping Strategy in the Pacific during WWII.  </vt:lpstr>
      <vt:lpstr>World War II</vt:lpstr>
      <vt:lpstr>World War II</vt:lpstr>
      <vt:lpstr>After World War II…</vt:lpstr>
      <vt:lpstr>N.A.T.O. and the Warsaw Pact</vt:lpstr>
      <vt:lpstr>The Iron Curtain</vt:lpstr>
      <vt:lpstr>What is Brinksmanship?</vt:lpstr>
      <vt:lpstr>The Gulf of Tonkin &amp; the Vietnam War</vt:lpstr>
      <vt:lpstr>The Soviet Union in Afghanistan</vt:lpstr>
      <vt:lpstr>The Berlin Wall Falls</vt:lpstr>
      <vt:lpstr>Palestine - 1947</vt:lpstr>
      <vt:lpstr>Factors leading up to the  Creation of Israel</vt:lpstr>
      <vt:lpstr>India’s Independence Movement</vt:lpstr>
      <vt:lpstr>Mahatma Gandhi</vt:lpstr>
      <vt:lpstr>OPEC</vt:lpstr>
      <vt:lpstr>In response to Terrorism…</vt:lpstr>
      <vt:lpstr>Dept. of Homeland Security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Wyka, Michael</cp:lastModifiedBy>
  <cp:revision>71</cp:revision>
  <cp:lastPrinted>2013-08-15T10:49:22Z</cp:lastPrinted>
  <dcterms:created xsi:type="dcterms:W3CDTF">2013-08-02T16:45:05Z</dcterms:created>
  <dcterms:modified xsi:type="dcterms:W3CDTF">2017-12-18T17:00:39Z</dcterms:modified>
</cp:coreProperties>
</file>