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329" r:id="rId3"/>
    <p:sldId id="322" r:id="rId4"/>
    <p:sldId id="320" r:id="rId5"/>
    <p:sldId id="321" r:id="rId6"/>
    <p:sldId id="256" r:id="rId7"/>
    <p:sldId id="319" r:id="rId8"/>
    <p:sldId id="302" r:id="rId9"/>
    <p:sldId id="303" r:id="rId10"/>
    <p:sldId id="304" r:id="rId11"/>
    <p:sldId id="318" r:id="rId12"/>
    <p:sldId id="305" r:id="rId13"/>
    <p:sldId id="306" r:id="rId14"/>
    <p:sldId id="307" r:id="rId15"/>
    <p:sldId id="308" r:id="rId16"/>
    <p:sldId id="309" r:id="rId17"/>
    <p:sldId id="290" r:id="rId18"/>
    <p:sldId id="310" r:id="rId19"/>
    <p:sldId id="297" r:id="rId20"/>
    <p:sldId id="299" r:id="rId21"/>
    <p:sldId id="298" r:id="rId22"/>
    <p:sldId id="295" r:id="rId23"/>
    <p:sldId id="311" r:id="rId24"/>
    <p:sldId id="293" r:id="rId25"/>
    <p:sldId id="292" r:id="rId26"/>
    <p:sldId id="262" r:id="rId27"/>
    <p:sldId id="264" r:id="rId28"/>
    <p:sldId id="288" r:id="rId29"/>
    <p:sldId id="312" r:id="rId30"/>
    <p:sldId id="265" r:id="rId31"/>
    <p:sldId id="313" r:id="rId32"/>
    <p:sldId id="314" r:id="rId33"/>
    <p:sldId id="266" r:id="rId34"/>
    <p:sldId id="287" r:id="rId35"/>
    <p:sldId id="289" r:id="rId36"/>
    <p:sldId id="291" r:id="rId37"/>
    <p:sldId id="294" r:id="rId38"/>
    <p:sldId id="296" r:id="rId39"/>
    <p:sldId id="316" r:id="rId40"/>
    <p:sldId id="300" r:id="rId41"/>
    <p:sldId id="301" r:id="rId42"/>
    <p:sldId id="315" r:id="rId43"/>
    <p:sldId id="323" r:id="rId44"/>
    <p:sldId id="324" r:id="rId45"/>
    <p:sldId id="325" r:id="rId46"/>
    <p:sldId id="326" r:id="rId47"/>
    <p:sldId id="327" r:id="rId48"/>
    <p:sldId id="328" r:id="rId49"/>
    <p:sldId id="317" r:id="rId50"/>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4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8E5C1E-C7E9-48B4-95F2-7282F7ACEBB9}"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F3B2-910D-41E4-BBBA-C4705E9E5480}" type="slidenum">
              <a:rPr lang="en-US" smtClean="0"/>
              <a:t>‹#›</a:t>
            </a:fld>
            <a:endParaRPr lang="en-US"/>
          </a:p>
        </p:txBody>
      </p:sp>
    </p:spTree>
    <p:extLst>
      <p:ext uri="{BB962C8B-B14F-4D97-AF65-F5344CB8AC3E}">
        <p14:creationId xmlns:p14="http://schemas.microsoft.com/office/powerpoint/2010/main" val="361017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E5C1E-C7E9-48B4-95F2-7282F7ACEBB9}"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F3B2-910D-41E4-BBBA-C4705E9E5480}" type="slidenum">
              <a:rPr lang="en-US" smtClean="0"/>
              <a:t>‹#›</a:t>
            </a:fld>
            <a:endParaRPr lang="en-US"/>
          </a:p>
        </p:txBody>
      </p:sp>
    </p:spTree>
    <p:extLst>
      <p:ext uri="{BB962C8B-B14F-4D97-AF65-F5344CB8AC3E}">
        <p14:creationId xmlns:p14="http://schemas.microsoft.com/office/powerpoint/2010/main" val="233168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E5C1E-C7E9-48B4-95F2-7282F7ACEBB9}"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F3B2-910D-41E4-BBBA-C4705E9E5480}" type="slidenum">
              <a:rPr lang="en-US" smtClean="0"/>
              <a:t>‹#›</a:t>
            </a:fld>
            <a:endParaRPr lang="en-US"/>
          </a:p>
        </p:txBody>
      </p:sp>
    </p:spTree>
    <p:extLst>
      <p:ext uri="{BB962C8B-B14F-4D97-AF65-F5344CB8AC3E}">
        <p14:creationId xmlns:p14="http://schemas.microsoft.com/office/powerpoint/2010/main" val="356640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E5C1E-C7E9-48B4-95F2-7282F7ACEBB9}"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F3B2-910D-41E4-BBBA-C4705E9E5480}" type="slidenum">
              <a:rPr lang="en-US" smtClean="0"/>
              <a:t>‹#›</a:t>
            </a:fld>
            <a:endParaRPr lang="en-US"/>
          </a:p>
        </p:txBody>
      </p:sp>
    </p:spTree>
    <p:extLst>
      <p:ext uri="{BB962C8B-B14F-4D97-AF65-F5344CB8AC3E}">
        <p14:creationId xmlns:p14="http://schemas.microsoft.com/office/powerpoint/2010/main" val="390661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E5C1E-C7E9-48B4-95F2-7282F7ACEBB9}"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8F3B2-910D-41E4-BBBA-C4705E9E5480}" type="slidenum">
              <a:rPr lang="en-US" smtClean="0"/>
              <a:t>‹#›</a:t>
            </a:fld>
            <a:endParaRPr lang="en-US"/>
          </a:p>
        </p:txBody>
      </p:sp>
    </p:spTree>
    <p:extLst>
      <p:ext uri="{BB962C8B-B14F-4D97-AF65-F5344CB8AC3E}">
        <p14:creationId xmlns:p14="http://schemas.microsoft.com/office/powerpoint/2010/main" val="363771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8E5C1E-C7E9-48B4-95F2-7282F7ACEBB9}"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8F3B2-910D-41E4-BBBA-C4705E9E5480}" type="slidenum">
              <a:rPr lang="en-US" smtClean="0"/>
              <a:t>‹#›</a:t>
            </a:fld>
            <a:endParaRPr lang="en-US"/>
          </a:p>
        </p:txBody>
      </p:sp>
    </p:spTree>
    <p:extLst>
      <p:ext uri="{BB962C8B-B14F-4D97-AF65-F5344CB8AC3E}">
        <p14:creationId xmlns:p14="http://schemas.microsoft.com/office/powerpoint/2010/main" val="295791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8E5C1E-C7E9-48B4-95F2-7282F7ACEBB9}"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8F3B2-910D-41E4-BBBA-C4705E9E5480}" type="slidenum">
              <a:rPr lang="en-US" smtClean="0"/>
              <a:t>‹#›</a:t>
            </a:fld>
            <a:endParaRPr lang="en-US"/>
          </a:p>
        </p:txBody>
      </p:sp>
    </p:spTree>
    <p:extLst>
      <p:ext uri="{BB962C8B-B14F-4D97-AF65-F5344CB8AC3E}">
        <p14:creationId xmlns:p14="http://schemas.microsoft.com/office/powerpoint/2010/main" val="198458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8E5C1E-C7E9-48B4-95F2-7282F7ACEBB9}"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8F3B2-910D-41E4-BBBA-C4705E9E5480}" type="slidenum">
              <a:rPr lang="en-US" smtClean="0"/>
              <a:t>‹#›</a:t>
            </a:fld>
            <a:endParaRPr lang="en-US"/>
          </a:p>
        </p:txBody>
      </p:sp>
    </p:spTree>
    <p:extLst>
      <p:ext uri="{BB962C8B-B14F-4D97-AF65-F5344CB8AC3E}">
        <p14:creationId xmlns:p14="http://schemas.microsoft.com/office/powerpoint/2010/main" val="318891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E5C1E-C7E9-48B4-95F2-7282F7ACEBB9}"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98F3B2-910D-41E4-BBBA-C4705E9E5480}" type="slidenum">
              <a:rPr lang="en-US" smtClean="0"/>
              <a:t>‹#›</a:t>
            </a:fld>
            <a:endParaRPr lang="en-US"/>
          </a:p>
        </p:txBody>
      </p:sp>
    </p:spTree>
    <p:extLst>
      <p:ext uri="{BB962C8B-B14F-4D97-AF65-F5344CB8AC3E}">
        <p14:creationId xmlns:p14="http://schemas.microsoft.com/office/powerpoint/2010/main" val="54066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E5C1E-C7E9-48B4-95F2-7282F7ACEBB9}"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8F3B2-910D-41E4-BBBA-C4705E9E5480}" type="slidenum">
              <a:rPr lang="en-US" smtClean="0"/>
              <a:t>‹#›</a:t>
            </a:fld>
            <a:endParaRPr lang="en-US"/>
          </a:p>
        </p:txBody>
      </p:sp>
    </p:spTree>
    <p:extLst>
      <p:ext uri="{BB962C8B-B14F-4D97-AF65-F5344CB8AC3E}">
        <p14:creationId xmlns:p14="http://schemas.microsoft.com/office/powerpoint/2010/main" val="286888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E5C1E-C7E9-48B4-95F2-7282F7ACEBB9}"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8F3B2-910D-41E4-BBBA-C4705E9E5480}" type="slidenum">
              <a:rPr lang="en-US" smtClean="0"/>
              <a:t>‹#›</a:t>
            </a:fld>
            <a:endParaRPr lang="en-US"/>
          </a:p>
        </p:txBody>
      </p:sp>
    </p:spTree>
    <p:extLst>
      <p:ext uri="{BB962C8B-B14F-4D97-AF65-F5344CB8AC3E}">
        <p14:creationId xmlns:p14="http://schemas.microsoft.com/office/powerpoint/2010/main" val="20800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E5C1E-C7E9-48B4-95F2-7282F7ACEBB9}" type="datetimeFigureOut">
              <a:rPr lang="en-US" smtClean="0"/>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8F3B2-910D-41E4-BBBA-C4705E9E5480}" type="slidenum">
              <a:rPr lang="en-US" smtClean="0"/>
              <a:t>‹#›</a:t>
            </a:fld>
            <a:endParaRPr lang="en-US"/>
          </a:p>
        </p:txBody>
      </p:sp>
    </p:spTree>
    <p:extLst>
      <p:ext uri="{BB962C8B-B14F-4D97-AF65-F5344CB8AC3E}">
        <p14:creationId xmlns:p14="http://schemas.microsoft.com/office/powerpoint/2010/main" val="2658295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Slavery"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en.wikipedia.org/wiki/Slave_trade" TargetMode="External"/><Relationship Id="rId4" Type="http://schemas.openxmlformats.org/officeDocument/2006/relationships/hyperlink" Target="http://en.wikipedia.org/wiki/Western_Europ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3.jpeg"/><Relationship Id="rId4" Type="http://schemas.openxmlformats.org/officeDocument/2006/relationships/hyperlink" Target="//upload.wikimedia.org/wikipedia/commons/d/d4/Heiligenkreuz.St._Benedict.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a:t>Letter to a Future AP World History Student</a:t>
            </a:r>
          </a:p>
        </p:txBody>
      </p:sp>
      <p:sp>
        <p:nvSpPr>
          <p:cNvPr id="3" name="Subtitle 2"/>
          <p:cNvSpPr>
            <a:spLocks noGrp="1"/>
          </p:cNvSpPr>
          <p:nvPr>
            <p:ph type="subTitle" idx="1"/>
          </p:nvPr>
        </p:nvSpPr>
        <p:spPr>
          <a:xfrm>
            <a:off x="609600" y="2133600"/>
            <a:ext cx="7848600" cy="4038600"/>
          </a:xfrm>
        </p:spPr>
        <p:txBody>
          <a:bodyPr>
            <a:normAutofit/>
          </a:bodyPr>
          <a:lstStyle/>
          <a:p>
            <a:pPr marL="457200" indent="-457200" algn="l">
              <a:buFont typeface="Arial" panose="020B0604020202020204" pitchFamily="34" charset="0"/>
              <a:buChar char="•"/>
            </a:pPr>
            <a:r>
              <a:rPr lang="en-US" dirty="0">
                <a:solidFill>
                  <a:srgbClr val="FF0000"/>
                </a:solidFill>
              </a:rPr>
              <a:t>Quiz grade</a:t>
            </a:r>
          </a:p>
          <a:p>
            <a:pPr marL="457200" indent="-457200" algn="l">
              <a:buFont typeface="Arial" panose="020B0604020202020204" pitchFamily="34" charset="0"/>
              <a:buChar char="•"/>
            </a:pPr>
            <a:r>
              <a:rPr lang="en-US" dirty="0">
                <a:solidFill>
                  <a:srgbClr val="FF0000"/>
                </a:solidFill>
              </a:rPr>
              <a:t>“Dear future WHAP student,”  </a:t>
            </a:r>
          </a:p>
          <a:p>
            <a:pPr marL="457200" indent="-457200" algn="l">
              <a:buFont typeface="Arial" panose="020B0604020202020204" pitchFamily="34" charset="0"/>
              <a:buChar char="•"/>
            </a:pPr>
            <a:r>
              <a:rPr lang="en-US" dirty="0">
                <a:solidFill>
                  <a:srgbClr val="FF0000"/>
                </a:solidFill>
              </a:rPr>
              <a:t>At least one full page</a:t>
            </a:r>
          </a:p>
          <a:p>
            <a:pPr marL="457200" indent="-457200" algn="l">
              <a:buFont typeface="Arial" panose="020B0604020202020204" pitchFamily="34" charset="0"/>
              <a:buChar char="•"/>
            </a:pPr>
            <a:r>
              <a:rPr lang="en-US" dirty="0">
                <a:solidFill>
                  <a:srgbClr val="FF0000"/>
                </a:solidFill>
              </a:rPr>
              <a:t>Address what you did wrong (what a future student should avoid doing).</a:t>
            </a:r>
          </a:p>
          <a:p>
            <a:pPr marL="457200" indent="-457200" algn="l">
              <a:buFont typeface="Arial" panose="020B0604020202020204" pitchFamily="34" charset="0"/>
              <a:buChar char="•"/>
            </a:pPr>
            <a:r>
              <a:rPr lang="en-US" dirty="0">
                <a:solidFill>
                  <a:srgbClr val="FF0000"/>
                </a:solidFill>
              </a:rPr>
              <a:t>Address what you did right (what a future student should do to succeed).</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409328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p:txBody>
          <a:bodyPr/>
          <a:lstStyle/>
          <a:p>
            <a:pPr marL="0" indent="0">
              <a:buNone/>
            </a:pPr>
            <a:r>
              <a:rPr lang="en-US" dirty="0"/>
              <a:t>I, and my followers, know that we were predestined to be part of God’s chosen elect.  That’s why we created a </a:t>
            </a:r>
            <a:r>
              <a:rPr lang="en-US" b="1" dirty="0"/>
              <a:t>theocracy</a:t>
            </a:r>
            <a:r>
              <a:rPr lang="en-US" dirty="0"/>
              <a:t> in Geneva, Switzerland.</a:t>
            </a:r>
          </a:p>
          <a:p>
            <a:r>
              <a:rPr lang="en-US" b="1" dirty="0">
                <a:solidFill>
                  <a:srgbClr val="FF0000"/>
                </a:solidFill>
              </a:rPr>
              <a:t>John Calvin</a:t>
            </a:r>
          </a:p>
        </p:txBody>
      </p:sp>
      <p:pic>
        <p:nvPicPr>
          <p:cNvPr id="5122" name="Picture 2" descr="http://4.bp.blogspot.com/-wJuSxoMqArs/TxrkS5hAuvI/AAAAAAAAAhI/o6UzGhAKxCA/s1600/john-calv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200400"/>
            <a:ext cx="2857500"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p:cTn id="19" dur="1000" fill="hold"/>
                                        <p:tgtEl>
                                          <p:spTgt spid="5122"/>
                                        </p:tgtEl>
                                        <p:attrNameLst>
                                          <p:attrName>ppt_w</p:attrName>
                                        </p:attrNameLst>
                                      </p:cBhvr>
                                      <p:tavLst>
                                        <p:tav tm="0">
                                          <p:val>
                                            <p:fltVal val="0"/>
                                          </p:val>
                                        </p:tav>
                                        <p:tav tm="100000">
                                          <p:val>
                                            <p:strVal val="#ppt_w"/>
                                          </p:val>
                                        </p:tav>
                                      </p:tavLst>
                                    </p:anim>
                                    <p:anim calcmode="lin" valueType="num">
                                      <p:cBhvr>
                                        <p:cTn id="20" dur="1000" fill="hold"/>
                                        <p:tgtEl>
                                          <p:spTgt spid="5122"/>
                                        </p:tgtEl>
                                        <p:attrNameLst>
                                          <p:attrName>ppt_h</p:attrName>
                                        </p:attrNameLst>
                                      </p:cBhvr>
                                      <p:tavLst>
                                        <p:tav tm="0">
                                          <p:val>
                                            <p:fltVal val="0"/>
                                          </p:val>
                                        </p:tav>
                                        <p:tav tm="100000">
                                          <p:val>
                                            <p:strVal val="#ppt_h"/>
                                          </p:val>
                                        </p:tav>
                                      </p:tavLst>
                                    </p:anim>
                                    <p:anim calcmode="lin" valueType="num">
                                      <p:cBhvr>
                                        <p:cTn id="21" dur="1000" fill="hold"/>
                                        <p:tgtEl>
                                          <p:spTgt spid="5122"/>
                                        </p:tgtEl>
                                        <p:attrNameLst>
                                          <p:attrName>style.rotation</p:attrName>
                                        </p:attrNameLst>
                                      </p:cBhvr>
                                      <p:tavLst>
                                        <p:tav tm="0">
                                          <p:val>
                                            <p:fltVal val="90"/>
                                          </p:val>
                                        </p:tav>
                                        <p:tav tm="100000">
                                          <p:val>
                                            <p:fltVal val="0"/>
                                          </p:val>
                                        </p:tav>
                                      </p:tavLst>
                                    </p:anim>
                                    <p:animEffect transition="in" filter="fade">
                                      <p:cBhvr>
                                        <p:cTn id="2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Vocabulary</a:t>
            </a:r>
          </a:p>
        </p:txBody>
      </p:sp>
      <p:sp>
        <p:nvSpPr>
          <p:cNvPr id="3" name="Content Placeholder 2"/>
          <p:cNvSpPr>
            <a:spLocks noGrp="1"/>
          </p:cNvSpPr>
          <p:nvPr>
            <p:ph idx="1"/>
          </p:nvPr>
        </p:nvSpPr>
        <p:spPr>
          <a:xfrm>
            <a:off x="457200" y="1143000"/>
            <a:ext cx="8229600" cy="4983163"/>
          </a:xfrm>
        </p:spPr>
        <p:txBody>
          <a:bodyPr>
            <a:normAutofit lnSpcReduction="10000"/>
          </a:bodyPr>
          <a:lstStyle/>
          <a:p>
            <a:pPr marL="0" indent="0">
              <a:buNone/>
            </a:pPr>
            <a:r>
              <a:rPr lang="en-US" dirty="0"/>
              <a:t>_______________ is a social philosophy advocating the improvement of human genetic traits through the promotion of </a:t>
            </a:r>
            <a:r>
              <a:rPr lang="en-US" b="1" dirty="0"/>
              <a:t>higher</a:t>
            </a:r>
            <a:r>
              <a:rPr lang="en-US" dirty="0"/>
              <a:t> reproduction of people with desired traits (positive eugenics), and </a:t>
            </a:r>
            <a:r>
              <a:rPr lang="en-US" b="1" dirty="0"/>
              <a:t>reduced</a:t>
            </a:r>
            <a:r>
              <a:rPr lang="en-US" dirty="0"/>
              <a:t> reproduction of people with less-desired or undesired traits (negative eugenics).</a:t>
            </a:r>
          </a:p>
          <a:p>
            <a:pPr marL="514350" indent="-514350">
              <a:buAutoNum type="alphaLcPeriod"/>
            </a:pPr>
            <a:r>
              <a:rPr lang="en-US" dirty="0"/>
              <a:t>Genetics	</a:t>
            </a:r>
          </a:p>
          <a:p>
            <a:pPr marL="514350" indent="-514350">
              <a:buAutoNum type="alphaLcPeriod"/>
            </a:pPr>
            <a:r>
              <a:rPr lang="en-US" dirty="0"/>
              <a:t>Eugenics 	</a:t>
            </a:r>
          </a:p>
          <a:p>
            <a:pPr marL="514350" indent="-514350">
              <a:buAutoNum type="alphaLcPeriod"/>
            </a:pPr>
            <a:r>
              <a:rPr lang="en-US" dirty="0"/>
              <a:t>Euthanasia </a:t>
            </a:r>
          </a:p>
        </p:txBody>
      </p:sp>
    </p:spTree>
    <p:extLst>
      <p:ext uri="{BB962C8B-B14F-4D97-AF65-F5344CB8AC3E}">
        <p14:creationId xmlns:p14="http://schemas.microsoft.com/office/powerpoint/2010/main" val="137954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2" end="2"/>
                                            </p:txEl>
                                          </p:spTgt>
                                        </p:tgtEl>
                                        <p:attrNameLst>
                                          <p:attrName>ppt_x</p:attrName>
                                          <p:attrName>ppt_y</p:attrName>
                                        </p:attrNameLst>
                                      </p:cBhvr>
                                    </p:animMotion>
                                    <p:animRot by="1500000">
                                      <p:cBhvr>
                                        <p:cTn id="7" dur="125" fill="hold">
                                          <p:stCondLst>
                                            <p:cond delay="0"/>
                                          </p:stCondLst>
                                        </p:cTn>
                                        <p:tgtEl>
                                          <p:spTgt spid="3">
                                            <p:txEl>
                                              <p:pRg st="2" end="2"/>
                                            </p:txEl>
                                          </p:spTgt>
                                        </p:tgtEl>
                                        <p:attrNameLst>
                                          <p:attrName>r</p:attrName>
                                        </p:attrNameLst>
                                      </p:cBhvr>
                                    </p:animRot>
                                    <p:animRot by="-1500000">
                                      <p:cBhvr>
                                        <p:cTn id="8" dur="125" fill="hold">
                                          <p:stCondLst>
                                            <p:cond delay="125"/>
                                          </p:stCondLst>
                                        </p:cTn>
                                        <p:tgtEl>
                                          <p:spTgt spid="3">
                                            <p:txEl>
                                              <p:pRg st="2" end="2"/>
                                            </p:txEl>
                                          </p:spTgt>
                                        </p:tgtEl>
                                        <p:attrNameLst>
                                          <p:attrName>r</p:attrName>
                                        </p:attrNameLst>
                                      </p:cBhvr>
                                    </p:animRot>
                                    <p:animRot by="-1500000">
                                      <p:cBhvr>
                                        <p:cTn id="9" dur="125" fill="hold">
                                          <p:stCondLst>
                                            <p:cond delay="250"/>
                                          </p:stCondLst>
                                        </p:cTn>
                                        <p:tgtEl>
                                          <p:spTgt spid="3">
                                            <p:txEl>
                                              <p:pRg st="2" end="2"/>
                                            </p:txEl>
                                          </p:spTgt>
                                        </p:tgtEl>
                                        <p:attrNameLst>
                                          <p:attrName>r</p:attrName>
                                        </p:attrNameLst>
                                      </p:cBhvr>
                                    </p:animRot>
                                    <p:animRot by="1500000">
                                      <p:cBhvr>
                                        <p:cTn id="10"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p:txBody>
          <a:bodyPr/>
          <a:lstStyle/>
          <a:p>
            <a:pPr marL="0" indent="0">
              <a:buNone/>
            </a:pPr>
            <a:r>
              <a:rPr lang="en-US" dirty="0"/>
              <a:t>A major proponent of birth control and </a:t>
            </a:r>
            <a:r>
              <a:rPr lang="en-US" b="1" dirty="0"/>
              <a:t>eugenics</a:t>
            </a:r>
            <a:r>
              <a:rPr lang="en-US" dirty="0"/>
              <a:t>, I became an influential leader in the movement to legalize birth control in the 1920s and 1930s. </a:t>
            </a:r>
          </a:p>
          <a:p>
            <a:r>
              <a:rPr lang="en-US" b="1" dirty="0">
                <a:solidFill>
                  <a:srgbClr val="FF0000"/>
                </a:solidFill>
              </a:rPr>
              <a:t>Margaret Sanger</a:t>
            </a:r>
          </a:p>
        </p:txBody>
      </p:sp>
      <p:pic>
        <p:nvPicPr>
          <p:cNvPr id="4098" name="Picture 2" descr="http://ts1.mm.bing.net/th?id=H.4707091871039872&amp;pid=1.7&amp;w=233&amp;h=183&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05200"/>
            <a:ext cx="349270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2000"/>
                                        <p:tgtEl>
                                          <p:spTgt spid="4098"/>
                                        </p:tgtEl>
                                      </p:cBhvr>
                                    </p:animEffect>
                                    <p:anim calcmode="lin" valueType="num">
                                      <p:cBhvr>
                                        <p:cTn id="20" dur="2000" fill="hold"/>
                                        <p:tgtEl>
                                          <p:spTgt spid="4098"/>
                                        </p:tgtEl>
                                        <p:attrNameLst>
                                          <p:attrName>ppt_w</p:attrName>
                                        </p:attrNameLst>
                                      </p:cBhvr>
                                      <p:tavLst>
                                        <p:tav tm="0" fmla="#ppt_w*sin(2.5*pi*$)">
                                          <p:val>
                                            <p:fltVal val="0"/>
                                          </p:val>
                                        </p:tav>
                                        <p:tav tm="100000">
                                          <p:val>
                                            <p:fltVal val="1"/>
                                          </p:val>
                                        </p:tav>
                                      </p:tavLst>
                                    </p:anim>
                                    <p:anim calcmode="lin" valueType="num">
                                      <p:cBhvr>
                                        <p:cTn id="21"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p:txBody>
          <a:bodyPr/>
          <a:lstStyle/>
          <a:p>
            <a:pPr marL="0" indent="0">
              <a:buNone/>
            </a:pPr>
            <a:r>
              <a:rPr lang="en-US" dirty="0"/>
              <a:t>I am the one responsible for making Germany into the nation it is today.  After all, I led the push to unify German-speaking peoples and drove German colonization efforts in Africa.  </a:t>
            </a:r>
          </a:p>
          <a:p>
            <a:r>
              <a:rPr lang="en-US" b="1" dirty="0">
                <a:solidFill>
                  <a:srgbClr val="FF0000"/>
                </a:solidFill>
              </a:rPr>
              <a:t>Otto von </a:t>
            </a:r>
            <a:r>
              <a:rPr lang="en-US" b="1" dirty="0" err="1">
                <a:solidFill>
                  <a:srgbClr val="FF0000"/>
                </a:solidFill>
              </a:rPr>
              <a:t>Bismark</a:t>
            </a:r>
            <a:endParaRPr lang="en-US" b="1" dirty="0">
              <a:solidFill>
                <a:srgbClr val="FF0000"/>
              </a:solidFill>
            </a:endParaRPr>
          </a:p>
        </p:txBody>
      </p:sp>
      <p:pic>
        <p:nvPicPr>
          <p:cNvPr id="3074" name="Picture 2" descr="http://ts1.mm.bing.net/th?id=H.4897878652813588&amp;pid=1.7&amp;w=144&amp;h=186&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10000"/>
            <a:ext cx="200578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ircle(in)">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p:txBody>
          <a:bodyPr/>
          <a:lstStyle/>
          <a:p>
            <a:pPr marL="0" indent="0">
              <a:buNone/>
            </a:pPr>
            <a:r>
              <a:rPr lang="en-US" dirty="0"/>
              <a:t>I had the beautiful city of St. Petersburg built, as a “window to the west” and defeated Sweden in 	the Great Northern War.  </a:t>
            </a:r>
          </a:p>
          <a:p>
            <a:r>
              <a:rPr lang="en-US" dirty="0"/>
              <a:t> </a:t>
            </a:r>
            <a:r>
              <a:rPr lang="en-US" b="1" dirty="0">
                <a:solidFill>
                  <a:srgbClr val="FF0000"/>
                </a:solidFill>
              </a:rPr>
              <a:t>Czar Peter the Great</a:t>
            </a:r>
          </a:p>
        </p:txBody>
      </p:sp>
      <p:pic>
        <p:nvPicPr>
          <p:cNvPr id="2050" name="Picture 2" descr="http://ts2.mm.bing.net/th?id=H.4970141405086013&amp;pid=1.7&amp;w=133&amp;h=177&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368216"/>
            <a:ext cx="2438400" cy="324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f/f7/Two_Seapoy_Officers%3B_A_Private_Seapoy.jpg/220px-Two_Seapoy_Officers%3B_A_Private_Seap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710" y="3657600"/>
            <a:ext cx="238539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Though initially hired to enforce its rule, the ________________ eventually rebelled against the British East India 	Company, seeking to end ____________________ in India.  </a:t>
            </a:r>
          </a:p>
          <a:p>
            <a:pPr marL="514350" indent="-514350">
              <a:buFont typeface="+mj-lt"/>
              <a:buAutoNum type="alphaLcPeriod"/>
            </a:pPr>
            <a:r>
              <a:rPr lang="en-US" dirty="0"/>
              <a:t>	Jacobins, slavery</a:t>
            </a:r>
          </a:p>
          <a:p>
            <a:pPr marL="514350" indent="-514350">
              <a:buFont typeface="+mj-lt"/>
              <a:buAutoNum type="alphaLcPeriod"/>
            </a:pPr>
            <a:r>
              <a:rPr lang="en-US" dirty="0"/>
              <a:t>	Gens de </a:t>
            </a:r>
            <a:r>
              <a:rPr lang="en-US" dirty="0" err="1"/>
              <a:t>Coleur</a:t>
            </a:r>
            <a:r>
              <a:rPr lang="en-US" dirty="0"/>
              <a:t>, slavery</a:t>
            </a:r>
          </a:p>
          <a:p>
            <a:pPr marL="514350" indent="-514350">
              <a:buFont typeface="+mj-lt"/>
              <a:buAutoNum type="alphaLcPeriod"/>
            </a:pPr>
            <a:r>
              <a:rPr lang="en-US" dirty="0"/>
              <a:t>	Cossacks, mercantilism</a:t>
            </a:r>
          </a:p>
          <a:p>
            <a:pPr marL="514350" indent="-514350">
              <a:buFont typeface="+mj-lt"/>
              <a:buAutoNum type="alphaLcPeriod"/>
            </a:pPr>
            <a:r>
              <a:rPr lang="en-US" dirty="0"/>
              <a:t>	</a:t>
            </a:r>
            <a:r>
              <a:rPr lang="en-US" dirty="0" err="1"/>
              <a:t>Sepoys</a:t>
            </a:r>
            <a:r>
              <a:rPr lang="en-US" dirty="0"/>
              <a:t>, colonialism</a:t>
            </a:r>
          </a:p>
          <a:p>
            <a:pPr marL="0" indent="0">
              <a:buNone/>
            </a:pPr>
            <a:endParaRPr lang="en-US" dirty="0"/>
          </a:p>
        </p:txBody>
      </p:sp>
      <p:sp>
        <p:nvSpPr>
          <p:cNvPr id="4" name="Left Arrow 3"/>
          <p:cNvSpPr/>
          <p:nvPr/>
        </p:nvSpPr>
        <p:spPr>
          <a:xfrm rot="20964759">
            <a:off x="4721403" y="5438665"/>
            <a:ext cx="28194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926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wipe(down)">
                                      <p:cBhvr>
                                        <p:cTn id="15" dur="580">
                                          <p:stCondLst>
                                            <p:cond delay="0"/>
                                          </p:stCondLst>
                                        </p:cTn>
                                        <p:tgtEl>
                                          <p:spTgt spid="6146"/>
                                        </p:tgtEl>
                                      </p:cBhvr>
                                    </p:animEffect>
                                    <p:anim calcmode="lin" valueType="num">
                                      <p:cBhvr>
                                        <p:cTn id="16"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1" dur="26">
                                          <p:stCondLst>
                                            <p:cond delay="650"/>
                                          </p:stCondLst>
                                        </p:cTn>
                                        <p:tgtEl>
                                          <p:spTgt spid="6146"/>
                                        </p:tgtEl>
                                      </p:cBhvr>
                                      <p:to x="100000" y="60000"/>
                                    </p:animScale>
                                    <p:animScale>
                                      <p:cBhvr>
                                        <p:cTn id="22" dur="166" decel="50000">
                                          <p:stCondLst>
                                            <p:cond delay="676"/>
                                          </p:stCondLst>
                                        </p:cTn>
                                        <p:tgtEl>
                                          <p:spTgt spid="6146"/>
                                        </p:tgtEl>
                                      </p:cBhvr>
                                      <p:to x="100000" y="100000"/>
                                    </p:animScale>
                                    <p:animScale>
                                      <p:cBhvr>
                                        <p:cTn id="23" dur="26">
                                          <p:stCondLst>
                                            <p:cond delay="1312"/>
                                          </p:stCondLst>
                                        </p:cTn>
                                        <p:tgtEl>
                                          <p:spTgt spid="6146"/>
                                        </p:tgtEl>
                                      </p:cBhvr>
                                      <p:to x="100000" y="80000"/>
                                    </p:animScale>
                                    <p:animScale>
                                      <p:cBhvr>
                                        <p:cTn id="24" dur="166" decel="50000">
                                          <p:stCondLst>
                                            <p:cond delay="1338"/>
                                          </p:stCondLst>
                                        </p:cTn>
                                        <p:tgtEl>
                                          <p:spTgt spid="6146"/>
                                        </p:tgtEl>
                                      </p:cBhvr>
                                      <p:to x="100000" y="100000"/>
                                    </p:animScale>
                                    <p:animScale>
                                      <p:cBhvr>
                                        <p:cTn id="25" dur="26">
                                          <p:stCondLst>
                                            <p:cond delay="1642"/>
                                          </p:stCondLst>
                                        </p:cTn>
                                        <p:tgtEl>
                                          <p:spTgt spid="6146"/>
                                        </p:tgtEl>
                                      </p:cBhvr>
                                      <p:to x="100000" y="90000"/>
                                    </p:animScale>
                                    <p:animScale>
                                      <p:cBhvr>
                                        <p:cTn id="26" dur="166" decel="50000">
                                          <p:stCondLst>
                                            <p:cond delay="1668"/>
                                          </p:stCondLst>
                                        </p:cTn>
                                        <p:tgtEl>
                                          <p:spTgt spid="6146"/>
                                        </p:tgtEl>
                                      </p:cBhvr>
                                      <p:to x="100000" y="100000"/>
                                    </p:animScale>
                                    <p:animScale>
                                      <p:cBhvr>
                                        <p:cTn id="27" dur="26">
                                          <p:stCondLst>
                                            <p:cond delay="1808"/>
                                          </p:stCondLst>
                                        </p:cTn>
                                        <p:tgtEl>
                                          <p:spTgt spid="6146"/>
                                        </p:tgtEl>
                                      </p:cBhvr>
                                      <p:to x="100000" y="95000"/>
                                    </p:animScale>
                                    <p:animScale>
                                      <p:cBhvr>
                                        <p:cTn id="28"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joycetice.com/military/ww2st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352800"/>
            <a:ext cx="3343275" cy="3352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 part of the total war approach that nations adopted during the World Wars, military service 	became ____________ for able-bodied men.</a:t>
            </a:r>
          </a:p>
          <a:p>
            <a:pPr marL="514350" indent="-514350">
              <a:buFont typeface="+mj-lt"/>
              <a:buAutoNum type="alphaUcPeriod"/>
            </a:pPr>
            <a:r>
              <a:rPr lang="en-US" dirty="0"/>
              <a:t>	compulsory</a:t>
            </a:r>
          </a:p>
          <a:p>
            <a:pPr marL="514350" indent="-514350">
              <a:buFont typeface="+mj-lt"/>
              <a:buAutoNum type="alphaUcPeriod"/>
            </a:pPr>
            <a:r>
              <a:rPr lang="en-US" dirty="0"/>
              <a:t>	optional</a:t>
            </a:r>
          </a:p>
          <a:p>
            <a:pPr marL="514350" indent="-514350">
              <a:buFont typeface="+mj-lt"/>
              <a:buAutoNum type="alphaUcPeriod"/>
            </a:pPr>
            <a:r>
              <a:rPr lang="en-US" dirty="0"/>
              <a:t>	illusory</a:t>
            </a:r>
          </a:p>
          <a:p>
            <a:pPr marL="514350" indent="-514350">
              <a:buFont typeface="+mj-lt"/>
              <a:buAutoNum type="alphaUcPeriod"/>
            </a:pPr>
            <a:r>
              <a:rPr lang="en-US" dirty="0"/>
              <a:t>	understandable </a:t>
            </a:r>
          </a:p>
          <a:p>
            <a:pPr marL="0" indent="0">
              <a:buNone/>
            </a:pPr>
            <a:endParaRPr lang="en-US" dirty="0"/>
          </a:p>
        </p:txBody>
      </p:sp>
      <p:sp>
        <p:nvSpPr>
          <p:cNvPr id="4" name="Left Arrow 3"/>
          <p:cNvSpPr/>
          <p:nvPr/>
        </p:nvSpPr>
        <p:spPr>
          <a:xfrm rot="20964759">
            <a:off x="3578402" y="3609865"/>
            <a:ext cx="28194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4166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p:cTn id="14" dur="1000" fill="hold"/>
                                        <p:tgtEl>
                                          <p:spTgt spid="7170"/>
                                        </p:tgtEl>
                                        <p:attrNameLst>
                                          <p:attrName>ppt_w</p:attrName>
                                        </p:attrNameLst>
                                      </p:cBhvr>
                                      <p:tavLst>
                                        <p:tav tm="0">
                                          <p:val>
                                            <p:fltVal val="0"/>
                                          </p:val>
                                        </p:tav>
                                        <p:tav tm="100000">
                                          <p:val>
                                            <p:strVal val="#ppt_w"/>
                                          </p:val>
                                        </p:tav>
                                      </p:tavLst>
                                    </p:anim>
                                    <p:anim calcmode="lin" valueType="num">
                                      <p:cBhvr>
                                        <p:cTn id="15" dur="1000" fill="hold"/>
                                        <p:tgtEl>
                                          <p:spTgt spid="7170"/>
                                        </p:tgtEl>
                                        <p:attrNameLst>
                                          <p:attrName>ppt_h</p:attrName>
                                        </p:attrNameLst>
                                      </p:cBhvr>
                                      <p:tavLst>
                                        <p:tav tm="0">
                                          <p:val>
                                            <p:fltVal val="0"/>
                                          </p:val>
                                        </p:tav>
                                        <p:tav tm="100000">
                                          <p:val>
                                            <p:strVal val="#ppt_h"/>
                                          </p:val>
                                        </p:tav>
                                      </p:tavLst>
                                    </p:anim>
                                    <p:anim calcmode="lin" valueType="num">
                                      <p:cBhvr>
                                        <p:cTn id="16" dur="1000" fill="hold"/>
                                        <p:tgtEl>
                                          <p:spTgt spid="7170"/>
                                        </p:tgtEl>
                                        <p:attrNameLst>
                                          <p:attrName>style.rotation</p:attrName>
                                        </p:attrNameLst>
                                      </p:cBhvr>
                                      <p:tavLst>
                                        <p:tav tm="0">
                                          <p:val>
                                            <p:fltVal val="90"/>
                                          </p:val>
                                        </p:tav>
                                        <p:tav tm="100000">
                                          <p:val>
                                            <p:fltVal val="0"/>
                                          </p:val>
                                        </p:tav>
                                      </p:tavLst>
                                    </p:anim>
                                    <p:animEffect transition="in" filter="fade">
                                      <p:cBhvr>
                                        <p:cTn id="1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a:bodyPr>
          <a:lstStyle/>
          <a:p>
            <a:pPr marL="0" indent="0">
              <a:buNone/>
            </a:pPr>
            <a:r>
              <a:rPr lang="en-US" dirty="0"/>
              <a:t>The ancient civilizations of Mesopotamia and Egypt were similar in that both cultures</a:t>
            </a:r>
          </a:p>
          <a:p>
            <a:pPr marL="514350" indent="-514350">
              <a:buAutoNum type="alphaLcPeriod"/>
            </a:pPr>
            <a:r>
              <a:rPr lang="en-US" dirty="0"/>
              <a:t>established trade routes to China.		</a:t>
            </a:r>
          </a:p>
          <a:p>
            <a:pPr marL="514350" indent="-514350">
              <a:buAutoNum type="alphaLcPeriod"/>
            </a:pPr>
            <a:r>
              <a:rPr lang="en-US" dirty="0"/>
              <a:t>used the ziggurat form for their temples.</a:t>
            </a:r>
          </a:p>
          <a:p>
            <a:pPr marL="514350" indent="-514350">
              <a:buAutoNum type="alphaLcPeriod"/>
            </a:pPr>
            <a:r>
              <a:rPr lang="en-US" dirty="0"/>
              <a:t>used a hieroglyphic writing system.		</a:t>
            </a:r>
          </a:p>
          <a:p>
            <a:pPr marL="514350" indent="-514350">
              <a:buAutoNum type="alphaLcPeriod"/>
            </a:pPr>
            <a:r>
              <a:rPr lang="en-US" dirty="0"/>
              <a:t>developed along rivers.</a:t>
            </a:r>
          </a:p>
        </p:txBody>
      </p:sp>
      <p:sp>
        <p:nvSpPr>
          <p:cNvPr id="4" name="Rounded Rectangle 3"/>
          <p:cNvSpPr/>
          <p:nvPr/>
        </p:nvSpPr>
        <p:spPr>
          <a:xfrm>
            <a:off x="457200" y="4264056"/>
            <a:ext cx="4648200" cy="616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343400"/>
            <a:ext cx="2514600" cy="2421220"/>
          </a:xfrm>
          <a:prstGeom prst="rect">
            <a:avLst/>
          </a:prstGeom>
        </p:spPr>
      </p:pic>
    </p:spTree>
    <p:custDataLst>
      <p:tags r:id="rId1"/>
    </p:custDataLst>
    <p:extLst>
      <p:ext uri="{BB962C8B-B14F-4D97-AF65-F5344CB8AC3E}">
        <p14:creationId xmlns:p14="http://schemas.microsoft.com/office/powerpoint/2010/main" val="164554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merican-R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3632" y="62345"/>
            <a:ext cx="3386138" cy="4357688"/>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 descr="wwiip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
            <a:ext cx="2828925" cy="43576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p:cNvSpPr/>
          <p:nvPr/>
        </p:nvSpPr>
        <p:spPr>
          <a:xfrm>
            <a:off x="183356" y="4589421"/>
            <a:ext cx="7881938" cy="2616101"/>
          </a:xfrm>
          <a:prstGeom prst="rect">
            <a:avLst/>
          </a:prstGeom>
        </p:spPr>
        <p:txBody>
          <a:bodyPr wrap="square">
            <a:spAutoFit/>
          </a:bodyPr>
          <a:lstStyle/>
          <a:p>
            <a:pPr lvl="0" eaLnBrk="0" fontAlgn="base" hangingPunct="0">
              <a:spcBef>
                <a:spcPct val="0"/>
              </a:spcBef>
              <a:spcAft>
                <a:spcPct val="0"/>
              </a:spcAft>
            </a:pPr>
            <a:r>
              <a:rPr lang="en-US" sz="2200" dirty="0">
                <a:latin typeface="Arial" pitchFamily="34" charset="0"/>
                <a:ea typeface="Times New Roman" pitchFamily="18" charset="0"/>
                <a:cs typeface="Arial" pitchFamily="34" charset="0"/>
              </a:rPr>
              <a:t>The posters above supports which of the following concepts?</a:t>
            </a:r>
            <a:endParaRPr lang="en-US" sz="2200" dirty="0">
              <a:latin typeface="Arial" pitchFamily="34" charset="0"/>
              <a:cs typeface="Arial" pitchFamily="34" charset="0"/>
            </a:endParaRPr>
          </a:p>
          <a:p>
            <a:pPr lvl="0" eaLnBrk="0" fontAlgn="base" hangingPunct="0">
              <a:spcBef>
                <a:spcPct val="0"/>
              </a:spcBef>
              <a:spcAft>
                <a:spcPct val="0"/>
              </a:spcAft>
            </a:pPr>
            <a:r>
              <a:rPr lang="en-US" sz="2200" dirty="0">
                <a:latin typeface="Arial" pitchFamily="34" charset="0"/>
                <a:ea typeface="Times New Roman" pitchFamily="18" charset="0"/>
                <a:cs typeface="Arial" pitchFamily="34" charset="0"/>
              </a:rPr>
              <a:t>	a. Resistance is Futile:  You Will Be Assimilated</a:t>
            </a:r>
            <a:endParaRPr lang="en-US" sz="2200" dirty="0">
              <a:latin typeface="Arial" pitchFamily="34" charset="0"/>
              <a:cs typeface="Arial" pitchFamily="34" charset="0"/>
            </a:endParaRPr>
          </a:p>
          <a:p>
            <a:pPr lvl="0" eaLnBrk="0" fontAlgn="base" hangingPunct="0">
              <a:spcBef>
                <a:spcPct val="0"/>
              </a:spcBef>
              <a:spcAft>
                <a:spcPct val="0"/>
              </a:spcAft>
            </a:pPr>
            <a:r>
              <a:rPr lang="en-US" sz="2200" dirty="0">
                <a:latin typeface="Arial" pitchFamily="34" charset="0"/>
                <a:ea typeface="Times New Roman" pitchFamily="18" charset="0"/>
                <a:cs typeface="Arial" pitchFamily="34" charset="0"/>
              </a:rPr>
              <a:t>	b. Total Warfare</a:t>
            </a:r>
            <a:endParaRPr lang="en-US" sz="2200" dirty="0">
              <a:latin typeface="Arial" pitchFamily="34" charset="0"/>
              <a:cs typeface="Arial" pitchFamily="34" charset="0"/>
            </a:endParaRPr>
          </a:p>
          <a:p>
            <a:pPr lvl="0" eaLnBrk="0" fontAlgn="base" hangingPunct="0">
              <a:spcBef>
                <a:spcPct val="0"/>
              </a:spcBef>
              <a:spcAft>
                <a:spcPct val="0"/>
              </a:spcAft>
            </a:pPr>
            <a:r>
              <a:rPr lang="en-US" sz="2200" dirty="0">
                <a:latin typeface="Arial" pitchFamily="34" charset="0"/>
                <a:ea typeface="Times New Roman" pitchFamily="18" charset="0"/>
                <a:cs typeface="Arial" pitchFamily="34" charset="0"/>
              </a:rPr>
              <a:t>	c. Abolitionism</a:t>
            </a:r>
            <a:endParaRPr lang="en-US" sz="2200" dirty="0">
              <a:latin typeface="Arial" pitchFamily="34" charset="0"/>
              <a:cs typeface="Arial" pitchFamily="34" charset="0"/>
            </a:endParaRPr>
          </a:p>
          <a:p>
            <a:pPr lvl="0" eaLnBrk="0" fontAlgn="base" hangingPunct="0">
              <a:spcBef>
                <a:spcPct val="0"/>
              </a:spcBef>
              <a:spcAft>
                <a:spcPct val="0"/>
              </a:spcAft>
            </a:pPr>
            <a:r>
              <a:rPr lang="en-US" sz="2200" dirty="0">
                <a:latin typeface="Arial" pitchFamily="34" charset="0"/>
                <a:ea typeface="Times New Roman" pitchFamily="18" charset="0"/>
                <a:cs typeface="Arial" pitchFamily="34" charset="0"/>
              </a:rPr>
              <a:t>	d. Changing Artistic Styles</a:t>
            </a:r>
            <a:endParaRPr lang="en-US" sz="2200" dirty="0">
              <a:latin typeface="Arial" pitchFamily="34" charset="0"/>
              <a:cs typeface="Arial" pitchFamily="34" charset="0"/>
            </a:endParaRPr>
          </a:p>
          <a:p>
            <a:pPr lvl="0" eaLnBrk="0" fontAlgn="base" hangingPunct="0">
              <a:spcBef>
                <a:spcPct val="0"/>
              </a:spcBef>
              <a:spcAft>
                <a:spcPct val="0"/>
              </a:spcAft>
            </a:pPr>
            <a:r>
              <a:rPr lang="en-US" sz="2200" dirty="0">
                <a:latin typeface="Arial" pitchFamily="34" charset="0"/>
                <a:ea typeface="Times New Roman" pitchFamily="18" charset="0"/>
                <a:cs typeface="Arial" pitchFamily="34" charset="0"/>
              </a:rPr>
              <a:t>	e. Increasing Union Membership in America</a:t>
            </a:r>
            <a:endParaRPr lang="en-US" sz="2200" dirty="0">
              <a:latin typeface="Arial" pitchFamily="34" charset="0"/>
              <a:cs typeface="Arial" pitchFamily="34" charset="0"/>
            </a:endParaRPr>
          </a:p>
          <a:p>
            <a:pPr lvl="0" eaLnBrk="0" fontAlgn="base" hangingPunct="0">
              <a:spcBef>
                <a:spcPct val="0"/>
              </a:spcBef>
              <a:spcAft>
                <a:spcPct val="0"/>
              </a:spcAft>
            </a:pP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64720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41047"/>
            <a:ext cx="8229600" cy="4678363"/>
          </a:xfrm>
        </p:spPr>
        <p:txBody>
          <a:bodyPr>
            <a:normAutofit lnSpcReduction="10000"/>
          </a:bodyPr>
          <a:lstStyle/>
          <a:p>
            <a:pPr marL="0" indent="0">
              <a:buNone/>
            </a:pPr>
            <a:r>
              <a:rPr lang="en-US" dirty="0"/>
              <a:t>   The Roman Emperor Constantine influenced the spread of Christianity in the way that the Mauryan Emperor </a:t>
            </a:r>
            <a:r>
              <a:rPr lang="en-US" dirty="0" err="1"/>
              <a:t>Ashoka</a:t>
            </a:r>
            <a:r>
              <a:rPr lang="en-US" dirty="0"/>
              <a:t> influenced the spread of</a:t>
            </a:r>
          </a:p>
          <a:p>
            <a:pPr marL="0" indent="0">
              <a:buNone/>
            </a:pPr>
            <a:r>
              <a:rPr lang="en-US" dirty="0"/>
              <a:t>					a. Judaism</a:t>
            </a:r>
          </a:p>
          <a:p>
            <a:pPr marL="0" indent="0">
              <a:buNone/>
            </a:pPr>
            <a:r>
              <a:rPr lang="en-US" dirty="0"/>
              <a:t>					b. Confucianism</a:t>
            </a:r>
          </a:p>
          <a:p>
            <a:pPr marL="0" indent="0">
              <a:buNone/>
            </a:pPr>
            <a:r>
              <a:rPr lang="en-US" dirty="0"/>
              <a:t>					c. Hinduism</a:t>
            </a:r>
          </a:p>
          <a:p>
            <a:pPr marL="0" indent="0">
              <a:buNone/>
            </a:pPr>
            <a:r>
              <a:rPr lang="en-US" dirty="0"/>
              <a:t>					d. Zoroastrianism</a:t>
            </a:r>
          </a:p>
          <a:p>
            <a:pPr marL="0" indent="0">
              <a:buNone/>
            </a:pPr>
            <a:r>
              <a:rPr lang="en-US" dirty="0"/>
              <a:t>					e. Buddhism</a:t>
            </a:r>
          </a:p>
        </p:txBody>
      </p:sp>
      <p:sp>
        <p:nvSpPr>
          <p:cNvPr id="4" name="Rounded Rectangle 3"/>
          <p:cNvSpPr/>
          <p:nvPr/>
        </p:nvSpPr>
        <p:spPr>
          <a:xfrm>
            <a:off x="5029200" y="4876800"/>
            <a:ext cx="3886200" cy="616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www.4to40.com/images/legends/ashoka/great_ashok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498271"/>
            <a:ext cx="1752600" cy="237852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s3.mm.bing.net/th?id=H.4616077252821786&amp;pid=1.7&amp;w=205&amp;h=166&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495800"/>
            <a:ext cx="2823071" cy="228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901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6096000"/>
          </a:xfrm>
        </p:spPr>
        <p:txBody>
          <a:bodyPr>
            <a:normAutofit/>
          </a:bodyPr>
          <a:lstStyle/>
          <a:p>
            <a:r>
              <a:rPr lang="en-US" dirty="0"/>
              <a:t>Turn in your Letter to a Future AP World History student if you’ve not done so already.</a:t>
            </a:r>
          </a:p>
        </p:txBody>
      </p:sp>
    </p:spTree>
    <p:extLst>
      <p:ext uri="{BB962C8B-B14F-4D97-AF65-F5344CB8AC3E}">
        <p14:creationId xmlns:p14="http://schemas.microsoft.com/office/powerpoint/2010/main" val="425588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45680"/>
            <a:ext cx="8229600" cy="4678363"/>
          </a:xfrm>
        </p:spPr>
        <p:txBody>
          <a:bodyPr>
            <a:normAutofit lnSpcReduction="10000"/>
          </a:bodyPr>
          <a:lstStyle/>
          <a:p>
            <a:pPr marL="0" indent="0">
              <a:buNone/>
            </a:pPr>
            <a:r>
              <a:rPr lang="en-US" dirty="0"/>
              <a:t>   The religious split between Sunni and Shi’ite Muslims originated in a disagreement about</a:t>
            </a:r>
          </a:p>
          <a:p>
            <a:pPr marL="0" lvl="0" indent="0">
              <a:buNone/>
            </a:pPr>
            <a:r>
              <a:rPr lang="en-US" dirty="0"/>
              <a:t>a.  strategies for expansion of the faith.</a:t>
            </a:r>
          </a:p>
          <a:p>
            <a:pPr marL="0" lvl="0" indent="0">
              <a:buNone/>
            </a:pPr>
            <a:r>
              <a:rPr lang="en-US" dirty="0"/>
              <a:t>b.  whether or not Muhammad was a divine being.</a:t>
            </a:r>
          </a:p>
          <a:p>
            <a:pPr marL="0" lvl="0" indent="0">
              <a:buNone/>
            </a:pPr>
            <a:r>
              <a:rPr lang="en-US" dirty="0"/>
              <a:t>c.  the basis for succession of the caliph.</a:t>
            </a:r>
          </a:p>
          <a:p>
            <a:pPr marL="0" lvl="0" indent="0">
              <a:buNone/>
            </a:pPr>
            <a:r>
              <a:rPr lang="en-US" dirty="0"/>
              <a:t>d.  the location of the capital city of the caliphate.</a:t>
            </a:r>
          </a:p>
          <a:p>
            <a:pPr marL="0" indent="0">
              <a:buNone/>
            </a:pPr>
            <a:r>
              <a:rPr lang="en-US" dirty="0"/>
              <a:t>e.    the treatment of conquered peoples</a:t>
            </a:r>
          </a:p>
        </p:txBody>
      </p:sp>
      <p:sp>
        <p:nvSpPr>
          <p:cNvPr id="4" name="Rounded Rectangle 3"/>
          <p:cNvSpPr/>
          <p:nvPr/>
        </p:nvSpPr>
        <p:spPr>
          <a:xfrm>
            <a:off x="152400" y="3628238"/>
            <a:ext cx="7772400" cy="616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787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43" y="609600"/>
            <a:ext cx="8229600" cy="4704844"/>
          </a:xfrm>
        </p:spPr>
        <p:txBody>
          <a:bodyPr>
            <a:normAutofit lnSpcReduction="10000"/>
          </a:bodyPr>
          <a:lstStyle/>
          <a:p>
            <a:pPr marL="0" indent="0">
              <a:buNone/>
            </a:pPr>
            <a:r>
              <a:rPr lang="en-US" dirty="0"/>
              <a:t>   Which person is best associated with the early 19</a:t>
            </a:r>
            <a:r>
              <a:rPr lang="en-US" baseline="30000" dirty="0"/>
              <a:t>th</a:t>
            </a:r>
            <a:r>
              <a:rPr lang="en-US" dirty="0"/>
              <a:t> century independence movement of northern South America?  </a:t>
            </a:r>
          </a:p>
          <a:p>
            <a:pPr marL="0" indent="0">
              <a:buNone/>
            </a:pPr>
            <a:r>
              <a:rPr lang="en-US" dirty="0"/>
              <a:t>	a.  Simon Bolivar</a:t>
            </a:r>
          </a:p>
          <a:p>
            <a:pPr marL="0" indent="0">
              <a:buNone/>
            </a:pPr>
            <a:r>
              <a:rPr lang="en-US" dirty="0"/>
              <a:t>	b.  Mustafa Kemal Ataturk</a:t>
            </a:r>
          </a:p>
          <a:p>
            <a:pPr marL="0" indent="0">
              <a:buNone/>
            </a:pPr>
            <a:r>
              <a:rPr lang="en-US" dirty="0"/>
              <a:t>	c.  François </a:t>
            </a:r>
            <a:r>
              <a:rPr lang="en-US" dirty="0" err="1"/>
              <a:t>Mackandal</a:t>
            </a:r>
            <a:endParaRPr lang="en-US" dirty="0"/>
          </a:p>
          <a:p>
            <a:pPr marL="0" indent="0">
              <a:buNone/>
            </a:pPr>
            <a:r>
              <a:rPr lang="en-US" dirty="0"/>
              <a:t>	d.  </a:t>
            </a:r>
            <a:r>
              <a:rPr lang="en-US" dirty="0" err="1"/>
              <a:t>Maximilien</a:t>
            </a:r>
            <a:r>
              <a:rPr lang="en-US" dirty="0"/>
              <a:t> Robespierre</a:t>
            </a:r>
          </a:p>
          <a:p>
            <a:pPr marL="0" indent="0">
              <a:buNone/>
            </a:pPr>
            <a:r>
              <a:rPr lang="en-US" dirty="0"/>
              <a:t>	e.  Thomas Jefferson   </a:t>
            </a:r>
          </a:p>
          <a:p>
            <a:pPr marL="0" indent="0">
              <a:buNone/>
            </a:pPr>
            <a:r>
              <a:rPr lang="en-US" dirty="0"/>
              <a:t>		</a:t>
            </a:r>
          </a:p>
        </p:txBody>
      </p:sp>
      <p:sp>
        <p:nvSpPr>
          <p:cNvPr id="4" name="Rounded Rectangle 3"/>
          <p:cNvSpPr/>
          <p:nvPr/>
        </p:nvSpPr>
        <p:spPr>
          <a:xfrm>
            <a:off x="762000" y="1981200"/>
            <a:ext cx="4648200" cy="616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biography4u.com/image-files/Simon%20Boliv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324613"/>
            <a:ext cx="2933700" cy="25195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901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style.rotation</p:attrName>
                                        </p:attrNameLst>
                                      </p:cBhvr>
                                      <p:tavLst>
                                        <p:tav tm="0">
                                          <p:val>
                                            <p:fltVal val="90"/>
                                          </p:val>
                                        </p:tav>
                                        <p:tav tm="100000">
                                          <p:val>
                                            <p:fltVal val="0"/>
                                          </p:val>
                                        </p:tav>
                                      </p:tavLst>
                                    </p:anim>
                                    <p:animEffect transition="in" filter="fade">
                                      <p:cBhvr>
                                        <p:cTn id="1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678363"/>
          </a:xfrm>
        </p:spPr>
        <p:txBody>
          <a:bodyPr>
            <a:normAutofit/>
          </a:bodyPr>
          <a:lstStyle/>
          <a:p>
            <a:pPr marL="0" indent="0">
              <a:buNone/>
            </a:pPr>
            <a:r>
              <a:rPr lang="en-US" dirty="0"/>
              <a:t>Civilization first began in </a:t>
            </a:r>
          </a:p>
          <a:p>
            <a:pPr marL="0" indent="0">
              <a:buNone/>
            </a:pPr>
            <a:r>
              <a:rPr lang="en-US" dirty="0"/>
              <a:t>	a.  Egypt	</a:t>
            </a:r>
          </a:p>
          <a:p>
            <a:pPr marL="0" indent="0">
              <a:buNone/>
            </a:pPr>
            <a:r>
              <a:rPr lang="en-US" dirty="0"/>
              <a:t>	b.  Indus Valley</a:t>
            </a:r>
          </a:p>
          <a:p>
            <a:pPr marL="0" indent="0">
              <a:buNone/>
            </a:pPr>
            <a:r>
              <a:rPr lang="en-US" dirty="0"/>
              <a:t>	c.  Mesopotamia				</a:t>
            </a:r>
          </a:p>
          <a:p>
            <a:pPr marL="0" indent="0">
              <a:buNone/>
            </a:pPr>
            <a:r>
              <a:rPr lang="en-US" dirty="0"/>
              <a:t>	d.  China along the Yellow River</a:t>
            </a:r>
          </a:p>
        </p:txBody>
      </p:sp>
      <p:sp>
        <p:nvSpPr>
          <p:cNvPr id="4" name="Rounded Rectangle 3"/>
          <p:cNvSpPr/>
          <p:nvPr/>
        </p:nvSpPr>
        <p:spPr>
          <a:xfrm>
            <a:off x="1143000" y="2209800"/>
            <a:ext cx="3581400" cy="616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ts2.mm.bing.net/th?id=H.4750243425355557&amp;pid=1.7&amp;w=222&amp;h=180&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5200"/>
            <a:ext cx="3957320" cy="320863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ts1.mm.bing.net/th?id=H.4889615130820776&amp;pid=1.7&amp;w=255&amp;h=176&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19545"/>
            <a:ext cx="2895600" cy="199853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ts4.mm.bing.net/th?id=H.4822184105281603&amp;pid=1.7&amp;w=221&amp;h=188&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683440"/>
            <a:ext cx="3352800" cy="28521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05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ppt_x"/>
                                          </p:val>
                                        </p:tav>
                                        <p:tav tm="100000">
                                          <p:val>
                                            <p:strVal val="#ppt_x"/>
                                          </p:val>
                                        </p:tav>
                                      </p:tavLst>
                                    </p:anim>
                                    <p:anim calcmode="lin" valueType="num">
                                      <p:cBhvr additive="base">
                                        <p:cTn id="1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wipe(down)">
                                      <p:cBhvr>
                                        <p:cTn id="18" dur="500"/>
                                        <p:tgtEl>
                                          <p:spTgt spid="102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44"/>
                                        </p:tgtEl>
                                        <p:attrNameLst>
                                          <p:attrName>style.visibility</p:attrName>
                                        </p:attrNameLst>
                                      </p:cBhvr>
                                      <p:to>
                                        <p:strVal val="visible"/>
                                      </p:to>
                                    </p:set>
                                    <p:animEffect transition="in" filter="fade">
                                      <p:cBhvr>
                                        <p:cTn id="23"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05800" cy="4524315"/>
          </a:xfrm>
          <a:prstGeom prst="rect">
            <a:avLst/>
          </a:prstGeom>
        </p:spPr>
        <p:txBody>
          <a:bodyPr wrap="square">
            <a:spAutoFit/>
          </a:bodyPr>
          <a:lstStyle/>
          <a:p>
            <a:r>
              <a:rPr lang="en-US" sz="3600" dirty="0"/>
              <a:t>Among the major American social reforms of the 19</a:t>
            </a:r>
            <a:r>
              <a:rPr lang="en-US" sz="3600" baseline="30000" dirty="0"/>
              <a:t>th</a:t>
            </a:r>
            <a:r>
              <a:rPr lang="en-US" sz="3600" dirty="0"/>
              <a:t> century were strong women’s rights movements, immigration restrictions, and ____________.  </a:t>
            </a:r>
          </a:p>
          <a:p>
            <a:r>
              <a:rPr lang="en-US" sz="3600" dirty="0"/>
              <a:t>	a.  abolitionism</a:t>
            </a:r>
          </a:p>
          <a:p>
            <a:r>
              <a:rPr lang="en-US" sz="3600" dirty="0"/>
              <a:t>	b.  absolutism</a:t>
            </a:r>
          </a:p>
          <a:p>
            <a:r>
              <a:rPr lang="en-US" sz="3600" dirty="0"/>
              <a:t>	c.  mercantilism</a:t>
            </a:r>
          </a:p>
          <a:p>
            <a:r>
              <a:rPr lang="en-US" sz="3600" dirty="0"/>
              <a:t>	d.  Pan-Slavism</a:t>
            </a:r>
          </a:p>
        </p:txBody>
      </p:sp>
      <p:pic>
        <p:nvPicPr>
          <p:cNvPr id="11266" name="Picture 2" descr="http://www.l-adam-mekler.com/womansist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025" y="2362200"/>
            <a:ext cx="3152775" cy="3067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5698683"/>
            <a:ext cx="8458200" cy="1015663"/>
          </a:xfrm>
          <a:prstGeom prst="rect">
            <a:avLst/>
          </a:prstGeom>
        </p:spPr>
        <p:txBody>
          <a:bodyPr wrap="square">
            <a:spAutoFit/>
          </a:bodyPr>
          <a:lstStyle/>
          <a:p>
            <a:pPr algn="ctr"/>
            <a:r>
              <a:rPr lang="en-US" sz="2000" b="1" dirty="0"/>
              <a:t>Abolitionism</a:t>
            </a:r>
            <a:r>
              <a:rPr lang="en-US" sz="2000" dirty="0"/>
              <a:t> was a movement to end </a:t>
            </a:r>
            <a:r>
              <a:rPr lang="en-US" sz="2000" dirty="0">
                <a:hlinkClick r:id="rId3" action="ppaction://hlinkfile" tooltip="Slavery"/>
              </a:rPr>
              <a:t>slavery</a:t>
            </a:r>
            <a:r>
              <a:rPr lang="en-US" sz="2000" dirty="0"/>
              <a:t>, whether formal or informal.  In </a:t>
            </a:r>
            <a:r>
              <a:rPr lang="en-US" sz="2000" dirty="0">
                <a:hlinkClick r:id="rId4" action="ppaction://hlinkfile" tooltip="Western Europe"/>
              </a:rPr>
              <a:t>Western Europe</a:t>
            </a:r>
            <a:r>
              <a:rPr lang="en-US" sz="2000" dirty="0"/>
              <a:t> and the Americas, abolitionism was a historical movement to end the African </a:t>
            </a:r>
            <a:r>
              <a:rPr lang="en-US" sz="2000" dirty="0">
                <a:hlinkClick r:id="rId5" action="ppaction://hlinkfile" tooltip="Slave trade"/>
              </a:rPr>
              <a:t>slave trade</a:t>
            </a:r>
            <a:r>
              <a:rPr lang="en-US" sz="2000" dirty="0"/>
              <a:t> and set slaves free. </a:t>
            </a:r>
          </a:p>
        </p:txBody>
      </p:sp>
    </p:spTree>
    <p:extLst>
      <p:ext uri="{BB962C8B-B14F-4D97-AF65-F5344CB8AC3E}">
        <p14:creationId xmlns:p14="http://schemas.microsoft.com/office/powerpoint/2010/main" val="148005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2000"/>
                                        <p:tgtEl>
                                          <p:spTgt spid="11266"/>
                                        </p:tgtEl>
                                      </p:cBhvr>
                                    </p:animEffect>
                                    <p:anim calcmode="lin" valueType="num">
                                      <p:cBhvr>
                                        <p:cTn id="12" dur="2000" fill="hold"/>
                                        <p:tgtEl>
                                          <p:spTgt spid="11266"/>
                                        </p:tgtEl>
                                        <p:attrNameLst>
                                          <p:attrName>ppt_w</p:attrName>
                                        </p:attrNameLst>
                                      </p:cBhvr>
                                      <p:tavLst>
                                        <p:tav tm="0" fmla="#ppt_w*sin(2.5*pi*$)">
                                          <p:val>
                                            <p:fltVal val="0"/>
                                          </p:val>
                                        </p:tav>
                                        <p:tav tm="100000">
                                          <p:val>
                                            <p:fltVal val="1"/>
                                          </p:val>
                                        </p:tav>
                                      </p:tavLst>
                                    </p:anim>
                                    <p:anim calcmode="lin" valueType="num">
                                      <p:cBhvr>
                                        <p:cTn id="13" dur="20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8229600" cy="4678363"/>
          </a:xfrm>
        </p:spPr>
        <p:txBody>
          <a:bodyPr>
            <a:normAutofit/>
          </a:bodyPr>
          <a:lstStyle/>
          <a:p>
            <a:pPr marL="0" indent="0">
              <a:buNone/>
            </a:pPr>
            <a:r>
              <a:rPr lang="en-US" dirty="0"/>
              <a:t>   The Four Noble Truths, the Eightfold Path, and the Wheel of the Law are identified with</a:t>
            </a:r>
          </a:p>
          <a:p>
            <a:pPr marL="0" indent="0">
              <a:buNone/>
            </a:pPr>
            <a:r>
              <a:rPr lang="en-US" dirty="0"/>
              <a:t>			a.  Dravidian religion				b.  Jainism</a:t>
            </a:r>
          </a:p>
          <a:p>
            <a:pPr marL="0" indent="0">
              <a:buNone/>
            </a:pPr>
            <a:r>
              <a:rPr lang="en-US" dirty="0"/>
              <a:t>	c.  Buddhism				</a:t>
            </a:r>
          </a:p>
          <a:p>
            <a:pPr marL="0" indent="0">
              <a:buNone/>
            </a:pPr>
            <a:r>
              <a:rPr lang="en-US" dirty="0"/>
              <a:t>d.  Hinduism</a:t>
            </a:r>
          </a:p>
        </p:txBody>
      </p:sp>
      <p:sp>
        <p:nvSpPr>
          <p:cNvPr id="4" name="Rounded Rectangle 3"/>
          <p:cNvSpPr/>
          <p:nvPr/>
        </p:nvSpPr>
        <p:spPr>
          <a:xfrm>
            <a:off x="1510145" y="3124200"/>
            <a:ext cx="2514600" cy="616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3.bp.blogspot.com/-9X5IXGO_pK0/Tf3mUfRWiII/AAAAAAAAACQ/nprvQTEwwbs/s320/Four-Noble-Trut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198"/>
            <a:ext cx="3276600" cy="410230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s2.mm.bing.net/th?id=H.4695104645105257&amp;pid=1.7&amp;w=250&amp;h=173&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25" y="4794350"/>
            <a:ext cx="2381250" cy="1647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05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animEffect transition="in" filter="fade">
                                      <p:cBhvr>
                                        <p:cTn id="19" dur="1000"/>
                                        <p:tgtEl>
                                          <p:spTgt spid="12292"/>
                                        </p:tgtEl>
                                      </p:cBhvr>
                                    </p:animEffect>
                                    <p:anim calcmode="lin" valueType="num">
                                      <p:cBhvr>
                                        <p:cTn id="20" dur="1000" fill="hold"/>
                                        <p:tgtEl>
                                          <p:spTgt spid="12292"/>
                                        </p:tgtEl>
                                        <p:attrNameLst>
                                          <p:attrName>ppt_x</p:attrName>
                                        </p:attrNameLst>
                                      </p:cBhvr>
                                      <p:tavLst>
                                        <p:tav tm="0">
                                          <p:val>
                                            <p:strVal val="#ppt_x"/>
                                          </p:val>
                                        </p:tav>
                                        <p:tav tm="100000">
                                          <p:val>
                                            <p:strVal val="#ppt_x"/>
                                          </p:val>
                                        </p:tav>
                                      </p:tavLst>
                                    </p:anim>
                                    <p:anim calcmode="lin" valueType="num">
                                      <p:cBhvr>
                                        <p:cTn id="21"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229600" cy="4678363"/>
          </a:xfrm>
        </p:spPr>
        <p:txBody>
          <a:bodyPr>
            <a:normAutofit lnSpcReduction="10000"/>
          </a:bodyPr>
          <a:lstStyle/>
          <a:p>
            <a:pPr marL="0" indent="0">
              <a:buNone/>
            </a:pPr>
            <a:r>
              <a:rPr lang="en-US" dirty="0"/>
              <a:t>The Great Depression was caused by  </a:t>
            </a:r>
          </a:p>
          <a:p>
            <a:pPr marL="0" indent="0">
              <a:buNone/>
            </a:pPr>
            <a:r>
              <a:rPr lang="en-US" dirty="0"/>
              <a:t>a.  hyperinflation in Germany due to the Treaty of Versailles				</a:t>
            </a:r>
          </a:p>
          <a:p>
            <a:pPr marL="0" indent="0">
              <a:buNone/>
            </a:pPr>
            <a:r>
              <a:rPr lang="en-US" dirty="0"/>
              <a:t>b.  global tariff’s designed to promote domestic industries and limit foreign competition </a:t>
            </a:r>
          </a:p>
          <a:p>
            <a:pPr marL="0" indent="0">
              <a:buNone/>
            </a:pPr>
            <a:r>
              <a:rPr lang="en-US" dirty="0"/>
              <a:t>c.  overproduction and irresponsible lending by banks	</a:t>
            </a:r>
          </a:p>
          <a:p>
            <a:pPr marL="0" indent="0">
              <a:buNone/>
            </a:pPr>
            <a:r>
              <a:rPr lang="en-US" dirty="0"/>
              <a:t>d.  the Stock Market crash of 1929	</a:t>
            </a:r>
          </a:p>
          <a:p>
            <a:pPr marL="0" indent="0">
              <a:buNone/>
            </a:pPr>
            <a:r>
              <a:rPr lang="en-US" dirty="0"/>
              <a:t>e.  all of the above</a:t>
            </a:r>
          </a:p>
        </p:txBody>
      </p:sp>
      <p:sp>
        <p:nvSpPr>
          <p:cNvPr id="4" name="Rounded Rectangle 3"/>
          <p:cNvSpPr/>
          <p:nvPr/>
        </p:nvSpPr>
        <p:spPr>
          <a:xfrm>
            <a:off x="457200" y="5410200"/>
            <a:ext cx="4648200" cy="616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805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On this map, where would you place:</a:t>
            </a:r>
          </a:p>
        </p:txBody>
      </p:sp>
      <p:sp>
        <p:nvSpPr>
          <p:cNvPr id="3" name="Content Placeholder 2"/>
          <p:cNvSpPr>
            <a:spLocks noGrp="1"/>
          </p:cNvSpPr>
          <p:nvPr>
            <p:ph idx="1"/>
          </p:nvPr>
        </p:nvSpPr>
        <p:spPr>
          <a:xfrm>
            <a:off x="167442" y="1547018"/>
            <a:ext cx="2971800" cy="4525963"/>
          </a:xfrm>
        </p:spPr>
        <p:txBody>
          <a:bodyPr>
            <a:normAutofit/>
          </a:bodyPr>
          <a:lstStyle/>
          <a:p>
            <a:pPr marL="514350" indent="-514350">
              <a:buFont typeface="+mj-lt"/>
              <a:buAutoNum type="arabicPeriod"/>
            </a:pPr>
            <a:r>
              <a:rPr lang="en-US" dirty="0"/>
              <a:t>Upper Egypt </a:t>
            </a:r>
          </a:p>
          <a:p>
            <a:pPr marL="514350" indent="-514350">
              <a:buFont typeface="+mj-lt"/>
              <a:buAutoNum type="arabicPeriod"/>
            </a:pPr>
            <a:r>
              <a:rPr lang="en-US" dirty="0"/>
              <a:t>Sumer </a:t>
            </a:r>
          </a:p>
          <a:p>
            <a:pPr marL="514350" indent="-514350">
              <a:buFont typeface="+mj-lt"/>
              <a:buAutoNum type="arabicPeriod"/>
            </a:pPr>
            <a:r>
              <a:rPr lang="en-US" dirty="0"/>
              <a:t>Sparta </a:t>
            </a:r>
          </a:p>
          <a:p>
            <a:pPr marL="514350" indent="-514350">
              <a:buFont typeface="+mj-lt"/>
              <a:buAutoNum type="arabicPeriod"/>
            </a:pPr>
            <a:r>
              <a:rPr lang="en-US" dirty="0"/>
              <a:t>the Hellespont  </a:t>
            </a:r>
          </a:p>
          <a:p>
            <a:pPr marL="514350" indent="-514350">
              <a:buFont typeface="+mj-lt"/>
              <a:buAutoNum type="arabicPeriod"/>
            </a:pPr>
            <a:r>
              <a:rPr lang="en-US" dirty="0"/>
              <a:t> Lower Egypt</a:t>
            </a:r>
          </a:p>
          <a:p>
            <a:pPr marL="514350" indent="-514350">
              <a:buFont typeface="+mj-lt"/>
              <a:buAutoNum type="arabicPeriod"/>
            </a:pPr>
            <a:r>
              <a:rPr lang="en-US" dirty="0"/>
              <a:t> Persia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242" y="1752600"/>
            <a:ext cx="5834110" cy="4114800"/>
          </a:xfrm>
          <a:prstGeom prst="rect">
            <a:avLst/>
          </a:prstGeom>
        </p:spPr>
      </p:pic>
      <p:sp>
        <p:nvSpPr>
          <p:cNvPr id="6" name="TextBox 5"/>
          <p:cNvSpPr txBox="1"/>
          <p:nvPr/>
        </p:nvSpPr>
        <p:spPr>
          <a:xfrm>
            <a:off x="3657600" y="2501441"/>
            <a:ext cx="554182" cy="430887"/>
          </a:xfrm>
          <a:prstGeom prst="rect">
            <a:avLst/>
          </a:prstGeom>
          <a:noFill/>
        </p:spPr>
        <p:txBody>
          <a:bodyPr wrap="square" rtlCol="0">
            <a:spAutoFit/>
          </a:bodyPr>
          <a:lstStyle/>
          <a:p>
            <a:r>
              <a:rPr lang="en-US" sz="2200" b="1" dirty="0"/>
              <a:t>3</a:t>
            </a:r>
          </a:p>
        </p:txBody>
      </p:sp>
      <p:sp>
        <p:nvSpPr>
          <p:cNvPr id="7" name="TextBox 6"/>
          <p:cNvSpPr txBox="1"/>
          <p:nvPr/>
        </p:nvSpPr>
        <p:spPr>
          <a:xfrm>
            <a:off x="4572000" y="4002568"/>
            <a:ext cx="457200" cy="430887"/>
          </a:xfrm>
          <a:prstGeom prst="rect">
            <a:avLst/>
          </a:prstGeom>
          <a:noFill/>
        </p:spPr>
        <p:txBody>
          <a:bodyPr wrap="square" rtlCol="0">
            <a:spAutoFit/>
          </a:bodyPr>
          <a:lstStyle/>
          <a:p>
            <a:r>
              <a:rPr lang="en-US" sz="2200" b="1" dirty="0"/>
              <a:t>1</a:t>
            </a:r>
          </a:p>
        </p:txBody>
      </p:sp>
      <p:sp>
        <p:nvSpPr>
          <p:cNvPr id="8" name="TextBox 7"/>
          <p:cNvSpPr txBox="1"/>
          <p:nvPr/>
        </p:nvSpPr>
        <p:spPr>
          <a:xfrm>
            <a:off x="3983182" y="2070556"/>
            <a:ext cx="457200" cy="430887"/>
          </a:xfrm>
          <a:prstGeom prst="rect">
            <a:avLst/>
          </a:prstGeom>
          <a:noFill/>
        </p:spPr>
        <p:txBody>
          <a:bodyPr wrap="square" rtlCol="0">
            <a:spAutoFit/>
          </a:bodyPr>
          <a:lstStyle/>
          <a:p>
            <a:r>
              <a:rPr lang="en-US" sz="2200" b="1" dirty="0"/>
              <a:t>4</a:t>
            </a:r>
          </a:p>
        </p:txBody>
      </p:sp>
      <p:sp>
        <p:nvSpPr>
          <p:cNvPr id="9" name="TextBox 8"/>
          <p:cNvSpPr txBox="1"/>
          <p:nvPr/>
        </p:nvSpPr>
        <p:spPr>
          <a:xfrm>
            <a:off x="4433455" y="3379113"/>
            <a:ext cx="457200" cy="430887"/>
          </a:xfrm>
          <a:prstGeom prst="rect">
            <a:avLst/>
          </a:prstGeom>
          <a:noFill/>
        </p:spPr>
        <p:txBody>
          <a:bodyPr wrap="square" rtlCol="0">
            <a:spAutoFit/>
          </a:bodyPr>
          <a:lstStyle/>
          <a:p>
            <a:r>
              <a:rPr lang="en-US" sz="2200" b="1" dirty="0"/>
              <a:t>5</a:t>
            </a:r>
          </a:p>
        </p:txBody>
      </p:sp>
      <p:sp>
        <p:nvSpPr>
          <p:cNvPr id="10" name="TextBox 9"/>
          <p:cNvSpPr txBox="1"/>
          <p:nvPr/>
        </p:nvSpPr>
        <p:spPr>
          <a:xfrm>
            <a:off x="6788727" y="3345172"/>
            <a:ext cx="457200" cy="430887"/>
          </a:xfrm>
          <a:prstGeom prst="rect">
            <a:avLst/>
          </a:prstGeom>
          <a:noFill/>
        </p:spPr>
        <p:txBody>
          <a:bodyPr wrap="square" rtlCol="0">
            <a:spAutoFit/>
          </a:bodyPr>
          <a:lstStyle/>
          <a:p>
            <a:r>
              <a:rPr lang="en-US" sz="2200" b="1" dirty="0"/>
              <a:t>6</a:t>
            </a:r>
          </a:p>
        </p:txBody>
      </p:sp>
      <p:sp>
        <p:nvSpPr>
          <p:cNvPr id="12" name="TextBox 11"/>
          <p:cNvSpPr txBox="1"/>
          <p:nvPr/>
        </p:nvSpPr>
        <p:spPr>
          <a:xfrm>
            <a:off x="6172200" y="3199002"/>
            <a:ext cx="457200" cy="430887"/>
          </a:xfrm>
          <a:prstGeom prst="rect">
            <a:avLst/>
          </a:prstGeom>
          <a:noFill/>
        </p:spPr>
        <p:txBody>
          <a:bodyPr wrap="square" rtlCol="0">
            <a:spAutoFit/>
          </a:bodyPr>
          <a:lstStyle/>
          <a:p>
            <a:r>
              <a:rPr lang="en-US" sz="2200" b="1" dirty="0"/>
              <a:t>2</a:t>
            </a:r>
          </a:p>
        </p:txBody>
      </p:sp>
    </p:spTree>
    <p:custDataLst>
      <p:tags r:id="rId1"/>
    </p:custDataLst>
    <p:extLst>
      <p:ext uri="{BB962C8B-B14F-4D97-AF65-F5344CB8AC3E}">
        <p14:creationId xmlns:p14="http://schemas.microsoft.com/office/powerpoint/2010/main" val="410773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picture show?</a:t>
            </a:r>
          </a:p>
        </p:txBody>
      </p:sp>
      <p:sp>
        <p:nvSpPr>
          <p:cNvPr id="3" name="Content Placeholder 2"/>
          <p:cNvSpPr>
            <a:spLocks noGrp="1"/>
          </p:cNvSpPr>
          <p:nvPr>
            <p:ph idx="1"/>
          </p:nvPr>
        </p:nvSpPr>
        <p:spPr>
          <a:xfrm>
            <a:off x="457200" y="1600200"/>
            <a:ext cx="4419600" cy="4876800"/>
          </a:xfrm>
        </p:spPr>
        <p:txBody>
          <a:bodyPr>
            <a:normAutofit fontScale="47500" lnSpcReduction="20000"/>
          </a:bodyPr>
          <a:lstStyle/>
          <a:p>
            <a:r>
              <a:rPr lang="en-US" dirty="0"/>
              <a:t>The </a:t>
            </a:r>
            <a:r>
              <a:rPr lang="en-US" b="1" dirty="0"/>
              <a:t>Code of Hammurabi</a:t>
            </a:r>
            <a:r>
              <a:rPr lang="en-US" dirty="0"/>
              <a:t> is a well-preserved Babylonian law code, dating back to about 1772 BC.  </a:t>
            </a:r>
          </a:p>
          <a:p>
            <a:r>
              <a:rPr lang="en-US" dirty="0"/>
              <a:t>The Babylonian king, Hammurabi, enacted the code, and partial  copies exist on a human-sized stone </a:t>
            </a:r>
            <a:r>
              <a:rPr lang="en-US" b="1" i="1" dirty="0"/>
              <a:t>stele</a:t>
            </a:r>
            <a:r>
              <a:rPr lang="en-US" dirty="0"/>
              <a:t> and various clay tablets.  </a:t>
            </a:r>
          </a:p>
          <a:p>
            <a:r>
              <a:rPr lang="en-US" dirty="0"/>
              <a:t>The Code consists of 282 laws, with scaled punishments, adjusting "an eye for an eye, a tooth for a tooth" as graded depending on social status, of slave versus free man.</a:t>
            </a:r>
          </a:p>
          <a:p>
            <a:r>
              <a:rPr lang="en-US" dirty="0"/>
              <a:t>Nearly one-half of the Code deals with matters of contract, establishing for example the wages to be paid to an ox driver or a surgeon. A third of the code addresses issues concerning household and family relationships such as inheritance, divorce, paternity and sexual behavior. A handful of provisions address issues related to military service.</a:t>
            </a:r>
          </a:p>
          <a:p>
            <a:r>
              <a:rPr lang="en-US" dirty="0"/>
              <a:t>One nearly complete example of the Code survives today, on a diorite </a:t>
            </a:r>
            <a:r>
              <a:rPr lang="en-US" b="1" i="1" dirty="0"/>
              <a:t>stele</a:t>
            </a:r>
            <a:r>
              <a:rPr lang="en-US" dirty="0"/>
              <a:t> in the shape of a huge index finger, 7.4 </a:t>
            </a:r>
            <a:r>
              <a:rPr lang="en-US" dirty="0" err="1"/>
              <a:t>ft</a:t>
            </a:r>
            <a:r>
              <a:rPr lang="en-US" dirty="0"/>
              <a:t> tall. The Code is inscribed in the </a:t>
            </a:r>
            <a:r>
              <a:rPr lang="en-US" dirty="0" err="1"/>
              <a:t>Akkadian</a:t>
            </a:r>
            <a:r>
              <a:rPr lang="en-US" dirty="0"/>
              <a:t> language, using cuneiform script carved into the stele.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524000"/>
            <a:ext cx="3376166" cy="4953000"/>
          </a:xfrm>
          <a:prstGeom prst="rect">
            <a:avLst/>
          </a:prstGeom>
        </p:spPr>
      </p:pic>
    </p:spTree>
    <p:custDataLst>
      <p:tags r:id="rId1"/>
    </p:custDataLst>
    <p:extLst>
      <p:ext uri="{BB962C8B-B14F-4D97-AF65-F5344CB8AC3E}">
        <p14:creationId xmlns:p14="http://schemas.microsoft.com/office/powerpoint/2010/main" val="65450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229600" cy="5516563"/>
          </a:xfrm>
        </p:spPr>
        <p:txBody>
          <a:bodyPr>
            <a:normAutofit/>
          </a:bodyPr>
          <a:lstStyle/>
          <a:p>
            <a:pPr marL="0" indent="0">
              <a:buNone/>
            </a:pPr>
            <a:r>
              <a:rPr lang="en-US" dirty="0"/>
              <a:t>What does it mean to be “Hellenized”? 	</a:t>
            </a:r>
          </a:p>
          <a:p>
            <a:pPr marL="514350" indent="-514350">
              <a:buAutoNum type="alphaLcPeriod"/>
            </a:pPr>
            <a:r>
              <a:rPr lang="en-US" dirty="0"/>
              <a:t>to be conquered by Greek forces		</a:t>
            </a:r>
          </a:p>
          <a:p>
            <a:pPr marL="514350" indent="-514350">
              <a:buAutoNum type="alphaLcPeriod"/>
            </a:pPr>
            <a:r>
              <a:rPr lang="en-US" dirty="0"/>
              <a:t>to form an alliance with a Greek power</a:t>
            </a:r>
          </a:p>
          <a:p>
            <a:pPr marL="514350" indent="-514350">
              <a:buAutoNum type="alphaLcPeriod" startAt="3"/>
            </a:pPr>
            <a:r>
              <a:rPr lang="en-US" dirty="0"/>
              <a:t>to go to war against the Persians		</a:t>
            </a:r>
          </a:p>
          <a:p>
            <a:pPr marL="514350" indent="-514350">
              <a:buAutoNum type="alphaLcPeriod" startAt="3"/>
            </a:pPr>
            <a:r>
              <a:rPr lang="en-US" dirty="0"/>
              <a:t>to be powerfully influenced by Greek culture.</a:t>
            </a:r>
          </a:p>
          <a:p>
            <a:pPr marL="0" indent="0">
              <a:buNone/>
            </a:pPr>
            <a:r>
              <a:rPr lang="en-US" dirty="0"/>
              <a:t> </a:t>
            </a:r>
          </a:p>
          <a:p>
            <a:pPr marL="514350" indent="-514350">
              <a:buFont typeface="+mj-lt"/>
              <a:buAutoNum type="alphaLcParenR"/>
            </a:pPr>
            <a:endParaRPr lang="en-US" dirty="0"/>
          </a:p>
        </p:txBody>
      </p:sp>
      <p:sp>
        <p:nvSpPr>
          <p:cNvPr id="4" name="Rounded Rectangle 3"/>
          <p:cNvSpPr/>
          <p:nvPr/>
        </p:nvSpPr>
        <p:spPr>
          <a:xfrm>
            <a:off x="574964" y="2743200"/>
            <a:ext cx="8264236"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http://www.zum.de/whkmla/histatlas/hellenism/hellenworl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733799"/>
            <a:ext cx="5867400" cy="29705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02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randombar(horizontal)">
                                      <p:cBhvr>
                                        <p:cTn id="1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1"/>
            <a:ext cx="8382000" cy="5509200"/>
          </a:xfrm>
          <a:prstGeom prst="rect">
            <a:avLst/>
          </a:prstGeom>
        </p:spPr>
        <p:txBody>
          <a:bodyPr wrap="square">
            <a:spAutoFit/>
          </a:bodyPr>
          <a:lstStyle/>
          <a:p>
            <a:r>
              <a:rPr lang="en-US" sz="3200" dirty="0"/>
              <a:t>Which of the following illustrates a </a:t>
            </a:r>
            <a:r>
              <a:rPr lang="en-US" sz="3200" b="1" dirty="0"/>
              <a:t>similarity</a:t>
            </a:r>
            <a:r>
              <a:rPr lang="en-US" sz="3200" dirty="0"/>
              <a:t> between World War I and World War II?</a:t>
            </a:r>
          </a:p>
          <a:p>
            <a:r>
              <a:rPr lang="en-US" sz="3200" dirty="0"/>
              <a:t>	a.  Military alliances played an important role in both wars.				</a:t>
            </a:r>
          </a:p>
          <a:p>
            <a:r>
              <a:rPr lang="en-US" sz="3200" dirty="0"/>
              <a:t>	b.  Both wars began due to an assassination and various underlying causes.</a:t>
            </a:r>
          </a:p>
          <a:p>
            <a:r>
              <a:rPr lang="en-US" sz="3200" dirty="0"/>
              <a:t>	c.  America immediately sided against the Germans in both wars. </a:t>
            </a:r>
          </a:p>
          <a:p>
            <a:r>
              <a:rPr lang="en-US" sz="3200" dirty="0"/>
              <a:t>	d.  Both wars ended in foreign occupation of Germany and the rise of fascist leaders.</a:t>
            </a:r>
          </a:p>
          <a:p>
            <a:r>
              <a:rPr lang="en-US" sz="3200" dirty="0"/>
              <a:t>		</a:t>
            </a:r>
          </a:p>
        </p:txBody>
      </p:sp>
    </p:spTree>
    <p:extLst>
      <p:ext uri="{BB962C8B-B14F-4D97-AF65-F5344CB8AC3E}">
        <p14:creationId xmlns:p14="http://schemas.microsoft.com/office/powerpoint/2010/main" val="200920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Wyka’s</a:t>
            </a:r>
            <a:r>
              <a:rPr lang="en-US" dirty="0"/>
              <a:t> Word of the Day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8798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Match the place or region with the civilization or event.  </a:t>
            </a:r>
          </a:p>
        </p:txBody>
      </p:sp>
      <p:pic>
        <p:nvPicPr>
          <p:cNvPr id="1026" name="Picture 2" descr="BlankMap-Europe_no_boundaries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87" y="1545741"/>
            <a:ext cx="5486401" cy="523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72200" y="1741300"/>
            <a:ext cx="2743200" cy="2677656"/>
          </a:xfrm>
          <a:prstGeom prst="rect">
            <a:avLst/>
          </a:prstGeom>
        </p:spPr>
        <p:txBody>
          <a:bodyPr wrap="square">
            <a:spAutoFit/>
          </a:bodyPr>
          <a:lstStyle/>
          <a:p>
            <a:pPr marL="342900" indent="-342900">
              <a:buFont typeface="+mj-lt"/>
              <a:buAutoNum type="arabicPeriod"/>
            </a:pPr>
            <a:r>
              <a:rPr lang="en-US" sz="2800" dirty="0"/>
              <a:t>Vikings</a:t>
            </a:r>
          </a:p>
          <a:p>
            <a:pPr marL="342900" indent="-342900">
              <a:buFont typeface="+mj-lt"/>
              <a:buAutoNum type="arabicPeriod"/>
            </a:pPr>
            <a:r>
              <a:rPr lang="en-US" sz="2800" dirty="0"/>
              <a:t>Constantinople</a:t>
            </a:r>
          </a:p>
          <a:p>
            <a:pPr marL="342900" indent="-342900">
              <a:buFont typeface="+mj-lt"/>
              <a:buAutoNum type="arabicPeriod"/>
            </a:pPr>
            <a:r>
              <a:rPr lang="en-US" sz="2800" dirty="0"/>
              <a:t>Rome</a:t>
            </a:r>
          </a:p>
          <a:p>
            <a:pPr marL="342900" indent="-342900">
              <a:buFont typeface="+mj-lt"/>
              <a:buAutoNum type="arabicPeriod"/>
            </a:pPr>
            <a:r>
              <a:rPr lang="en-US" sz="2800" dirty="0"/>
              <a:t>Greece</a:t>
            </a:r>
          </a:p>
          <a:p>
            <a:pPr marL="342900" indent="-342900">
              <a:buFont typeface="+mj-lt"/>
              <a:buAutoNum type="arabicPeriod"/>
            </a:pPr>
            <a:r>
              <a:rPr lang="en-US" sz="2800" dirty="0"/>
              <a:t>Kingdom of Israel</a:t>
            </a:r>
          </a:p>
        </p:txBody>
      </p:sp>
      <p:sp>
        <p:nvSpPr>
          <p:cNvPr id="9" name="TextBox 8"/>
          <p:cNvSpPr txBox="1"/>
          <p:nvPr/>
        </p:nvSpPr>
        <p:spPr>
          <a:xfrm>
            <a:off x="1676400" y="2882443"/>
            <a:ext cx="990600" cy="430887"/>
          </a:xfrm>
          <a:prstGeom prst="rect">
            <a:avLst/>
          </a:prstGeom>
          <a:noFill/>
        </p:spPr>
        <p:txBody>
          <a:bodyPr wrap="square" rtlCol="0">
            <a:spAutoFit/>
          </a:bodyPr>
          <a:lstStyle/>
          <a:p>
            <a:r>
              <a:rPr lang="en-US" sz="2200" b="1" dirty="0"/>
              <a:t>1</a:t>
            </a:r>
          </a:p>
        </p:txBody>
      </p:sp>
      <p:sp>
        <p:nvSpPr>
          <p:cNvPr id="12" name="TextBox 11"/>
          <p:cNvSpPr txBox="1"/>
          <p:nvPr/>
        </p:nvSpPr>
        <p:spPr>
          <a:xfrm>
            <a:off x="3505200" y="4418956"/>
            <a:ext cx="990600" cy="430887"/>
          </a:xfrm>
          <a:prstGeom prst="rect">
            <a:avLst/>
          </a:prstGeom>
          <a:noFill/>
        </p:spPr>
        <p:txBody>
          <a:bodyPr wrap="square" rtlCol="0">
            <a:spAutoFit/>
          </a:bodyPr>
          <a:lstStyle/>
          <a:p>
            <a:r>
              <a:rPr lang="en-US" sz="2200" b="1" dirty="0"/>
              <a:t>2</a:t>
            </a:r>
          </a:p>
        </p:txBody>
      </p:sp>
      <p:sp>
        <p:nvSpPr>
          <p:cNvPr id="13" name="TextBox 12"/>
          <p:cNvSpPr txBox="1"/>
          <p:nvPr/>
        </p:nvSpPr>
        <p:spPr>
          <a:xfrm>
            <a:off x="2111687" y="4620544"/>
            <a:ext cx="990600" cy="430887"/>
          </a:xfrm>
          <a:prstGeom prst="rect">
            <a:avLst/>
          </a:prstGeom>
          <a:noFill/>
        </p:spPr>
        <p:txBody>
          <a:bodyPr wrap="square" rtlCol="0">
            <a:spAutoFit/>
          </a:bodyPr>
          <a:lstStyle/>
          <a:p>
            <a:r>
              <a:rPr lang="en-US" sz="2200" b="1" dirty="0"/>
              <a:t>3</a:t>
            </a:r>
          </a:p>
        </p:txBody>
      </p:sp>
      <p:sp>
        <p:nvSpPr>
          <p:cNvPr id="14" name="TextBox 13"/>
          <p:cNvSpPr txBox="1"/>
          <p:nvPr/>
        </p:nvSpPr>
        <p:spPr>
          <a:xfrm>
            <a:off x="3030682" y="4822829"/>
            <a:ext cx="990600" cy="430887"/>
          </a:xfrm>
          <a:prstGeom prst="rect">
            <a:avLst/>
          </a:prstGeom>
          <a:noFill/>
        </p:spPr>
        <p:txBody>
          <a:bodyPr wrap="square" rtlCol="0">
            <a:spAutoFit/>
          </a:bodyPr>
          <a:lstStyle/>
          <a:p>
            <a:r>
              <a:rPr lang="en-US" sz="2200" b="1" dirty="0"/>
              <a:t>4</a:t>
            </a:r>
          </a:p>
        </p:txBody>
      </p:sp>
      <p:sp>
        <p:nvSpPr>
          <p:cNvPr id="15" name="TextBox 14"/>
          <p:cNvSpPr txBox="1"/>
          <p:nvPr/>
        </p:nvSpPr>
        <p:spPr>
          <a:xfrm>
            <a:off x="4419600" y="5038272"/>
            <a:ext cx="990600" cy="430887"/>
          </a:xfrm>
          <a:prstGeom prst="rect">
            <a:avLst/>
          </a:prstGeom>
          <a:noFill/>
        </p:spPr>
        <p:txBody>
          <a:bodyPr wrap="square" rtlCol="0">
            <a:spAutoFit/>
          </a:bodyPr>
          <a:lstStyle/>
          <a:p>
            <a:r>
              <a:rPr lang="en-US" sz="2200" b="1" dirty="0"/>
              <a:t>5</a:t>
            </a:r>
          </a:p>
        </p:txBody>
      </p:sp>
    </p:spTree>
    <p:custDataLst>
      <p:tags r:id="rId1"/>
    </p:custDataLst>
    <p:extLst>
      <p:ext uri="{BB962C8B-B14F-4D97-AF65-F5344CB8AC3E}">
        <p14:creationId xmlns:p14="http://schemas.microsoft.com/office/powerpoint/2010/main" val="14235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81000"/>
            <a:ext cx="8001000" cy="3539430"/>
          </a:xfrm>
          <a:prstGeom prst="rect">
            <a:avLst/>
          </a:prstGeom>
        </p:spPr>
        <p:txBody>
          <a:bodyPr wrap="square">
            <a:spAutoFit/>
          </a:bodyPr>
          <a:lstStyle/>
          <a:p>
            <a:r>
              <a:rPr lang="en-US" sz="3200" dirty="0"/>
              <a:t>Benito Mussolini, Adolf Hitler, and Francisco Franco are all examples of </a:t>
            </a:r>
          </a:p>
          <a:p>
            <a:pPr marL="514350" lvl="0" indent="-514350">
              <a:buFont typeface="+mj-lt"/>
              <a:buAutoNum type="alphaLcPeriod"/>
            </a:pPr>
            <a:r>
              <a:rPr lang="en-US" sz="3200" dirty="0"/>
              <a:t>Fascist, totalitarian rulers</a:t>
            </a:r>
          </a:p>
          <a:p>
            <a:pPr marL="514350" lvl="0" indent="-514350">
              <a:buFont typeface="+mj-lt"/>
              <a:buAutoNum type="alphaLcPeriod"/>
            </a:pPr>
            <a:r>
              <a:rPr lang="en-US" sz="3200" dirty="0"/>
              <a:t>Socialist dictators</a:t>
            </a:r>
          </a:p>
          <a:p>
            <a:pPr marL="514350" lvl="0" indent="-514350">
              <a:buFont typeface="+mj-lt"/>
              <a:buAutoNum type="alphaLcPeriod"/>
            </a:pPr>
            <a:r>
              <a:rPr lang="en-US" sz="3200" dirty="0"/>
              <a:t>Democratically elected populists</a:t>
            </a:r>
          </a:p>
          <a:p>
            <a:pPr marL="514350" lvl="0" indent="-514350">
              <a:buFont typeface="+mj-lt"/>
              <a:buAutoNum type="alphaLcPeriod"/>
            </a:pPr>
            <a:r>
              <a:rPr lang="en-US" sz="3200" dirty="0"/>
              <a:t>Absolute monarchs</a:t>
            </a:r>
          </a:p>
          <a:p>
            <a:r>
              <a:rPr lang="en-US" sz="3200" dirty="0"/>
              <a:t> </a:t>
            </a:r>
          </a:p>
        </p:txBody>
      </p:sp>
      <p:pic>
        <p:nvPicPr>
          <p:cNvPr id="14340" name="Picture 4" descr="http://www.harunyahya.com/image/gercekler1/mussolini_hitler_fran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3581400"/>
            <a:ext cx="557560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1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1" end="1"/>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randombar(horizontal)">
                                      <p:cBhvr>
                                        <p:cTn id="11"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
            <a:ext cx="8153400" cy="5016758"/>
          </a:xfrm>
          <a:prstGeom prst="rect">
            <a:avLst/>
          </a:prstGeom>
        </p:spPr>
        <p:txBody>
          <a:bodyPr wrap="square">
            <a:spAutoFit/>
          </a:bodyPr>
          <a:lstStyle/>
          <a:p>
            <a:r>
              <a:rPr lang="en-US" sz="3200" dirty="0"/>
              <a:t>Which of the following did NOT play an important role in starting World War I?</a:t>
            </a:r>
          </a:p>
          <a:p>
            <a:r>
              <a:rPr lang="en-US" sz="3200" dirty="0"/>
              <a:t>a. Competitive notions created by European 	imperialism caused tensions between rival 	nations.</a:t>
            </a:r>
          </a:p>
          <a:p>
            <a:r>
              <a:rPr lang="en-US" sz="3200" dirty="0"/>
              <a:t>b. The German invasion of Poland in 1939.</a:t>
            </a:r>
          </a:p>
          <a:p>
            <a:r>
              <a:rPr lang="en-US" sz="3200" dirty="0"/>
              <a:t>c. Rampant militarism throughout Europe and 	rising nationalist fervor.</a:t>
            </a:r>
          </a:p>
          <a:p>
            <a:r>
              <a:rPr lang="en-US" sz="3200" dirty="0"/>
              <a:t>d. The assassination of Austro-Hungarian 	Archduke Franz Ferdinand.</a:t>
            </a:r>
          </a:p>
        </p:txBody>
      </p:sp>
    </p:spTree>
    <p:extLst>
      <p:ext uri="{BB962C8B-B14F-4D97-AF65-F5344CB8AC3E}">
        <p14:creationId xmlns:p14="http://schemas.microsoft.com/office/powerpoint/2010/main" val="38048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a:bodyPr>
          <a:lstStyle/>
          <a:p>
            <a:pPr marL="0" lvl="0" indent="0">
              <a:buNone/>
            </a:pPr>
            <a:r>
              <a:rPr lang="en-US" dirty="0"/>
              <a:t>In medieval Germanic law, the amount of money paid by a criminal to the family of the person 	he had killed or injured is:  </a:t>
            </a:r>
          </a:p>
          <a:p>
            <a:pPr marL="914400" lvl="1" indent="-514350">
              <a:buFont typeface="+mj-lt"/>
              <a:buAutoNum type="alphaLcParenR"/>
            </a:pPr>
            <a:r>
              <a:rPr lang="en-US" dirty="0"/>
              <a:t>wergild				</a:t>
            </a:r>
          </a:p>
          <a:p>
            <a:pPr marL="914400" lvl="1" indent="-514350">
              <a:buFont typeface="+mj-lt"/>
              <a:buAutoNum type="alphaLcParenR"/>
            </a:pPr>
            <a:r>
              <a:rPr lang="en-US" dirty="0"/>
              <a:t>ordeal</a:t>
            </a:r>
          </a:p>
          <a:p>
            <a:pPr marL="914400" lvl="1" indent="-514350">
              <a:buFont typeface="+mj-lt"/>
              <a:buAutoNum type="alphaLcParenR"/>
            </a:pPr>
            <a:r>
              <a:rPr lang="en-US" dirty="0"/>
              <a:t>stipend				</a:t>
            </a:r>
          </a:p>
          <a:p>
            <a:pPr marL="914400" lvl="1" indent="-514350">
              <a:buFont typeface="+mj-lt"/>
              <a:buAutoNum type="alphaLcParenR"/>
            </a:pPr>
            <a:r>
              <a:rPr lang="en-US" dirty="0" err="1"/>
              <a:t>dominus</a:t>
            </a:r>
            <a:r>
              <a:rPr lang="en-US" dirty="0"/>
              <a:t> </a:t>
            </a:r>
          </a:p>
          <a:p>
            <a:pPr marL="914400" lvl="1" indent="-514350">
              <a:buFont typeface="+mj-lt"/>
              <a:buAutoNum type="alphaLcParenR"/>
            </a:pPr>
            <a:r>
              <a:rPr lang="en-US" dirty="0"/>
              <a:t>tribute</a:t>
            </a:r>
          </a:p>
        </p:txBody>
      </p:sp>
      <p:sp>
        <p:nvSpPr>
          <p:cNvPr id="4" name="Rounded Rectangle 3"/>
          <p:cNvSpPr/>
          <p:nvPr/>
        </p:nvSpPr>
        <p:spPr>
          <a:xfrm>
            <a:off x="152400" y="3048000"/>
            <a:ext cx="3886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4.bp.blogspot.com/_Tjn2n1CMss0/TLYhIlgZksI/AAAAAAAAFCM/26ONTQZPz98/s1600/Anglo+Saxon+Shil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14700"/>
            <a:ext cx="3070225" cy="31317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264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lvl="0" indent="0">
              <a:buNone/>
            </a:pPr>
            <a:r>
              <a:rPr lang="en-US" dirty="0"/>
              <a:t>The Frankish kingdom was established by ________________, a strong military leader who around 500 became the first Germanic ruler to convert to ________________.</a:t>
            </a:r>
          </a:p>
          <a:p>
            <a:pPr marL="514350" indent="-514350">
              <a:buFont typeface="+mj-lt"/>
              <a:buAutoNum type="alphaLcParenR"/>
            </a:pPr>
            <a:r>
              <a:rPr lang="en-US" dirty="0"/>
              <a:t>Charlemagne, Christianity		</a:t>
            </a:r>
          </a:p>
          <a:p>
            <a:pPr marL="514350" indent="-514350">
              <a:buFont typeface="+mj-lt"/>
              <a:buAutoNum type="alphaLcParenR"/>
            </a:pPr>
            <a:r>
              <a:rPr lang="en-US" dirty="0"/>
              <a:t>Clovis, Christianity</a:t>
            </a:r>
          </a:p>
          <a:p>
            <a:pPr marL="514350" indent="-514350">
              <a:buFont typeface="+mj-lt"/>
              <a:buAutoNum type="alphaLcParenR"/>
            </a:pPr>
            <a:r>
              <a:rPr lang="en-US" dirty="0"/>
              <a:t>Pepin, Islam</a:t>
            </a:r>
          </a:p>
          <a:p>
            <a:pPr marL="514350" indent="-514350">
              <a:buFont typeface="+mj-lt"/>
              <a:buAutoNum type="alphaLcParenR"/>
            </a:pPr>
            <a:r>
              <a:rPr lang="en-US" dirty="0"/>
              <a:t>Clovis, Islam</a:t>
            </a:r>
          </a:p>
          <a:p>
            <a:pPr marL="514350" indent="-514350">
              <a:buFont typeface="+mj-lt"/>
              <a:buAutoNum type="alphaLcParenR"/>
            </a:pPr>
            <a:r>
              <a:rPr lang="en-US" dirty="0"/>
              <a:t>Beowulf, Paganism</a:t>
            </a:r>
          </a:p>
        </p:txBody>
      </p:sp>
      <p:sp>
        <p:nvSpPr>
          <p:cNvPr id="4" name="Rounded Rectangle 3"/>
          <p:cNvSpPr/>
          <p:nvPr/>
        </p:nvSpPr>
        <p:spPr>
          <a:xfrm>
            <a:off x="381000" y="3352800"/>
            <a:ext cx="3886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3.bp.blogspot.com/_drsACX1RqfU/TTe10K3RoHI/AAAAAAAAFgA/LXwniQriThI/s1600/Baptism+of+King+Clovi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328555"/>
            <a:ext cx="3626339" cy="27622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6211669"/>
            <a:ext cx="4572000" cy="307777"/>
          </a:xfrm>
          <a:prstGeom prst="rect">
            <a:avLst/>
          </a:prstGeom>
        </p:spPr>
        <p:txBody>
          <a:bodyPr>
            <a:spAutoFit/>
          </a:bodyPr>
          <a:lstStyle/>
          <a:p>
            <a:r>
              <a:rPr lang="en-US" sz="1400" dirty="0"/>
              <a:t>The Baptism of Clovis I, King of the Franks by St. </a:t>
            </a:r>
            <a:r>
              <a:rPr lang="en-US" sz="1400" dirty="0" err="1"/>
              <a:t>Remigius</a:t>
            </a:r>
            <a:endParaRPr lang="en-US" sz="1400" dirty="0"/>
          </a:p>
        </p:txBody>
      </p:sp>
    </p:spTree>
    <p:custDataLst>
      <p:tags r:id="rId1"/>
    </p:custDataLst>
    <p:extLst>
      <p:ext uri="{BB962C8B-B14F-4D97-AF65-F5344CB8AC3E}">
        <p14:creationId xmlns:p14="http://schemas.microsoft.com/office/powerpoint/2010/main" val="16902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4678363"/>
          </a:xfrm>
        </p:spPr>
        <p:txBody>
          <a:bodyPr>
            <a:normAutofit/>
          </a:bodyPr>
          <a:lstStyle/>
          <a:p>
            <a:pPr marL="0" indent="0">
              <a:buNone/>
            </a:pPr>
            <a:r>
              <a:rPr lang="en-US" dirty="0"/>
              <a:t> _________________ founded an order of </a:t>
            </a:r>
            <a:r>
              <a:rPr lang="en-US" b="1" dirty="0"/>
              <a:t>monasticism</a:t>
            </a:r>
            <a:r>
              <a:rPr lang="en-US" dirty="0"/>
              <a:t>.</a:t>
            </a:r>
          </a:p>
          <a:p>
            <a:pPr marL="514350" indent="-514350">
              <a:buFont typeface="+mj-lt"/>
              <a:buAutoNum type="alphaLcParenR"/>
            </a:pPr>
            <a:r>
              <a:rPr lang="en-US" dirty="0"/>
              <a:t>St. Benedict</a:t>
            </a:r>
          </a:p>
          <a:p>
            <a:pPr marL="514350" indent="-514350">
              <a:buFont typeface="+mj-lt"/>
              <a:buAutoNum type="alphaLcParenR"/>
            </a:pPr>
            <a:r>
              <a:rPr lang="en-US" dirty="0"/>
              <a:t>Charles the Great</a:t>
            </a:r>
          </a:p>
          <a:p>
            <a:pPr marL="514350" indent="-514350">
              <a:buFont typeface="+mj-lt"/>
              <a:buAutoNum type="alphaLcParenR"/>
            </a:pPr>
            <a:r>
              <a:rPr lang="en-US" dirty="0"/>
              <a:t>Emperor Alexius I</a:t>
            </a:r>
          </a:p>
          <a:p>
            <a:pPr marL="514350" indent="-514350">
              <a:buFont typeface="+mj-lt"/>
              <a:buAutoNum type="alphaLcParenR"/>
            </a:pPr>
            <a:r>
              <a:rPr lang="en-US" dirty="0"/>
              <a:t>St. Francis of Assisi</a:t>
            </a:r>
          </a:p>
          <a:p>
            <a:pPr marL="514350" indent="-514350">
              <a:buFont typeface="+mj-lt"/>
              <a:buAutoNum type="alphaLcParenR"/>
            </a:pPr>
            <a:r>
              <a:rPr lang="en-US" dirty="0"/>
              <a:t>St. Ignatius of Loyola</a:t>
            </a:r>
          </a:p>
        </p:txBody>
      </p:sp>
      <p:sp>
        <p:nvSpPr>
          <p:cNvPr id="4" name="Rounded Rectangle 3"/>
          <p:cNvSpPr/>
          <p:nvPr/>
        </p:nvSpPr>
        <p:spPr>
          <a:xfrm>
            <a:off x="152400" y="1409700"/>
            <a:ext cx="3886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upload.wikimedia.org/wikipedia/commons/thumb/f/fc/St._Benedict_delivering_his_rule_to_the_monks_of_his_order.jpg/220px-St._Benedict_delivering_his_rule_to_the_monks_of_his_or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495800"/>
            <a:ext cx="20955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Heiligenkreuz.St. Benedic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00882"/>
            <a:ext cx="3200400" cy="52665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02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arn(inVertical)">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7037"/>
            <a:ext cx="8229600" cy="4678363"/>
          </a:xfrm>
        </p:spPr>
        <p:txBody>
          <a:bodyPr>
            <a:normAutofit/>
          </a:bodyPr>
          <a:lstStyle/>
          <a:p>
            <a:pPr marL="0" indent="0">
              <a:buNone/>
            </a:pPr>
            <a:r>
              <a:rPr lang="en-US" dirty="0"/>
              <a:t> ___________, the famous author of </a:t>
            </a:r>
            <a:r>
              <a:rPr lang="en-US" i="1" dirty="0"/>
              <a:t>Common Sense</a:t>
            </a:r>
            <a:r>
              <a:rPr lang="en-US" dirty="0"/>
              <a:t>, effectively used ______________ to persuade American 	colonists to continue their fight against the British crown.  </a:t>
            </a:r>
          </a:p>
          <a:p>
            <a:pPr marL="0" indent="0">
              <a:buNone/>
            </a:pPr>
            <a:r>
              <a:rPr lang="en-US" dirty="0"/>
              <a:t>	a. Alexander Hamilton, patriotism		b. Karl Marx, Utopian Socialism </a:t>
            </a:r>
          </a:p>
          <a:p>
            <a:pPr marL="0" indent="0">
              <a:buNone/>
            </a:pPr>
            <a:r>
              <a:rPr lang="en-US" dirty="0"/>
              <a:t>	c. James Watt, positivism				d. Thomas Paine, rhetoric</a:t>
            </a:r>
          </a:p>
        </p:txBody>
      </p:sp>
      <p:sp>
        <p:nvSpPr>
          <p:cNvPr id="4" name="Rounded Rectangle 3"/>
          <p:cNvSpPr/>
          <p:nvPr/>
        </p:nvSpPr>
        <p:spPr>
          <a:xfrm>
            <a:off x="1378527" y="4114800"/>
            <a:ext cx="47244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crackpotchronicle.net/main/wp-content/uploads/2012/03/thomas-paine-arguing-600x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727575"/>
            <a:ext cx="4191000" cy="21304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4554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153400" cy="4678363"/>
          </a:xfrm>
        </p:spPr>
        <p:txBody>
          <a:bodyPr>
            <a:normAutofit/>
          </a:bodyPr>
          <a:lstStyle/>
          <a:p>
            <a:pPr marL="0" indent="0">
              <a:buNone/>
            </a:pPr>
            <a:r>
              <a:rPr lang="en-US" dirty="0"/>
              <a:t>  In this Neolithic farming town, residents entered their homes by climbing down ladders through a hole in the roof.  </a:t>
            </a:r>
          </a:p>
          <a:p>
            <a:pPr marL="0" indent="0">
              <a:buNone/>
            </a:pPr>
            <a:r>
              <a:rPr lang="en-US" dirty="0"/>
              <a:t>		a.  </a:t>
            </a:r>
            <a:r>
              <a:rPr lang="en-US" dirty="0" err="1"/>
              <a:t>Gobekli</a:t>
            </a:r>
            <a:r>
              <a:rPr lang="en-US" dirty="0"/>
              <a:t> </a:t>
            </a:r>
            <a:r>
              <a:rPr lang="en-US" dirty="0" err="1"/>
              <a:t>Tepe</a:t>
            </a:r>
            <a:r>
              <a:rPr lang="en-US" dirty="0"/>
              <a:t>		c.  Jericho</a:t>
            </a:r>
          </a:p>
          <a:p>
            <a:pPr marL="0" indent="0">
              <a:buNone/>
            </a:pPr>
            <a:r>
              <a:rPr lang="en-US" dirty="0"/>
              <a:t>		b.  </a:t>
            </a:r>
            <a:r>
              <a:rPr lang="en-US" dirty="0" err="1"/>
              <a:t>Uruk</a:t>
            </a:r>
            <a:r>
              <a:rPr lang="en-US" dirty="0"/>
              <a:t>			d.  </a:t>
            </a:r>
            <a:r>
              <a:rPr lang="en-US" dirty="0" err="1"/>
              <a:t>Catal</a:t>
            </a:r>
            <a:r>
              <a:rPr lang="en-US" dirty="0"/>
              <a:t> </a:t>
            </a:r>
            <a:r>
              <a:rPr lang="en-US" dirty="0" err="1"/>
              <a:t>Huyuk</a:t>
            </a:r>
            <a:endParaRPr lang="en-US" dirty="0"/>
          </a:p>
          <a:p>
            <a:pPr marL="0" indent="0">
              <a:buNone/>
            </a:pPr>
            <a:r>
              <a:rPr lang="en-US" dirty="0"/>
              <a:t> </a:t>
            </a:r>
          </a:p>
        </p:txBody>
      </p:sp>
      <p:sp>
        <p:nvSpPr>
          <p:cNvPr id="4" name="Rounded Rectangle 3"/>
          <p:cNvSpPr/>
          <p:nvPr/>
        </p:nvSpPr>
        <p:spPr>
          <a:xfrm>
            <a:off x="6019800" y="3505200"/>
            <a:ext cx="2971800" cy="616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museum.agropolis.fr/images/mod6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00"/>
            <a:ext cx="2486025" cy="18598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05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8229600" cy="4678363"/>
          </a:xfrm>
        </p:spPr>
        <p:txBody>
          <a:bodyPr>
            <a:normAutofit lnSpcReduction="10000"/>
          </a:bodyPr>
          <a:lstStyle/>
          <a:p>
            <a:pPr marL="0" indent="0">
              <a:buNone/>
            </a:pPr>
            <a:r>
              <a:rPr lang="en-US" dirty="0"/>
              <a:t>Which event weakened the Greek city-states, paving the way for the conquest of Philip of Macedonia? 	</a:t>
            </a:r>
          </a:p>
          <a:p>
            <a:pPr marL="0" indent="0">
              <a:buNone/>
            </a:pPr>
            <a:r>
              <a:rPr lang="en-US" dirty="0"/>
              <a:t>		a.  the Peloponnesian War			b.  the Persian Wars</a:t>
            </a:r>
          </a:p>
          <a:p>
            <a:pPr marL="0" indent="0">
              <a:buNone/>
            </a:pPr>
            <a:r>
              <a:rPr lang="en-US" dirty="0"/>
              <a:t>		c.  the Punic Wars 				d.  the Mycenaean invasion of Crete</a:t>
            </a:r>
          </a:p>
          <a:p>
            <a:pPr marL="0" indent="0">
              <a:buNone/>
            </a:pPr>
            <a:r>
              <a:rPr lang="en-US" dirty="0"/>
              <a:t>		e.  formation of the </a:t>
            </a:r>
            <a:r>
              <a:rPr lang="en-US" dirty="0" err="1"/>
              <a:t>Delian</a:t>
            </a:r>
            <a:r>
              <a:rPr lang="en-US" dirty="0"/>
              <a:t> League			</a:t>
            </a:r>
          </a:p>
        </p:txBody>
      </p:sp>
      <p:sp>
        <p:nvSpPr>
          <p:cNvPr id="4" name="Rounded Rectangle 3"/>
          <p:cNvSpPr/>
          <p:nvPr/>
        </p:nvSpPr>
        <p:spPr>
          <a:xfrm>
            <a:off x="2552700" y="2438400"/>
            <a:ext cx="4648200" cy="616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901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79" y="304800"/>
            <a:ext cx="8667472"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88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eaLnBrk="1" fontAlgn="auto" hangingPunct="1">
              <a:lnSpc>
                <a:spcPct val="100000"/>
              </a:lnSpc>
              <a:spcAft>
                <a:spcPts val="0"/>
              </a:spcAft>
              <a:defRPr/>
            </a:pPr>
            <a:r>
              <a:rPr lang="en-US" sz="3200" u="sng" dirty="0"/>
              <a:t>Kindness</a:t>
            </a:r>
            <a:r>
              <a:rPr lang="en-US" sz="3200" dirty="0"/>
              <a:t> – the state of being kind, generous, and just basically good toward others.  </a:t>
            </a:r>
            <a:br>
              <a:rPr lang="en-US" sz="3600" dirty="0"/>
            </a:br>
            <a:endParaRPr lang="en-US" sz="2400" dirty="0"/>
          </a:p>
        </p:txBody>
      </p:sp>
      <p:sp>
        <p:nvSpPr>
          <p:cNvPr id="23556" name="AutoShape 2" descr="data:image/jpeg;base64,/9j/4AAQSkZJRgABAQAAAQABAAD/2wCEAAkGBxQTEhUUExQWFhUXGB8aGRgYGBwaHRwcGhgXHRwXHRgYHyggHRolHBcXITEhJSkrLi4uFx8zODMsNygtLiwBCgoKDg0OGxAQGywkICQsLCwsLCwsLCwsLCwsLCwsLCwsLCwsLCwsLCwsLCwsLCwsLCwsLCwsLCwsLCwsLCwsLP/AABEIAQsAvQMBIgACEQEDEQH/xAAcAAACAwEBAQEAAAAAAAAAAAAEBQMGBwIBAAj/xAA+EAABAwMDAgQEBAUDBAEFAQABAgMRAAQhBRIxQVEGImFxEzKBkQdCobEUI1LB0WLh8DNygvGSJEOisvIW/8QAGQEAAwEBAQAAAAAAAAAAAAAAAQIDAAQF/8QAIxEAAgICAwADAAMBAAAAAAAAAAECEQMhEjFBEyJRMkJhBP/aAAwDAQACEQMRAD8AGeYkUMbSBTO2Tiu1s1kiLExYoK6bzT1xuOlAvsiaWSCmKVt14liaMfRkRRtnZyKSthsQXdjIqv3DG01oT9p0qsa1ZxOKElQ8ZCLbiiLducBI+pj9ZArlDc0+0XRy6UpSjeVTABgj19f2pSli9y0zAKSfRU/+69S3HIj3rUtN/DKR/NeUgf0oyeeqj5SfZMdqMe/ChlXy3DiZ/qSk/tFSc4mTMnbazRC24q6X/wCHN20qUbXkxAKDBHulUfoTzVVuGtpjrMGcEEcgjvWtMNgHwprzZTFDeKGcRmsayNpUGiXmwRxUrFrNSKt+lKwoUrPpUBAoy7tyKDQmiEkbI2mlNwIVRD6orhTMiaK0Eh+JUiDNRBNSppwGmtKqdBmlbb1GWzldVnGSXKaWrFM7rila+aDMc/wqiN+xWyY3Qds9piJpzZt4rPrnUbhm4WUOLgEK2bjsIj8yJgiDBq6aV4htXgBv+A4fyOjyT/pdE4n+oD3qamk9juLDHk1Xdet54Bn0qx3lstCgFgpB4OCk/wDaoYP0Ndo0vcU7wdisTMR6cc88joaeVNCrRX/DHhgvDcUCN3J47HHXI4x/etZ0LTW2UfyxExJgAmI7dPSlTCm0o2JVsgwATmSBxyYMgcVMxftGAHFDOfySeIgj9a5Mm9DWWZtIklKiMcdPf0rpt1f50hPrMj6RShi7VBUlQUMCDyJ9ZIPvTVm73Y8mfU/XpUHFjJhYNVXxV4NauNzqEQ8cmFRv9DIICvX71Yl25ztUodYSQPsSDXNunOHFT1SoCf2obWx0zJLjw+Qnyg9oMEiOkjn7Cqvcs7VEVt+v6MVpK0ZVGRHP04Kv3rLtetZlUEKHzApKfrBq8XyN0KrNyKkcXOaW7iKY2yxQYyIbrIpO+mKbX1yJpRcKmghherNEsjFQ7aLbbxTBAXBmvgKIUzUJEU6YpcFqip7S6qd6zJoVqyINdVM5L0OACoYodyyNNdOYxTxnTwelM2l2LZlHifTShaHiCUztX/b75H2pVdWBQopkERIPRSTwoe/9iOlbXeeH0OoU2sSlQg/2I7Ec1mWq2zlgsMXLfx2CSWlSUqA67Fj5VcbkGU9Y4Nc2RK7RWEgLQPET1mTtAWhQhbS/MhXuniR3q66L+IlsSEu2xZ/1tH90kRGT96rV5ojblsbm2WpTYwtKwPiNn/VtwUn+qAKqbjhHI/Spop2fpC1uLZ9G5lxKh7gH2IIweP0pZrWmNuD5UpOCCABMkYMYmTzWH6Fq7zbkoJPdMyD7jEgZ5rTnr1am0LUpIJBkAjr3JO3cAAc4kATmm4eiS0B6lqqLNohBKis8qPYmU/THHekVr4lvbpW1kde8JHaVKx9Oai1a2DqgpXnHdCFDoPm2yndjoKBY15bMbEFPIBXKBnuEQfoFD1mh0FLRar3TdXt0l4rBAEkNqUY9YKQP1oe6/EJ5QbWJDqRCuyh0penXtUC0i2haFD8lugp9iQCfuZozR/Cj3xUOOICdx3bSoAA8wOeO0Hilmq7GVUOrT8TnA4hDjZAEbpwe8Qf0/wCGuNV8YWl4sjaW1x5XMCTxsWOqT3M+nahPFGiD+MbNwoBBRMyobgCcGAIj/wARnkc0LfWun3RQxbrYaf3AJKTtmSMKhvYTHXes+9KlvRlQmv2CFEERH7dOMH3odDhTir9e2enW43vvh0j5WGTJJ7SMgfaO9Va88ULXKmLO2atxgBxlKyr/ALnFeYq/7T/mg3sdCF9yhVKpm+604nclHwl/mbElJ/1oKsgf6VEnOCegCkUUGyNpEmjECKhbRUiDWDZ24zil605p4hMilz7MGigGpptAa6GnjtR7aaliuxzZy8QS2top3aJxQbYo5hVSnKw8Q0QBkChrywbuGyh1tKmlflI//L0PYjPrXTjklKe5mPQf7xU5e9Y9v8mohSZi2uaU9pVyXLZZU3kgTJCZAKVp4UnzASeeoFRXStPuUBZKrd38yUJ3IJ9Eq4+hj0q4ePGS6hRQPKeVDO5XQDuPbFY4pSgeSKdodWOEoaSSpO7t7gdoA9MRXtvramyQOO3Izk4PX19KXtmBuUfQdyfbsOaHeUDkVhkiys+IwSdwn9P94rnVnrZ1MtylfWcT9B/cmqygiaJSU0Gbikxn4f0ouOiQgJBlSlKISB1JjJ9hzV48R+MXbRe1lkBpSE/DWRnbETA9Qceoqk6SEb0h1e1EyR3/ANq1G91CzuGkoWpBkCAMlIj+0frUnd2aVelUZ8RPamhTTjKFlr+Yle2QFcBHpu455iq43bs3NwEfCW26shILahtCuJ2Lgg/+VbDoWn2zTCmkRtXhR65B5P7dqzVOqfwdyXnGNzqFqRvIwSJG7GNxEmspu6Aq8DLnwpC3HV4bayqT5iceWSeaR6jdKdXuV0EARASOgA/vVx8ea78QBpACUQFEzlRIByOwn7+1UdOawyOINcFNTxUfWiMdJRivW016VwK4QaxhnaxU79sk5oNhVTl2sY04GvN9CG5r5NxXRRIYt0ShVLGrgUQm4pWjBqnYMjmIz04/wKkDQPI3e9cWLBWcQB1UenoPWmaFoa4lSoyTUpyoZISa4wfgqWpJ2JSVE8cDvX58vVDcemTj61r3j3xAt0KZEhuBjueeeaxrUUEKJ+/+apG62AieXxUYVXm6RXABpqGQSCKnZPag0g0S0qlYwSQk8geteJEcEj1mhvj1MVT1xStGC2r90ZDroM874+469etH6e4pxSnHCpSSZ55VMyRwe/vXdp4cXsC1ylJEgdSD+3Io/wCEkJ2gRH7f5oIz0DXju6MmhkUWu3rktUAEZGK5ZaJNeqVXKHoNAIS/a4oLg0f/ABcihHE1kZkzSsV2DUCE1IcUTFrRqQNSqvcVX2k7etElyBXRyJUO2Lw0yslFagkdf0HU1V2X4q5eGH0JbKiQDJkmMD35jFK5PwNUWZloJSOw4H+1A6g0VA7BB6kf3r1u9UqdiTE8kHPtjP1HSirRczhWeZQof2iPWo8XHZrszvVNAfWolQ56jH7VS9f0dTWVJ8swfSePoa3e6thB2nb9cfY8e9UzxS2gpLKwVBQifzD+lRnJg5n3p1LkDoxR+32n06GvCBTZbOS2sZGP/VKL61U3kElNOtjHQRXVQWz+c12/cCYFCmMdoaBrS/w/8HtutfGcAUomG0qyMfmI6yZjkeU1ljQJNan4E1FbFwbNw4IBaJnJgKAHof3ip5bSHiXu50gFO1Qg/b9vQVR9Q08JWQOe3f8A3rUFXDbqktLmVAwQCII5BMYmeO4qvap4QW298VCi43HmB+ZJHJ9R+orljOUR3xlplEetFASUn7UC+iK0/wDhUKEQaFv7BnbBj603z/qD8H4zNA3Ua26vjnhlC0SnFLl+Fo5UfoKPzwB8EyoBNENtyKbX3h5aDjNBOae6jJSY79KopRfQkotdoF2wa6XXbLJUqIJ9qle05wHCSfpRtXVg4urokVg5rpNEsW+5VMHbOBim5hWJixCpxVpRcgDzbcpGEpABxgJAiO//ADFfVb7TJ4HJ7Clmma6VvLUo+UyAInA+UR7E0+OSJ5YtF50u6cKVJkJB6Cf/ANozzz6+1dOsrJUd5UR0CzIMnHf6+leWCFLAStoBMYCoJ4P5SAYjoT++PNSZU0sAbGlKBA3glKk9AFDCD3/emfZIlXeuBMLC1ITknIWM48xgH/maHvnQ8kTunovIVjISqOuYjvSi/wBZetXPhrBSk/Ken3OSnjqfrSa41BK96FpCVRuwfKR0WjsY5HeOKCoIr8RJQHx0mZT1AgfrJqdOmtutqCf6ZUD05/X2pI+8FPIK53JBSeuR1Geuas7CNpBRIJG5HH1THY1gmf6npi2SAoYVlJmQR3H6UGlBq2+INQFw24laYKPMg/0kKAUjH5VBR+qU1UgDT2OglhhR4IrUVaQt+wQ8W1puWgAggEklAJTkDIUjHuE96yxgLnAMVrv4fam+ltsrUv4aBtSCqEhMmMdTj9RU5oNhdhrrl0w1cJ/6rKtrqSYzAheTiTj3rUdPuPiNIURBUkSPXqKyvxRqSLW/DiU/y7lALsglCxJSs7SOYCZHrPJq36VepZaJRJZKfiNwD8sT1Ncso/gzYF4kZNs7uE/DWcGeD1Sf3H+1KnLhL3WiNR8RNXtk+pQ2BpQLZn5lZAEdQZP39KoidRKRjFLwtFI5Giy6n4kFuAgSTxFMdL1gOgFUis4VqCFLlzNNrfXWVDbx0mYpXhRVZmaKppC1DP3rjXbcfD2gAzSHTWdoCviKIjieKH1vxqluURJjmhGCujOUqshtWgyqFQfQc1ZLe6bI8yf1rHX9bdedwTk4q22GrFCAHBmnyYfQQytaLDbWYFFKRiprVImiLi1xIotlapFf1lj+Q6ePIf2rM7V/aSRgg1p/iAwwr1gfc+tZnqDPw11fGvqcmf8AlRePD+vFSRtCQpPMk56g7QRPWtKtUt3NuW3wlSYyOFe8Jyk+lYHZ3ikiBEew/wCEVZfDXixTbqfin+XMQSYSDyQE5qj2jnqmXO+0daUlLakXdqOWlZWgdxHmHuPqKq2saB8RsPWO9WyZZVPxEA8hPRSeuMiOvS2WltY3LqHbR9y3dmfJ1xk7DjoOcZ4zVhv9NUEhSFgrjJ27QscmQJzzx3PNLdPZj8/Wh3viZmZMc8f5p+m7BR8NEhSZiYMxmPtI+teX+lhl55XmSoOFMHkA5z9waT2zykLwYUk8/wB6ZsZbPEv7lrC52rBC9o4BESB6YMegpK9bKbWUKiRkEcKB4UD/AEnpViu29iviJyk8jj/nODXLlqHmXAhIDlv5+gUpo/On12HzDPClelFPwYJ8C6T8d4kp3JbTuIPBP5QfT/FXi48EXTpKkvtA5ITlIgcAQMdB9ai/DPRFFoKSkFSvMVZ8vEAnpx+9aZa2ewecgnsOAe5PXioZJBsyrXdCvFoYQ+kI2SkEkKTAyolSZgEQROfKcVdU6Sh23/h0OqhKVN7tuR0wT9fuaQ+O9eSl+2bX/wBHcvegKnckpbjHEzMT360ZY/iDaoKUFaWZMQW5GeJWj5feDSy5V/oCxWPhxtq0XbpO4FBT58/UgZ5zisz8R+G3WAN6IScBaSFJJ7SMj6gVpGuK/iGC7brSpaMhKVDzf6QQcK6g46VUtF8YKXLKwAVpPw1rEwVCSlQjIPeppv0ybMh1NspURS8LpjqzpU4slISdx8qcBOT5QOwpYRXZHoce6Z4hdbgFZIrrVtQS7nrSVk96Id2nil4pOwhOjPJbd3HIppqutJWueKr7qQBihpNHgm7Bfh+iXbEbdyf0rxJhOTJovRGSWjOTSW/JBI7VxKztsSeNFkMj1WP71SdZbBQFACesVbvFFyTamRlKwf3GPvVJQ6Cnb6f8iuvE/qcWf+dg+nO8CnDmmn/f17Gq+F/DWFCr54MuQ4ra6E7JxmIVjgJzOYxVCDE9mpTSvmUBzAMeboce5rQ9A8YBMIdKlpPKlFO4YzEcyTOTgd6I1LwGl3Lagk9oxTTQvBDNupK3E/EXEEn5AZ+aD9B/akclQSp/iRpAcb/jLXOxMuhQUneiBDiZwSkDPGPasmub9azISAR1Ffqu4Q24koUhK0kFKgRIgggiKqevfhhZPtJSy2LZaThaATIJEhQJ82Bgnjp2pYzXoyZhOmt3L52stOOkRIQlSvaY4GK1L8Pfw2uGXhc3ZQgAGGgd5O5JBCo8oiRwVda0Lwr4eZsmfhspgEyonJUYjcT9Pp0oy9vggd8dP2/ag526iZyJmkIaQEiEpSMD0FJPEerJaZUoR5SmeOqo46n09apXiDxW4oQnndiI7dRwRQPiK8Wzp6kPHzK2bEx8p3JJG7jv9qKxV2LZRvGesF18HjaVR7FZ+2IxVfdvJIr29CVJC9/mJymOB0g0MlNVSRRfhe/BPi1y1WoGVpX+Xk7vQz5Zp14k0/4Drd6lYW044FK2/wD2nDko9UmFQccEe9A8OX4bfaUsBQSoGD1irz4dvg5fvWhG+0unD5T+Xcd4KTGCFHHaBXNkTTpBUV2Cfiborcpv7dYUzcq8w6odKZI9lbVHPBB7iqKhFaP4s8OOWja7UEraU4lxJPMAKH3zB+tUhzSnBJCTFNjyWqZRxroXJFfLNENWiuoqF21VPBqqaFYOtVc0R/Dk9KkVpi+1PaEdmz6TrDrKfMJFc6hqiVHf3ru1JKCVEEGo7rSEKykxiuG16dri/AS8sVv2ziUgGRj3GR+1ZgPKrNavp7KkghC6zHW2yHXAeQtX7mujE10jmzJ6bF1yg0TousKaUAc7flnpJyI9a4t8460DeMwo1ZHOapdfia8W20twgj5jAkx+gBploXil26WUrWlCSJyeI6JHt71jlu/0nNNbS8WgylRSeJBjn1HpS1TDR+hbXV2UgJQoKVgeWPcU5ZeCkgyc1+dLPU1J6kiQYk9J/SrRbeO3fgqa24AJKgTIHSOwGKR40wbNPvdUKSAEBSc53RBTHf0kx6VmXi/xKp1YQhUBPEdefTOAPpVeuPEr7iSnd5SSeh5nORzk5pj4a0kOqlShAGJ/Y/rTJJdBr9HnhfT0LQpx4q3BRITJ4IG5UDrkZHaq/wDinqyXA02kQEqJJkwQAI56jdT7VtTSgwjbuEA+acHBAjEcVQ/GduEpQUKlJkxPBMZg94/SmAuyqJTJr1eOamsUzXN6nNG90VrVnNvlQq36YoIvLctyIWgqPruEn2g1SEKzVg0d8/EQ4o/nGeg4j9v0pciMjevF7jbjCFyCpLhQfuoEfdFVJxxqICQe9PtduUraAnle70kpSqR/8z96TWGlJJMqEGvNypcju/52+Gyv3xt1YTAJNN7bS2g3ChyO1JNR0TY6dqgc0Xp18VOfCUKDTrTHVXtHDun26PNjFep1hjggY9KO1fQnHMITAqs3Hhh5BiJFPFRktsR2nqJdmLVDfmSoqQTijtQU0U+UmfSkui3Sv4bYpEZgE9ae2Ol70bwpI29DWdoKprYp094JwJn1qja5byta8nconOepq6XN4HCUo2gJkKIiSR05mKrjyZStP5kqgiOhyK7cUGlyfpwZ8ib4rwpTwIM12sSJo+/tY9SelCMp5FUJC5bdTs3UYP3qV5qKgLQNEYPbfB4qZuehjpilqbM/lMVP/MHEUKCixaZZJJG5cZ7T+lOLi8CAEgxEHHcD/wDqfpVIN44njn/ma+/j1kDy5B56+3rQNxLQ0hSz5FSs9eMY56TxQvibRXAneQeO2IjmaW2GtOtqB6j/AJ/emvi7X/isIIlKlSCmcH1+/wC9Y1NFV03g+tRXozPQ4qS24FSm2KhFC/tY76A22pEx70ZZqI8s4JBj1Ex+5+9S2LO1QSvAJifQ4n6GP1qV6yLTym1Dg49R0M9orSdmRoevMuKU2Gzj4LcDMn+WnJnk9J9KVLtLxOAlUnOK0BrT/iMNvBUr+GnJjokRxUFhqsqE7ZGDxXnym1JnXCKcVsounoXlTm7cMQZqdjSlb/jFW3NP39UYauCXIKT+lML5q2eRvQsAHpNTk5dorBxVJiJjxUEL2KUDV0Zu7dxCTuSTGc1RtU0i2nB80dKrQKEyN6x7GjHGpLQMmTew67W4y4W1ArI9/vFS2RdUohDpSlQ6mKK1C8cUQ8EgrVmRkFPXHei7Z1t1sykGTOMH3rsjFSITbiVXQNVSh9QcVtO4jv1P68068WBTLjd02mW1p2qxzmQSPYkTWdXv/UVH9Rz9aunhXxaA3/D3CQpBwAoSM9yTgcV1+UcDXoHqdolSf4hgSn84nKD0BH9PqKTOuyQYq9I0ltBL1m5KR87Z80pPQdCMVX/EuibB8VsH4S+B1Qf6T/ag0ZMVJQFiO9RPWRT0/wCe9e2KoVBGOtObRIV5SJMx6/agMxOlNSoIMTTy70oJG48TzH9hxSq7ZAOPpWCjoWJVwJ9qjVZEcivV6oUJgYPfr7e1K3Lpxw8/agGhg9tTkke1Jr55SlCcDoKZN2eM9e9D6kzGysgojtBuUB3I/erLpenhTgT3CT/8kg9qrtngTmR8sd+k+lXbRkkPpHlJCUAcQSEJHPoZoGn2ONU8JpctlFKfMhJIjr3SPpSK5thcWbFwEn4javgO7RxHylXuP1Na1YMK2ypXJ4gRkYjuY/es88MW5Zv7+yUnyuArSBIEp/mIUO2D/bpU3Ls0UONWYbS2Et3RBSkAp3f0iI/Sqrpj6A7OTmMnrT+48JISjf8AFStRH1J61WLmwJV5EFJSrO4xNcqab0zsS1tDZ/w2l3c8XBG7zIHSjBoTaQFNEp2ZIUefvQ9pftW6F43KVk549Kg1Z5N0gOtulECFJmP0oXJvb0N9V0Qv6ihTkxJjpVm8P2dqW5uNm6etUABtpQUpRMdB1rm+1dLipCYgRT/E/wCojyJrZa2dEG5LDyindlC0kQR2NVUOu27zjSHApIVE9D9+Ku+neELh9sfFeABR5dvzgcjI5rPtSslNlxpwEKB5VIM/3FUx02yc5tbPPEGjobCXG1YOFImYMcg9jSf4PanlnZvbdphxEAlIMmPYZxStKOfQ10pkJJdn1pqDzJBSo4/bt6irR4b8VNI3pcSClfKSJE+3TrkVVwKjcYHIoiVZZtV0QDc9aL+I18ykgeZAmOnKf1jmoNMvArAMExmB065HtSrS9YdYUFIURHPY+kff705Q23dytkJZe6tgwlw5Mp/oV6cH0rGaHlkyVBTS0hYnHmkjnIGDjuO/rVY1i2U24pEHBx7dKcaTrYT5XNwcR5YVjggRtj5uZmrQXLK5SC7CSEgnJAA45P0otWBNozK301bqoQJ7noBT600JCPm5x06Ec1Z7jULS2AS0UqT0iD357/8Aqq7qOvoMlMiOBjjoO9ANtkd2ykDGMkEexjmqrqTm5wjtXWq60pRhPXnrQTeRJOeTQr0pBbDdKy4EniZPsMmrJaOSmUiFpOMxzmfoQPvVS05RKpHfjOfWrLauBDZ3SdyoEEcgH69aEgSNe0rUVhsDb0GY7xJgHvNVjS7htvXHd4KCtMJBUYmD5hP5CAcdJpN4e8ShSkpWVJjqOsf1EmQPYUJ471dRvkncFIbCVAYwTkgkZ7Y9ak0rDFMZeLdacbuXmUICAlRAWMyOQZ44NI27dx0SpZWT0Tk058RWirwtXDaoQ+gFQHRaPIsAfQGP9VWTQbIWyN60CAMuxiPpxUJVHo6YpyWyhuWIBCdi+PzGKWptltr80gK7f4q2arqyHH1BJQUHypVGf9qH0y2bcfCXdwSTBWo4noJFGOT9C8f4K9RQXG5DJOweZQpOqxKoUjKT+lbRZ2TFsFha0Fsp+UZP+9Znrdxbtvr/AIZKw2rMKSRB6xPSmhPxCSj6TeHfxLdYHwgAWwISCJgjsRkfqKm1/WDfXTCVtoAdEDuJPfkGf3quKtrZoAh7c4JKkJSR0BBCjiOZoN3TShbat4AWncCFBRSPdJ5EVZ44XZJTktmp6d+Fe1PxG7laFzgRiOkkGazHxG2q3u3m1fMFmeIM5nGMzV40P8RXmmh8T+aUYBygmMDccgkiMxVP/EPUf4pxFyElJWNqwe6eOPQ0MalyqQJVVoXIWFcfaviqKTsvFMGTTFq7Bwau1RIlUn9a4SopIIMV6o18SIoDDC8vU3A8xhYwFf2V396AWt1HqO6f8VEpHUVIzcFJ5rBo9auhtmYIPBmY7zxUTz5VgUSp9J+ZKT6kZ+9Cu3IHyJCawdgrjYBjr/zFShEQDxxUTRJVPWpVryKLGj0PLS3aQglJMkAZ9eagfuTG38szH96D+JjmvHHQeB/zFTFoa6arI8sgmORPt6e+aM8Q2e27dTEfKSPdKZzSzSFeYZE+p59Md+Ks+pLXdlkFQTub7SNyDHMbuFDk0vpmWnwlozCrTcp4nYoqgYKNwg+4JCTmutQ1L/6Q27EOySklWMHoR1NVvQba4btXnFLDbRV8NS1HjIJMDOYAHqaBXefBWHmlFbc7QSkhJMSRn71z5I3I6MT+pYf/APLOrYT/ACtqhAACTBjuR+9JbzT7tbjaC0GykiATCZnCjTzwR4muklSnJLSp25GD9elMw+3cHe46okgpCdkmep8vzCYqbbj2i222VvxPpl4EIWp8mCQtKR8qhxBSMpjqaT2moXaU+YkjoSlKv1rRdQ0m4LbQMIVshQnaSB35APHrQ134XtkhBadDUjzBcklXeaZSSjtCPb0zHnFJMqkKWr5lE5HeB6/2oZD20kCSDjMda6LKYJ35VkffKTBx0NBqQBkEqNeijhYyQnI/08g9fT3ru+tPiNqdbHkTyeme1KU3aql/jzBSJg8iSAfoKHB2HkqA91dbpqImu0VWhCVDhHBohu8HUfahK8mhSYyYwN0nvXhcSetALr0Cl4oPIJW+BOaHW/NRq5rymUUZyYXaHvRLYkk0PZJxUJeIJ96Rq2UukGLVXqVd6ibemimEJIM0j0ayZlGQfbnirTaak0VsQVJ2bgVBXcJyBHyyIkzzVctIJGYSOvpPMGmOtaIWkNOtqC2jgqGCkk4ketJ6KzUBZLXZXSDtUXmlKRiQQPMiQfzY5HaaonhjVv4dlxt5wBCjISWy4kHuuMgQAMVe/wAPnkKsEyZU2SDmSJ6DqBBOPU1kjVyvcWGVKO4qTtJACpOSZgZAGfSpzjy7HxPiy9+NHlO2jTrTUOFIUpxuCClONw2mCgiATEgxMVRdK8VXDCgptY9UqAUk/wDirr6inzXg4oCTcPFlK5TLcqyQcEAAEEgdaQ2djcsAKS0drh2/JvylUZTBKTPHEzS4+FNdlpWMrjU9UWpLykuDcJT5QJBzIScxkQetT2Wq3SkA/HB5kOCSD2E9K61PX7h0oNw2lKgniNm8ZG6EnBBHAjIqG1cLi1lexCYSEBSoEAHA5JPEz3oce6SGtUtspCbiASME446Hn6V6yEbT5iFe2Paa6VaxtkEBUQemQDz9a8csiSQ0FLgSYzA+ld+jgZ67bwmRzQRqdasdQe1Rc0yAcV0DXrbRUQAMmmTmn7BCkwes4/es3QBeKItrJTnyiakLSBn9Joyw1IIP7Ujk/BiJ7QXkp3fDMd8f5oEQDkfStJ8K6gp9OxZPOZGODxjqKp/iTTdl0W4gE49jxQUn6BS3QidgnFRkUXqVmWl7SIwDQqBmqLoIYk7U1C2meASa9uFYorR3AFQQTPap9Kyl+A6WOImfanlt4dUElT7wZTInylwiZglKTgVHrjobWlIEGAqfcUIq+UpW5Ss/vS22gd9F4tvw9Q6wpdvetPLjypGM9jyQfSkbGm6irfbpZcXA8yQJxjjv0iJpp4I8YfAdSBAQQApP9SuJOPX96uP4hJLjDd0lS2l7hlCimcjKiOADxJ/ep7XYvJp0yoeD9UDTdwh1Skp2gFAwsqCogAkHdyKFvGbZoBxud6oOx1vIA5O5QjbHET1oS7Wq4cU4qVuq5c77UgSqBlUAZ9DzNMLjTGi0FBStwIBCjIIEGEriJ83BiI4pXssqQDdKYUgJQ6+mDOxUgA9VJUk7Tn0HPvXGl6q5bXAVvccSRGSd0TjJmDRl8W0BvahKkpJJQVDPQwZBExgT0oIXLaiQVw32SnO0nqTJ3cRIP6VqVVQ3J9oMfuW0uOOOJLm8eRyCASRKsECSkk5968VqrcD4tsFHgKaUUggRyAYn/NDeJFFa20sOqcZwG0qkKTJwgg9f8ij2fAd5A3ICeyd24p9wDA+54NalQLdlL+VQzvA/KQYinuhXrKA4TuCjEJSM8ZGcAf5r7UGxtSr8xHMmelCtpBbXPQSO4kjrzVntEeji9aQsEqKQomTt6T3oRdqycJVmiG1bUGOqTP3pUlZiO/P09aMb/TMKt2ihQUnaYPEzI+1NfEN25dKQW2zwAQCCokD+kZgd+M0FaD+Xu6jIrrSzDqIJEjMEiftWb9/AKKYuVZOzt2LniNpqApgwcEdx+kVqjNmhKEqCRKjBPMj61WNf0xpLzMIjejcrJyZOef2pI5/txaHePVoh8IXwDsLdS0DjcrAFGeNLRaLsQtLo2hSXERCgeIgkdO9QosG/gTsEh9IB6wULkT2wKksnSW85gkCc4g49q0n6gQim7E62HLp4J2/zCIgCBA/MY6etFOeGSiCTuTkKOMFJhQicehODTnQ0BL7pTiWxP/lE1JrbCVfBBGFJlWSJOOY9zSvI7pFFFVZLo/h/Tiha31PKIThMhIE/mlIiR7/Q0ud8FOtpFw0pS7fdHxAk4TPzFI6DMkSBFBurKGVJQYSTkfetJ/Cq5Vc2zjT8ONpASEqSCIkpjjOMVJznHd6H4qgNfgxDyB8ZsiEwHMAzj8yT68RmqFrWhtMrU2hSyUrIC1KTB9YA44ovTr1y3urlllZS0C6Aidw8hUE/NOQOtdeE7ZLtwQ4NwKF8+nB9D6itFSg3b0ZuLXQOm1s2/mdeUrgFKUgA/wBUHkY4kc1crbxjauWbls8FtrggPABWRJSop7SANoB56VTdIaC1LKhO0iPSXEp/YkVGtlO1/HDYI9D8VI/Ymmcf1k9N9AbF8VFJ4IOCkZyIgf781yt3bkpKhunIlJ5mesn/ADXHwwEyBmaDW4dvJ5H7GqpbNY1tXElSUAgJWfMFfKnB7+/qaMe8MrUS4yPiBMlYAhI7FPmCz1+UdMTQOlGEBY+ffE84j1qz+JLJCbW1eSCHFQCqTkec8THNI206Q6SoRuaggkIWhsEclsGFRxO47sZ5zzV20/xohlhtAaMiZhZggGAQDkDkfSqZpdun+KdEYCVke+DVlsWEu27PxEpVtBA8oGCZjHqT960ktC32f//Z"/>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en-US">
              <a:latin typeface="Palatino Linotype" pitchFamily="18" charset="0"/>
            </a:endParaRPr>
          </a:p>
        </p:txBody>
      </p:sp>
      <p:pic>
        <p:nvPicPr>
          <p:cNvPr id="1026" name="Picture 2" descr="http://www.carolecgood.com/f_KindnessKitm_20fde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73" y="1392382"/>
            <a:ext cx="4011929"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kfreedomfighters.files.wordpress.com/2012/07/kindn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199" y="1640754"/>
            <a:ext cx="3971379" cy="37694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oveparadiseforyou.com/wp-content/uploads/2008/10/kindness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88348"/>
            <a:ext cx="8096828" cy="54811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0098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500" fill="hold"/>
                                        <p:tgtEl>
                                          <p:spTgt spid="1028"/>
                                        </p:tgtEl>
                                        <p:attrNameLst>
                                          <p:attrName>ppt_w</p:attrName>
                                        </p:attrNameLst>
                                      </p:cBhvr>
                                      <p:tavLst>
                                        <p:tav tm="0">
                                          <p:val>
                                            <p:fltVal val="0"/>
                                          </p:val>
                                        </p:tav>
                                        <p:tav tm="100000">
                                          <p:val>
                                            <p:strVal val="#ppt_w"/>
                                          </p:val>
                                        </p:tav>
                                      </p:tavLst>
                                    </p:anim>
                                    <p:anim calcmode="lin" valueType="num">
                                      <p:cBhvr>
                                        <p:cTn id="14" dur="500" fill="hold"/>
                                        <p:tgtEl>
                                          <p:spTgt spid="1028"/>
                                        </p:tgtEl>
                                        <p:attrNameLst>
                                          <p:attrName>ppt_h</p:attrName>
                                        </p:attrNameLst>
                                      </p:cBhvr>
                                      <p:tavLst>
                                        <p:tav tm="0">
                                          <p:val>
                                            <p:fltVal val="0"/>
                                          </p:val>
                                        </p:tav>
                                        <p:tav tm="100000">
                                          <p:val>
                                            <p:strVal val="#ppt_h"/>
                                          </p:val>
                                        </p:tav>
                                      </p:tavLst>
                                    </p:anim>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2000"/>
                                        <p:tgtEl>
                                          <p:spTgt spid="1030"/>
                                        </p:tgtEl>
                                      </p:cBhvr>
                                    </p:animEffect>
                                    <p:anim calcmode="lin" valueType="num">
                                      <p:cBhvr>
                                        <p:cTn id="21" dur="2000" fill="hold"/>
                                        <p:tgtEl>
                                          <p:spTgt spid="1030"/>
                                        </p:tgtEl>
                                        <p:attrNameLst>
                                          <p:attrName>ppt_w</p:attrName>
                                        </p:attrNameLst>
                                      </p:cBhvr>
                                      <p:tavLst>
                                        <p:tav tm="0" fmla="#ppt_w*sin(2.5*pi*$)">
                                          <p:val>
                                            <p:fltVal val="0"/>
                                          </p:val>
                                        </p:tav>
                                        <p:tav tm="100000">
                                          <p:val>
                                            <p:fltVal val="1"/>
                                          </p:val>
                                        </p:tav>
                                      </p:tavLst>
                                    </p:anim>
                                    <p:anim calcmode="lin" valueType="num">
                                      <p:cBhvr>
                                        <p:cTn id="22"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4678363"/>
          </a:xfrm>
        </p:spPr>
        <p:txBody>
          <a:bodyPr>
            <a:normAutofit fontScale="92500" lnSpcReduction="10000"/>
          </a:bodyPr>
          <a:lstStyle/>
          <a:p>
            <a:pPr marL="0" indent="0">
              <a:buNone/>
            </a:pPr>
            <a:r>
              <a:rPr lang="en-US" dirty="0"/>
              <a:t>   </a:t>
            </a:r>
            <a:r>
              <a:rPr lang="en-US" b="1" dirty="0"/>
              <a:t>Which of the following statements regarding the tenets (beliefs) of Islam is accurate?</a:t>
            </a:r>
            <a:endParaRPr lang="en-US" dirty="0"/>
          </a:p>
          <a:p>
            <a:pPr marL="0" indent="0">
              <a:buNone/>
            </a:pPr>
            <a:r>
              <a:rPr lang="en-US" dirty="0"/>
              <a:t>a.  Muslims believe Muhammad was the divine son of Allah.</a:t>
            </a:r>
          </a:p>
          <a:p>
            <a:pPr marL="0" indent="0">
              <a:buNone/>
            </a:pPr>
            <a:r>
              <a:rPr lang="en-US" dirty="0"/>
              <a:t>b.  Muslims worship one god whose name is Allah.</a:t>
            </a:r>
          </a:p>
          <a:p>
            <a:pPr marL="0" indent="0">
              <a:buNone/>
            </a:pPr>
            <a:r>
              <a:rPr lang="en-US" dirty="0"/>
              <a:t>c.  Pilgrimage to Mecca commemorates the birth of Muhammad.</a:t>
            </a:r>
          </a:p>
          <a:p>
            <a:pPr marL="0" indent="0">
              <a:buNone/>
            </a:pPr>
            <a:r>
              <a:rPr lang="en-US" dirty="0"/>
              <a:t>d.  The Quran is meant to supplement Jewish and Christian scripture.</a:t>
            </a:r>
          </a:p>
          <a:p>
            <a:pPr marL="0" indent="0">
              <a:buNone/>
            </a:pPr>
            <a:r>
              <a:rPr lang="en-US" dirty="0"/>
              <a:t>e.  Friday is an obligatory day of rest for Muslims.</a:t>
            </a:r>
          </a:p>
        </p:txBody>
      </p:sp>
      <p:sp>
        <p:nvSpPr>
          <p:cNvPr id="4" name="Rounded Rectangle 3"/>
          <p:cNvSpPr/>
          <p:nvPr/>
        </p:nvSpPr>
        <p:spPr>
          <a:xfrm>
            <a:off x="381000" y="2743200"/>
            <a:ext cx="8382000" cy="616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787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678363"/>
          </a:xfrm>
        </p:spPr>
        <p:txBody>
          <a:bodyPr>
            <a:noAutofit/>
          </a:bodyPr>
          <a:lstStyle/>
          <a:p>
            <a:pPr marL="0" indent="0">
              <a:buNone/>
            </a:pPr>
            <a:r>
              <a:rPr lang="en-US" sz="2400" dirty="0"/>
              <a:t>The cities of northern Italy saw their trade expand in the 13</a:t>
            </a:r>
            <a:r>
              <a:rPr lang="en-US" sz="2400" baseline="30000" dirty="0"/>
              <a:t>th</a:t>
            </a:r>
            <a:r>
              <a:rPr lang="en-US" sz="2400" dirty="0"/>
              <a:t> century and enjoyed a virtual European monopoly on  Eastern goods such as silk and spices.  What ended that monopoly?</a:t>
            </a:r>
          </a:p>
          <a:p>
            <a:pPr marL="0" indent="0">
              <a:buNone/>
            </a:pPr>
            <a:r>
              <a:rPr lang="en-US" sz="2400" dirty="0"/>
              <a:t>a. the invasion of the Mongols</a:t>
            </a:r>
          </a:p>
          <a:p>
            <a:pPr marL="0" indent="0">
              <a:buNone/>
            </a:pPr>
            <a:r>
              <a:rPr lang="en-US" sz="2400" dirty="0"/>
              <a:t>b. development of an alternate trade route through </a:t>
            </a:r>
            <a:r>
              <a:rPr lang="en-US" sz="2400" dirty="0" err="1"/>
              <a:t>Kievan</a:t>
            </a:r>
            <a:r>
              <a:rPr lang="en-US" sz="2400" dirty="0"/>
              <a:t> Russia</a:t>
            </a:r>
          </a:p>
          <a:p>
            <a:pPr marL="0" indent="0">
              <a:buNone/>
            </a:pPr>
            <a:r>
              <a:rPr lang="en-US" sz="2400" dirty="0"/>
              <a:t>c. the Portuguese maritime route to India around the horn of Africa </a:t>
            </a:r>
          </a:p>
          <a:p>
            <a:pPr marL="0" indent="0">
              <a:buNone/>
            </a:pPr>
            <a:r>
              <a:rPr lang="en-US" sz="2400" dirty="0"/>
              <a:t>d. invention of the camel saddle which open up desert trade routes </a:t>
            </a:r>
          </a:p>
          <a:p>
            <a:pPr marL="0" indent="0">
              <a:buNone/>
            </a:pPr>
            <a:r>
              <a:rPr lang="en-US" sz="2400" dirty="0"/>
              <a:t>e. Spanish discovery of the New World which brought spices &amp; silk from the west to Europe</a:t>
            </a:r>
          </a:p>
          <a:p>
            <a:pPr marL="0" indent="0">
              <a:buNone/>
            </a:pPr>
            <a:r>
              <a:rPr lang="en-US" sz="2400" dirty="0"/>
              <a:t> </a:t>
            </a:r>
          </a:p>
        </p:txBody>
      </p:sp>
      <p:sp>
        <p:nvSpPr>
          <p:cNvPr id="4" name="Rounded Rectangle 3"/>
          <p:cNvSpPr/>
          <p:nvPr/>
        </p:nvSpPr>
        <p:spPr>
          <a:xfrm>
            <a:off x="138543" y="3581400"/>
            <a:ext cx="8167255"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787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80999"/>
            <a:ext cx="8305800" cy="5893921"/>
          </a:xfrm>
          <a:prstGeom prst="rect">
            <a:avLst/>
          </a:prstGeom>
        </p:spPr>
        <p:txBody>
          <a:bodyPr wrap="square">
            <a:spAutoFit/>
          </a:bodyPr>
          <a:lstStyle/>
          <a:p>
            <a:r>
              <a:rPr lang="en-US" sz="2900" dirty="0"/>
              <a:t>What important contribution did Nicholas Copernicus make to world history?</a:t>
            </a:r>
            <a:endParaRPr lang="en-US" sz="2900" b="1" dirty="0"/>
          </a:p>
          <a:p>
            <a:r>
              <a:rPr lang="en-US" sz="2900" dirty="0"/>
              <a:t>	a.  Copernicus, a Russian merchant, was the first member of the bourgeoisie </a:t>
            </a:r>
            <a:endParaRPr lang="en-US" sz="2900" b="1" dirty="0"/>
          </a:p>
          <a:p>
            <a:r>
              <a:rPr lang="en-US" sz="2900" dirty="0"/>
              <a:t>	b.  Copernicus founded a school of navigation and developed the caravel, a new type of sailing ship</a:t>
            </a:r>
          </a:p>
          <a:p>
            <a:r>
              <a:rPr lang="en-US" sz="2900" dirty="0"/>
              <a:t>	c.  Copernicus outlined the concept of the heliocentric universe, crushing popular beliefs that had existed for thousands of years.</a:t>
            </a:r>
          </a:p>
          <a:p>
            <a:r>
              <a:rPr lang="en-US" sz="2900" dirty="0"/>
              <a:t>	d.  Copernicus opened the world’s first shopping mall – Copernicus World – in Warsaw, Poland.</a:t>
            </a:r>
          </a:p>
          <a:p>
            <a:r>
              <a:rPr lang="en-US" sz="2900" dirty="0"/>
              <a:t>	e.  Copernicus was the founder of the Club of Rome, a precursor of the European Union.  </a:t>
            </a:r>
          </a:p>
        </p:txBody>
      </p:sp>
    </p:spTree>
    <p:extLst>
      <p:ext uri="{BB962C8B-B14F-4D97-AF65-F5344CB8AC3E}">
        <p14:creationId xmlns:p14="http://schemas.microsoft.com/office/powerpoint/2010/main" val="56979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305800" cy="4154984"/>
          </a:xfrm>
          <a:prstGeom prst="rect">
            <a:avLst/>
          </a:prstGeom>
        </p:spPr>
        <p:txBody>
          <a:bodyPr wrap="square">
            <a:spAutoFit/>
          </a:bodyPr>
          <a:lstStyle/>
          <a:p>
            <a:r>
              <a:rPr lang="en-US" sz="2200" dirty="0"/>
              <a:t>“For the sake of the preservation of this entire creation, </a:t>
            </a:r>
            <a:r>
              <a:rPr lang="en-US" sz="2200" dirty="0" err="1"/>
              <a:t>Purusha</a:t>
            </a:r>
            <a:r>
              <a:rPr lang="en-US" sz="2200" dirty="0"/>
              <a:t>, the exceedingly resplendent one, assigned separate duties to the classes which had sprung from his mouth, arms, thighs, and feet.”</a:t>
            </a:r>
          </a:p>
          <a:p>
            <a:r>
              <a:rPr lang="en-US" sz="2200" dirty="0"/>
              <a:t>				--  Code of Manu, circa 300 B.C.E.</a:t>
            </a:r>
          </a:p>
          <a:p>
            <a:endParaRPr lang="en-US" sz="2200" dirty="0"/>
          </a:p>
          <a:p>
            <a:r>
              <a:rPr lang="en-US" sz="2200" dirty="0"/>
              <a:t>The passage above most reflects which of the following cultural traditions?</a:t>
            </a:r>
          </a:p>
          <a:p>
            <a:endParaRPr lang="en-US" sz="2200" dirty="0"/>
          </a:p>
          <a:p>
            <a:r>
              <a:rPr lang="en-US" sz="2200" dirty="0"/>
              <a:t>(A) The concept of caste in the Vedic religions</a:t>
            </a:r>
          </a:p>
          <a:p>
            <a:r>
              <a:rPr lang="en-US" sz="2200" dirty="0"/>
              <a:t>(B) The </a:t>
            </a:r>
            <a:r>
              <a:rPr lang="en-US" sz="2200" dirty="0" err="1"/>
              <a:t>Daoist</a:t>
            </a:r>
            <a:r>
              <a:rPr lang="en-US" sz="2200" dirty="0"/>
              <a:t> emphasis on the balance between humans and nature</a:t>
            </a:r>
          </a:p>
          <a:p>
            <a:r>
              <a:rPr lang="en-US" sz="2200" dirty="0"/>
              <a:t>(C) Buddha’s teaching about the search for enlightenment</a:t>
            </a:r>
          </a:p>
          <a:p>
            <a:r>
              <a:rPr lang="en-US" sz="2200" dirty="0"/>
              <a:t>(D) Confucius’ teaching on social harmony</a:t>
            </a:r>
          </a:p>
        </p:txBody>
      </p:sp>
      <p:sp>
        <p:nvSpPr>
          <p:cNvPr id="5" name="Rectangle 4"/>
          <p:cNvSpPr/>
          <p:nvPr/>
        </p:nvSpPr>
        <p:spPr>
          <a:xfrm>
            <a:off x="609600" y="4953000"/>
            <a:ext cx="8001000" cy="1569660"/>
          </a:xfrm>
          <a:prstGeom prst="rect">
            <a:avLst/>
          </a:prstGeom>
        </p:spPr>
        <p:txBody>
          <a:bodyPr wrap="square">
            <a:spAutoFit/>
          </a:bodyPr>
          <a:lstStyle/>
          <a:p>
            <a:r>
              <a:rPr lang="en-US" sz="2400" dirty="0">
                <a:solidFill>
                  <a:srgbClr val="FF0000"/>
                </a:solidFill>
              </a:rPr>
              <a:t>The correct answer is A. The passage reflects support for a strictly hierarchical society with separate tasks for each group, whose place in society was determined at birth. These ideas are closest to the Vedic religions of India.</a:t>
            </a:r>
          </a:p>
        </p:txBody>
      </p:sp>
    </p:spTree>
    <p:extLst>
      <p:ext uri="{BB962C8B-B14F-4D97-AF65-F5344CB8AC3E}">
        <p14:creationId xmlns:p14="http://schemas.microsoft.com/office/powerpoint/2010/main" val="182124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229600" cy="3785652"/>
          </a:xfrm>
          <a:prstGeom prst="rect">
            <a:avLst/>
          </a:prstGeom>
        </p:spPr>
        <p:txBody>
          <a:bodyPr wrap="square">
            <a:spAutoFit/>
          </a:bodyPr>
          <a:lstStyle/>
          <a:p>
            <a:r>
              <a:rPr lang="en-US" sz="2400" dirty="0"/>
              <a:t>Which of the following accurately describes the Mongol Empire’s role in facilitating trans-Eurasian trade?</a:t>
            </a:r>
          </a:p>
          <a:p>
            <a:endParaRPr lang="en-US" sz="2400" dirty="0"/>
          </a:p>
          <a:p>
            <a:r>
              <a:rPr lang="en-US" sz="2400" dirty="0"/>
              <a:t>(A) It imposed Mongol religious beliefs and practices on conquered peoples.</a:t>
            </a:r>
          </a:p>
          <a:p>
            <a:r>
              <a:rPr lang="en-US" sz="2400" dirty="0"/>
              <a:t>(B) It reestablished the Silk Roads between East Asia and Europe.</a:t>
            </a:r>
          </a:p>
          <a:p>
            <a:r>
              <a:rPr lang="en-US" sz="2400" dirty="0"/>
              <a:t>(C) It created a self-contained economic system by banning non-Mongol merchants from its territories.</a:t>
            </a:r>
          </a:p>
          <a:p>
            <a:r>
              <a:rPr lang="en-US" sz="2400" dirty="0"/>
              <a:t>(D) It developed a sophisticated bureaucracy staffed by talented Mongols.</a:t>
            </a:r>
          </a:p>
        </p:txBody>
      </p:sp>
      <p:sp>
        <p:nvSpPr>
          <p:cNvPr id="5" name="Rectangle 4"/>
          <p:cNvSpPr/>
          <p:nvPr/>
        </p:nvSpPr>
        <p:spPr>
          <a:xfrm>
            <a:off x="580623" y="5109865"/>
            <a:ext cx="8212428" cy="1446550"/>
          </a:xfrm>
          <a:prstGeom prst="rect">
            <a:avLst/>
          </a:prstGeom>
        </p:spPr>
        <p:txBody>
          <a:bodyPr wrap="square">
            <a:spAutoFit/>
          </a:bodyPr>
          <a:lstStyle/>
          <a:p>
            <a:r>
              <a:rPr lang="en-US" sz="2200" dirty="0">
                <a:solidFill>
                  <a:srgbClr val="FF0000"/>
                </a:solidFill>
              </a:rPr>
              <a:t>The correct answer is B. The Mongol Empire was able to ensure a measure of peace and stability along the Silk Roads through its political control of the surrounding regions.  This contributed to an increase in trade across Eurasia.</a:t>
            </a:r>
          </a:p>
        </p:txBody>
      </p:sp>
    </p:spTree>
    <p:extLst>
      <p:ext uri="{BB962C8B-B14F-4D97-AF65-F5344CB8AC3E}">
        <p14:creationId xmlns:p14="http://schemas.microsoft.com/office/powerpoint/2010/main" val="308209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858" y="609600"/>
            <a:ext cx="8280042" cy="4401205"/>
          </a:xfrm>
          <a:prstGeom prst="rect">
            <a:avLst/>
          </a:prstGeom>
        </p:spPr>
        <p:txBody>
          <a:bodyPr wrap="square">
            <a:spAutoFit/>
          </a:bodyPr>
          <a:lstStyle/>
          <a:p>
            <a:r>
              <a:rPr lang="en-US" sz="2000" dirty="0"/>
              <a:t>“What is recorded in the Buddhist scriptures is analogous to the teachings contained in the scripture of </a:t>
            </a:r>
            <a:r>
              <a:rPr lang="en-US" sz="2000" dirty="0" err="1"/>
              <a:t>Laozi</a:t>
            </a:r>
            <a:r>
              <a:rPr lang="en-US" sz="2000" dirty="0"/>
              <a:t> [the founder of Daoism] in China, and it is actually believed that </a:t>
            </a:r>
            <a:r>
              <a:rPr lang="en-US" sz="2000" dirty="0" err="1"/>
              <a:t>Laozi</a:t>
            </a:r>
            <a:r>
              <a:rPr lang="en-US" sz="2000" dirty="0"/>
              <a:t>, after having gone to India, instructed the barbarians and became the Buddha.”</a:t>
            </a:r>
          </a:p>
          <a:p>
            <a:r>
              <a:rPr lang="en-US" sz="2000" dirty="0"/>
              <a:t>			--- Yu </a:t>
            </a:r>
            <a:r>
              <a:rPr lang="en-US" sz="2000" dirty="0" err="1"/>
              <a:t>Huan</a:t>
            </a:r>
            <a:r>
              <a:rPr lang="en-US" sz="2000" dirty="0"/>
              <a:t>, Chinese historian, circa 250 C.E.</a:t>
            </a:r>
          </a:p>
          <a:p>
            <a:endParaRPr lang="en-US" sz="2000" dirty="0"/>
          </a:p>
          <a:p>
            <a:r>
              <a:rPr lang="en-US" sz="2000" dirty="0"/>
              <a:t>In the fictionalized account of the origins of Buddhism outlined in the passage above, Yu </a:t>
            </a:r>
            <a:r>
              <a:rPr lang="en-US" sz="2000" dirty="0" err="1"/>
              <a:t>Huan’s</a:t>
            </a:r>
            <a:r>
              <a:rPr lang="en-US" sz="2000" dirty="0"/>
              <a:t> purpose was most likely to</a:t>
            </a:r>
          </a:p>
          <a:p>
            <a:r>
              <a:rPr lang="en-US" sz="2000" dirty="0"/>
              <a:t>(A) make it easier for his Buddhist readers to convert to Daoism</a:t>
            </a:r>
          </a:p>
          <a:p>
            <a:r>
              <a:rPr lang="en-US" sz="2000" dirty="0"/>
              <a:t>(B) hint at the existence of an alternate set of Buddhist scriptures that were different from the officially accepted ones</a:t>
            </a:r>
          </a:p>
          <a:p>
            <a:r>
              <a:rPr lang="en-US" sz="2000" dirty="0"/>
              <a:t>(C) demonstrate the extent of missionary and trade links between China and India</a:t>
            </a:r>
          </a:p>
          <a:p>
            <a:r>
              <a:rPr lang="en-US" sz="2000" dirty="0"/>
              <a:t>(D) assert the superiority of Chinese culture over non-Chinese cultures</a:t>
            </a:r>
          </a:p>
        </p:txBody>
      </p:sp>
      <p:sp>
        <p:nvSpPr>
          <p:cNvPr id="5" name="Rectangle 4"/>
          <p:cNvSpPr/>
          <p:nvPr/>
        </p:nvSpPr>
        <p:spPr>
          <a:xfrm>
            <a:off x="419100" y="5257800"/>
            <a:ext cx="8305800" cy="1261884"/>
          </a:xfrm>
          <a:prstGeom prst="rect">
            <a:avLst/>
          </a:prstGeom>
        </p:spPr>
        <p:txBody>
          <a:bodyPr wrap="square">
            <a:spAutoFit/>
          </a:bodyPr>
          <a:lstStyle/>
          <a:p>
            <a:r>
              <a:rPr lang="en-US" sz="1900" dirty="0">
                <a:solidFill>
                  <a:srgbClr val="FF0000"/>
                </a:solidFill>
              </a:rPr>
              <a:t>The correct answer is D. Yu </a:t>
            </a:r>
            <a:r>
              <a:rPr lang="en-US" sz="1900" dirty="0" err="1">
                <a:solidFill>
                  <a:srgbClr val="FF0000"/>
                </a:solidFill>
              </a:rPr>
              <a:t>Huan’s</a:t>
            </a:r>
            <a:r>
              <a:rPr lang="en-US" sz="1900" dirty="0">
                <a:solidFill>
                  <a:srgbClr val="FF0000"/>
                </a:solidFill>
              </a:rPr>
              <a:t> account privileges Chinese over Indian culture</a:t>
            </a:r>
          </a:p>
          <a:p>
            <a:r>
              <a:rPr lang="en-US" sz="1900" dirty="0">
                <a:solidFill>
                  <a:srgbClr val="FF0000"/>
                </a:solidFill>
              </a:rPr>
              <a:t>by incorrectly claiming that Buddhism was introduced into India from China.</a:t>
            </a:r>
          </a:p>
          <a:p>
            <a:r>
              <a:rPr lang="en-US" sz="1900" dirty="0">
                <a:solidFill>
                  <a:srgbClr val="FF0000"/>
                </a:solidFill>
              </a:rPr>
              <a:t>Choice A may be true, but it is an unintended consequence of the account and is</a:t>
            </a:r>
          </a:p>
          <a:p>
            <a:r>
              <a:rPr lang="en-US" sz="1900" dirty="0">
                <a:solidFill>
                  <a:srgbClr val="FF0000"/>
                </a:solidFill>
              </a:rPr>
              <a:t>therefore incorrect.</a:t>
            </a:r>
          </a:p>
        </p:txBody>
      </p:sp>
    </p:spTree>
    <p:extLst>
      <p:ext uri="{BB962C8B-B14F-4D97-AF65-F5344CB8AC3E}">
        <p14:creationId xmlns:p14="http://schemas.microsoft.com/office/powerpoint/2010/main" val="127551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8153400" cy="4493538"/>
          </a:xfrm>
          <a:prstGeom prst="rect">
            <a:avLst/>
          </a:prstGeom>
        </p:spPr>
        <p:txBody>
          <a:bodyPr wrap="square">
            <a:spAutoFit/>
          </a:bodyPr>
          <a:lstStyle/>
          <a:p>
            <a:r>
              <a:rPr lang="en-US" sz="2200" dirty="0"/>
              <a:t>Which of the following statements best represents a </a:t>
            </a:r>
            <a:r>
              <a:rPr lang="en-US" sz="2200" u="sng" dirty="0"/>
              <a:t>nationalistic</a:t>
            </a:r>
            <a:r>
              <a:rPr lang="en-US" sz="2200" dirty="0"/>
              <a:t> interpretation of the collapse of the Ottoman and Russian empires during and immediately after the First World War?</a:t>
            </a:r>
          </a:p>
          <a:p>
            <a:endParaRPr lang="en-US" sz="2200" dirty="0"/>
          </a:p>
          <a:p>
            <a:r>
              <a:rPr lang="en-US" sz="2200" dirty="0"/>
              <a:t>(A) Military weakness and political instability were the primary reasons for the collapse of these empires.</a:t>
            </a:r>
          </a:p>
          <a:p>
            <a:r>
              <a:rPr lang="en-US" sz="2200" dirty="0"/>
              <a:t>(B) The growing demands of various ethnic groups within these multiethnic empires were the primary reasons for the collapse.</a:t>
            </a:r>
          </a:p>
          <a:p>
            <a:r>
              <a:rPr lang="en-US" sz="2200" dirty="0"/>
              <a:t>(C) The slow pace of industrialization in these empires left them unable to compete militarily and politically with more developed countries.</a:t>
            </a:r>
          </a:p>
          <a:p>
            <a:r>
              <a:rPr lang="en-US" sz="2200" dirty="0"/>
              <a:t>(D) Religious differences between the Russian Empire and the Ottoman Empire led to their final collapse.</a:t>
            </a:r>
          </a:p>
        </p:txBody>
      </p:sp>
      <p:sp>
        <p:nvSpPr>
          <p:cNvPr id="5" name="Rectangle 4"/>
          <p:cNvSpPr/>
          <p:nvPr/>
        </p:nvSpPr>
        <p:spPr>
          <a:xfrm>
            <a:off x="479738" y="4826675"/>
            <a:ext cx="8229600" cy="2031325"/>
          </a:xfrm>
          <a:prstGeom prst="rect">
            <a:avLst/>
          </a:prstGeom>
        </p:spPr>
        <p:txBody>
          <a:bodyPr wrap="square">
            <a:spAutoFit/>
          </a:bodyPr>
          <a:lstStyle/>
          <a:p>
            <a:r>
              <a:rPr lang="en-US" dirty="0">
                <a:solidFill>
                  <a:srgbClr val="FF0000"/>
                </a:solidFill>
              </a:rPr>
              <a:t>The correct answer is B. The historical interpretation described in choice B</a:t>
            </a:r>
          </a:p>
          <a:p>
            <a:r>
              <a:rPr lang="en-US" dirty="0">
                <a:solidFill>
                  <a:srgbClr val="FF0000"/>
                </a:solidFill>
              </a:rPr>
              <a:t>suggests that the demand for political autonomy by various ethnic groups within</a:t>
            </a:r>
          </a:p>
          <a:p>
            <a:r>
              <a:rPr lang="en-US" dirty="0">
                <a:solidFill>
                  <a:srgbClr val="FF0000"/>
                </a:solidFill>
              </a:rPr>
              <a:t>each multiethnic empire led to their collapse. Within the Russian and Ottoman</a:t>
            </a:r>
          </a:p>
          <a:p>
            <a:r>
              <a:rPr lang="en-US" dirty="0">
                <a:solidFill>
                  <a:srgbClr val="FF0000"/>
                </a:solidFill>
              </a:rPr>
              <a:t>empires, the majority ethnic groups had tried to achieve greater political unity</a:t>
            </a:r>
          </a:p>
          <a:p>
            <a:r>
              <a:rPr lang="en-US" dirty="0">
                <a:solidFill>
                  <a:srgbClr val="FF0000"/>
                </a:solidFill>
              </a:rPr>
              <a:t>by imposing their language and culture on other groups, which in turn had</a:t>
            </a:r>
          </a:p>
          <a:p>
            <a:r>
              <a:rPr lang="en-US" dirty="0">
                <a:solidFill>
                  <a:srgbClr val="FF0000"/>
                </a:solidFill>
              </a:rPr>
              <a:t>led to greater nationalist tensions. This interpretation emphasizes the role of</a:t>
            </a:r>
          </a:p>
          <a:p>
            <a:r>
              <a:rPr lang="en-US" dirty="0">
                <a:solidFill>
                  <a:srgbClr val="FF0000"/>
                </a:solidFill>
              </a:rPr>
              <a:t>nationalism, unlike the other choices.</a:t>
            </a:r>
          </a:p>
        </p:txBody>
      </p:sp>
    </p:spTree>
    <p:extLst>
      <p:ext uri="{BB962C8B-B14F-4D97-AF65-F5344CB8AC3E}">
        <p14:creationId xmlns:p14="http://schemas.microsoft.com/office/powerpoint/2010/main" val="376168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72310"/>
            <a:ext cx="8610600" cy="2923877"/>
          </a:xfrm>
          <a:prstGeom prst="rect">
            <a:avLst/>
          </a:prstGeom>
        </p:spPr>
        <p:txBody>
          <a:bodyPr wrap="square">
            <a:spAutoFit/>
          </a:bodyPr>
          <a:lstStyle/>
          <a:p>
            <a:r>
              <a:rPr lang="en-US" sz="2300" dirty="0"/>
              <a:t>The United States Declaration of Independence and the French Declaration of the Rights of Man and Citizen reflect a shared concern for</a:t>
            </a:r>
          </a:p>
          <a:p>
            <a:endParaRPr lang="en-US" sz="2300" dirty="0"/>
          </a:p>
          <a:p>
            <a:r>
              <a:rPr lang="en-US" sz="2300" dirty="0"/>
              <a:t>(A) physical elimination of the ruling class</a:t>
            </a:r>
          </a:p>
          <a:p>
            <a:r>
              <a:rPr lang="en-US" sz="2300" dirty="0"/>
              <a:t>(B) confiscation of church property</a:t>
            </a:r>
          </a:p>
          <a:p>
            <a:r>
              <a:rPr lang="en-US" sz="2300" dirty="0"/>
              <a:t>(C) protection of private property</a:t>
            </a:r>
          </a:p>
          <a:p>
            <a:r>
              <a:rPr lang="en-US" sz="2300" dirty="0"/>
              <a:t>(D) preservation of the monarchy</a:t>
            </a:r>
          </a:p>
        </p:txBody>
      </p:sp>
      <p:sp>
        <p:nvSpPr>
          <p:cNvPr id="5" name="Rectangle 4"/>
          <p:cNvSpPr/>
          <p:nvPr/>
        </p:nvSpPr>
        <p:spPr>
          <a:xfrm>
            <a:off x="609600" y="4724400"/>
            <a:ext cx="8153400" cy="2031325"/>
          </a:xfrm>
          <a:prstGeom prst="rect">
            <a:avLst/>
          </a:prstGeom>
        </p:spPr>
        <p:txBody>
          <a:bodyPr wrap="square">
            <a:spAutoFit/>
          </a:bodyPr>
          <a:lstStyle/>
          <a:p>
            <a:r>
              <a:rPr lang="en-US" sz="2100" dirty="0">
                <a:solidFill>
                  <a:srgbClr val="FF0000"/>
                </a:solidFill>
              </a:rPr>
              <a:t>The correct answer is C.  Both documents were heavily influenced by the writings of enlightenment thinker John Locke, who argued that natural law entitled people to the rights of life, liberty and property. The concerns mentioned in choices A and B occurred during the French Revolution but not the American Revolution, and choice D is antithetical to both documents’ objectives.</a:t>
            </a:r>
          </a:p>
        </p:txBody>
      </p:sp>
    </p:spTree>
    <p:extLst>
      <p:ext uri="{BB962C8B-B14F-4D97-AF65-F5344CB8AC3E}">
        <p14:creationId xmlns:p14="http://schemas.microsoft.com/office/powerpoint/2010/main" val="147318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153400" cy="3477875"/>
          </a:xfrm>
          <a:prstGeom prst="rect">
            <a:avLst/>
          </a:prstGeom>
        </p:spPr>
        <p:txBody>
          <a:bodyPr wrap="square">
            <a:spAutoFit/>
          </a:bodyPr>
          <a:lstStyle/>
          <a:p>
            <a:r>
              <a:rPr lang="en-US" sz="2200" dirty="0"/>
              <a:t>A historian researching the effects of Christian missionaries’ activities on local social structures in late-nineteenth-century Africa would probably find which of the following sources most useful?</a:t>
            </a:r>
          </a:p>
          <a:p>
            <a:endParaRPr lang="en-US" sz="2200" dirty="0"/>
          </a:p>
          <a:p>
            <a:r>
              <a:rPr lang="en-US" sz="2200" dirty="0"/>
              <a:t>(A) African accounts of converting to Christianity</a:t>
            </a:r>
          </a:p>
          <a:p>
            <a:r>
              <a:rPr lang="en-US" sz="2200" dirty="0"/>
              <a:t>(B) Fundraising speeches given in Europe by supporters of missionary efforts</a:t>
            </a:r>
          </a:p>
          <a:p>
            <a:r>
              <a:rPr lang="en-US" sz="2200" dirty="0"/>
              <a:t>(C) Data on the number of missionaries going to Africa</a:t>
            </a:r>
          </a:p>
          <a:p>
            <a:r>
              <a:rPr lang="en-US" sz="2200" dirty="0"/>
              <a:t>(D) Recruitment advertisements for missionaries in church newsletters in Europe</a:t>
            </a:r>
          </a:p>
        </p:txBody>
      </p:sp>
      <p:sp>
        <p:nvSpPr>
          <p:cNvPr id="5" name="Rectangle 4"/>
          <p:cNvSpPr/>
          <p:nvPr/>
        </p:nvSpPr>
        <p:spPr>
          <a:xfrm>
            <a:off x="472225" y="4572000"/>
            <a:ext cx="8138375" cy="1938992"/>
          </a:xfrm>
          <a:prstGeom prst="rect">
            <a:avLst/>
          </a:prstGeom>
        </p:spPr>
        <p:txBody>
          <a:bodyPr wrap="square">
            <a:spAutoFit/>
          </a:bodyPr>
          <a:lstStyle/>
          <a:p>
            <a:r>
              <a:rPr lang="en-US" sz="2000" dirty="0">
                <a:solidFill>
                  <a:srgbClr val="FF0000"/>
                </a:solidFill>
              </a:rPr>
              <a:t>The correct answer is A. Among the types of sources listed in the answer choices, accounts by African converts to Christianity would provide the best insight into the features of African society that might be altered as a consequence of adopting new religious practices. The other choices provide evidence about the recruitment and funding of missionaries but not about their effects on African social structures.</a:t>
            </a:r>
          </a:p>
        </p:txBody>
      </p:sp>
    </p:spTree>
    <p:extLst>
      <p:ext uri="{BB962C8B-B14F-4D97-AF65-F5344CB8AC3E}">
        <p14:creationId xmlns:p14="http://schemas.microsoft.com/office/powerpoint/2010/main" val="315545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 World History Test</a:t>
            </a:r>
          </a:p>
        </p:txBody>
      </p:sp>
      <p:sp>
        <p:nvSpPr>
          <p:cNvPr id="3" name="Content Placeholder 2"/>
          <p:cNvSpPr>
            <a:spLocks noGrp="1"/>
          </p:cNvSpPr>
          <p:nvPr>
            <p:ph idx="1"/>
          </p:nvPr>
        </p:nvSpPr>
        <p:spPr>
          <a:xfrm>
            <a:off x="457200" y="1371600"/>
            <a:ext cx="8229600" cy="4754563"/>
          </a:xfrm>
        </p:spPr>
        <p:txBody>
          <a:bodyPr/>
          <a:lstStyle/>
          <a:p>
            <a:r>
              <a:rPr lang="en-US" dirty="0"/>
              <a:t>For those of you who worked hard throughout the semester, in class and on your own time, and mastered the AP World History test, your hard work is worth …</a:t>
            </a:r>
          </a:p>
          <a:p>
            <a:pPr lvl="1"/>
            <a:r>
              <a:rPr lang="en-US" dirty="0"/>
              <a:t>3 Credit Hours of Social Science course work, or </a:t>
            </a:r>
          </a:p>
          <a:p>
            <a:pPr lvl="1"/>
            <a:r>
              <a:rPr lang="en-US" dirty="0"/>
              <a:t>$626.04 </a:t>
            </a:r>
          </a:p>
          <a:p>
            <a:pPr lvl="2"/>
            <a:r>
              <a:rPr lang="en-US" dirty="0"/>
              <a:t>Based on 2012 in-state tuition rates at U.S.F., Tampa campus.  </a:t>
            </a:r>
          </a:p>
          <a:p>
            <a:pPr lvl="1"/>
            <a:r>
              <a:rPr lang="en-US" dirty="0"/>
              <a:t>Pretty good stuff, aye?</a:t>
            </a:r>
          </a:p>
          <a:p>
            <a:pPr lvl="1"/>
            <a:endParaRPr lang="en-US" dirty="0"/>
          </a:p>
        </p:txBody>
      </p:sp>
    </p:spTree>
    <p:extLst>
      <p:ext uri="{BB962C8B-B14F-4D97-AF65-F5344CB8AC3E}">
        <p14:creationId xmlns:p14="http://schemas.microsoft.com/office/powerpoint/2010/main" val="292282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858962"/>
          </a:xfrm>
        </p:spPr>
        <p:txBody>
          <a:bodyPr>
            <a:normAutofit/>
          </a:bodyPr>
          <a:lstStyle/>
          <a:p>
            <a:pPr eaLnBrk="1" fontAlgn="auto" hangingPunct="1">
              <a:lnSpc>
                <a:spcPct val="100000"/>
              </a:lnSpc>
              <a:spcAft>
                <a:spcPts val="0"/>
              </a:spcAft>
              <a:defRPr/>
            </a:pPr>
            <a:r>
              <a:rPr lang="en-US" sz="3200" u="sng" dirty="0"/>
              <a:t>Kindness</a:t>
            </a:r>
            <a:r>
              <a:rPr lang="en-US" sz="3200" dirty="0"/>
              <a:t> – the state of being kind, generous, and just basically good toward others.  </a:t>
            </a:r>
            <a:br>
              <a:rPr lang="en-US" sz="3600" dirty="0"/>
            </a:br>
            <a:endParaRPr lang="en-US" sz="2400" dirty="0"/>
          </a:p>
        </p:txBody>
      </p:sp>
      <p:sp>
        <p:nvSpPr>
          <p:cNvPr id="23556" name="AutoShape 2" descr="data:image/jpeg;base64,/9j/4AAQSkZJRgABAQAAAQABAAD/2wCEAAkGBxQTEhUUExQWFhUXGB8aGRgYGBwaHRwcGhgXHRwXHRgYHyggHRolHBcXITEhJSkrLi4uFx8zODMsNygtLiwBCgoKDg0OGxAQGywkICQsLCwsLCwsLCwsLCwsLCwsLCwsLCwsLCwsLCwsLCwsLCwsLCwsLCwsLCwsLCwsLCwsLP/AABEIAQsAvQMBIgACEQEDEQH/xAAcAAACAwEBAQEAAAAAAAAAAAAEBQMGBwIBAAj/xAA+EAABAwMDAgQEBAUDBAEFAQABAgMRAAQhBRIxQVEGImFxEzKBkQdCobEUI1LB0WLh8DNygvGSJEOisvIW/8QAGQEAAwEBAQAAAAAAAAAAAAAAAQIDAAQF/8QAIxEAAgICAwADAAMBAAAAAAAAAAECEQMhEjFBEyJRMkJhBP/aAAwDAQACEQMRAD8AGeYkUMbSBTO2Tiu1s1kiLExYoK6bzT1xuOlAvsiaWSCmKVt14liaMfRkRRtnZyKSthsQXdjIqv3DG01oT9p0qsa1ZxOKElQ8ZCLbiiLducBI+pj9ZArlDc0+0XRy6UpSjeVTABgj19f2pSli9y0zAKSfRU/+69S3HIj3rUtN/DKR/NeUgf0oyeeqj5SfZMdqMe/ChlXy3DiZ/qSk/tFSc4mTMnbazRC24q6X/wCHN20qUbXkxAKDBHulUfoTzVVuGtpjrMGcEEcgjvWtMNgHwprzZTFDeKGcRmsayNpUGiXmwRxUrFrNSKt+lKwoUrPpUBAoy7tyKDQmiEkbI2mlNwIVRD6orhTMiaK0Eh+JUiDNRBNSppwGmtKqdBmlbb1GWzldVnGSXKaWrFM7rila+aDMc/wqiN+xWyY3Qds9piJpzZt4rPrnUbhm4WUOLgEK2bjsIj8yJgiDBq6aV4htXgBv+A4fyOjyT/pdE4n+oD3qamk9juLDHk1Xdet54Bn0qx3lstCgFgpB4OCk/wDaoYP0Ndo0vcU7wdisTMR6cc88joaeVNCrRX/DHhgvDcUCN3J47HHXI4x/etZ0LTW2UfyxExJgAmI7dPSlTCm0o2JVsgwATmSBxyYMgcVMxftGAHFDOfySeIgj9a5Mm9DWWZtIklKiMcdPf0rpt1f50hPrMj6RShi7VBUlQUMCDyJ9ZIPvTVm73Y8mfU/XpUHFjJhYNVXxV4NauNzqEQ8cmFRv9DIICvX71Yl25ztUodYSQPsSDXNunOHFT1SoCf2obWx0zJLjw+Qnyg9oMEiOkjn7Cqvcs7VEVt+v6MVpK0ZVGRHP04Kv3rLtetZlUEKHzApKfrBq8XyN0KrNyKkcXOaW7iKY2yxQYyIbrIpO+mKbX1yJpRcKmghherNEsjFQ7aLbbxTBAXBmvgKIUzUJEU6YpcFqip7S6qd6zJoVqyINdVM5L0OACoYodyyNNdOYxTxnTwelM2l2LZlHifTShaHiCUztX/b75H2pVdWBQopkERIPRSTwoe/9iOlbXeeH0OoU2sSlQg/2I7Ec1mWq2zlgsMXLfx2CSWlSUqA67Fj5VcbkGU9Y4Nc2RK7RWEgLQPET1mTtAWhQhbS/MhXuniR3q66L+IlsSEu2xZ/1tH90kRGT96rV5ojblsbm2WpTYwtKwPiNn/VtwUn+qAKqbjhHI/Spop2fpC1uLZ9G5lxKh7gH2IIweP0pZrWmNuD5UpOCCABMkYMYmTzWH6Fq7zbkoJPdMyD7jEgZ5rTnr1am0LUpIJBkAjr3JO3cAAc4kATmm4eiS0B6lqqLNohBKis8qPYmU/THHekVr4lvbpW1kde8JHaVKx9Oai1a2DqgpXnHdCFDoPm2yndjoKBY15bMbEFPIBXKBnuEQfoFD1mh0FLRar3TdXt0l4rBAEkNqUY9YKQP1oe6/EJ5QbWJDqRCuyh0penXtUC0i2haFD8lugp9iQCfuZozR/Cj3xUOOICdx3bSoAA8wOeO0Hilmq7GVUOrT8TnA4hDjZAEbpwe8Qf0/wCGuNV8YWl4sjaW1x5XMCTxsWOqT3M+nahPFGiD+MbNwoBBRMyobgCcGAIj/wARnkc0LfWun3RQxbrYaf3AJKTtmSMKhvYTHXes+9KlvRlQmv2CFEERH7dOMH3odDhTir9e2enW43vvh0j5WGTJJ7SMgfaO9Va88ULXKmLO2atxgBxlKyr/ALnFeYq/7T/mg3sdCF9yhVKpm+604nclHwl/mbElJ/1oKsgf6VEnOCegCkUUGyNpEmjECKhbRUiDWDZ24zil605p4hMilz7MGigGpptAa6GnjtR7aaliuxzZy8QS2top3aJxQbYo5hVSnKw8Q0QBkChrywbuGyh1tKmlflI//L0PYjPrXTjklKe5mPQf7xU5e9Y9v8mohSZi2uaU9pVyXLZZU3kgTJCZAKVp4UnzASeeoFRXStPuUBZKrd38yUJ3IJ9Eq4+hj0q4ePGS6hRQPKeVDO5XQDuPbFY4pSgeSKdodWOEoaSSpO7t7gdoA9MRXtvramyQOO3Izk4PX19KXtmBuUfQdyfbsOaHeUDkVhkiys+IwSdwn9P94rnVnrZ1MtylfWcT9B/cmqygiaJSU0Gbikxn4f0ouOiQgJBlSlKISB1JjJ9hzV48R+MXbRe1lkBpSE/DWRnbETA9Qceoqk6SEb0h1e1EyR3/ANq1G91CzuGkoWpBkCAMlIj+0frUnd2aVelUZ8RPamhTTjKFlr+Yle2QFcBHpu455iq43bs3NwEfCW26shILahtCuJ2Lgg/+VbDoWn2zTCmkRtXhR65B5P7dqzVOqfwdyXnGNzqFqRvIwSJG7GNxEmspu6Aq8DLnwpC3HV4bayqT5iceWSeaR6jdKdXuV0EARASOgA/vVx8ea78QBpACUQFEzlRIByOwn7+1UdOawyOINcFNTxUfWiMdJRivW016VwK4QaxhnaxU79sk5oNhVTl2sY04GvN9CG5r5NxXRRIYt0ShVLGrgUQm4pWjBqnYMjmIz04/wKkDQPI3e9cWLBWcQB1UenoPWmaFoa4lSoyTUpyoZISa4wfgqWpJ2JSVE8cDvX58vVDcemTj61r3j3xAt0KZEhuBjueeeaxrUUEKJ+/+apG62AieXxUYVXm6RXABpqGQSCKnZPag0g0S0qlYwSQk8geteJEcEj1mhvj1MVT1xStGC2r90ZDroM874+469etH6e4pxSnHCpSSZ55VMyRwe/vXdp4cXsC1ylJEgdSD+3Io/wCEkJ2gRH7f5oIz0DXju6MmhkUWu3rktUAEZGK5ZaJNeqVXKHoNAIS/a4oLg0f/ABcihHE1kZkzSsV2DUCE1IcUTFrRqQNSqvcVX2k7etElyBXRyJUO2Lw0yslFagkdf0HU1V2X4q5eGH0JbKiQDJkmMD35jFK5PwNUWZloJSOw4H+1A6g0VA7BB6kf3r1u9UqdiTE8kHPtjP1HSirRczhWeZQof2iPWo8XHZrszvVNAfWolQ56jH7VS9f0dTWVJ8swfSePoa3e6thB2nb9cfY8e9UzxS2gpLKwVBQifzD+lRnJg5n3p1LkDoxR+32n06GvCBTZbOS2sZGP/VKL61U3kElNOtjHQRXVQWz+c12/cCYFCmMdoaBrS/w/8HtutfGcAUomG0qyMfmI6yZjkeU1ljQJNan4E1FbFwbNw4IBaJnJgKAHof3ip5bSHiXu50gFO1Qg/b9vQVR9Q08JWQOe3f8A3rUFXDbqktLmVAwQCII5BMYmeO4qvap4QW298VCi43HmB+ZJHJ9R+orljOUR3xlplEetFASUn7UC+iK0/wDhUKEQaFv7BnbBj603z/qD8H4zNA3Ua26vjnhlC0SnFLl+Fo5UfoKPzwB8EyoBNENtyKbX3h5aDjNBOae6jJSY79KopRfQkotdoF2wa6XXbLJUqIJ9qle05wHCSfpRtXVg4urokVg5rpNEsW+5VMHbOBim5hWJixCpxVpRcgDzbcpGEpABxgJAiO//ADFfVb7TJ4HJ7Clmma6VvLUo+UyAInA+UR7E0+OSJ5YtF50u6cKVJkJB6Cf/ANozzz6+1dOsrJUd5UR0CzIMnHf6+leWCFLAStoBMYCoJ4P5SAYjoT++PNSZU0sAbGlKBA3glKk9AFDCD3/emfZIlXeuBMLC1ITknIWM48xgH/maHvnQ8kTunovIVjISqOuYjvSi/wBZetXPhrBSk/Ken3OSnjqfrSa41BK96FpCVRuwfKR0WjsY5HeOKCoIr8RJQHx0mZT1AgfrJqdOmtutqCf6ZUD05/X2pI+8FPIK53JBSeuR1Geuas7CNpBRIJG5HH1THY1gmf6npi2SAoYVlJmQR3H6UGlBq2+INQFw24laYKPMg/0kKAUjH5VBR+qU1UgDT2OglhhR4IrUVaQt+wQ8W1puWgAggEklAJTkDIUjHuE96yxgLnAMVrv4fam+ltsrUv4aBtSCqEhMmMdTj9RU5oNhdhrrl0w1cJ/6rKtrqSYzAheTiTj3rUdPuPiNIURBUkSPXqKyvxRqSLW/DiU/y7lALsglCxJSs7SOYCZHrPJq36VepZaJRJZKfiNwD8sT1Ncso/gzYF4kZNs7uE/DWcGeD1Sf3H+1KnLhL3WiNR8RNXtk+pQ2BpQLZn5lZAEdQZP39KoidRKRjFLwtFI5Giy6n4kFuAgSTxFMdL1gOgFUis4VqCFLlzNNrfXWVDbx0mYpXhRVZmaKppC1DP3rjXbcfD2gAzSHTWdoCviKIjieKH1vxqluURJjmhGCujOUqshtWgyqFQfQc1ZLe6bI8yf1rHX9bdedwTk4q22GrFCAHBmnyYfQQytaLDbWYFFKRiprVImiLi1xIotlapFf1lj+Q6ePIf2rM7V/aSRgg1p/iAwwr1gfc+tZnqDPw11fGvqcmf8AlRePD+vFSRtCQpPMk56g7QRPWtKtUt3NuW3wlSYyOFe8Jyk+lYHZ3ikiBEew/wCEVZfDXixTbqfin+XMQSYSDyQE5qj2jnqmXO+0daUlLakXdqOWlZWgdxHmHuPqKq2saB8RsPWO9WyZZVPxEA8hPRSeuMiOvS2WltY3LqHbR9y3dmfJ1xk7DjoOcZ4zVhv9NUEhSFgrjJ27QscmQJzzx3PNLdPZj8/Wh3viZmZMc8f5p+m7BR8NEhSZiYMxmPtI+teX+lhl55XmSoOFMHkA5z9waT2zykLwYUk8/wB6ZsZbPEv7lrC52rBC9o4BESB6YMegpK9bKbWUKiRkEcKB4UD/AEnpViu29iviJyk8jj/nODXLlqHmXAhIDlv5+gUpo/On12HzDPClelFPwYJ8C6T8d4kp3JbTuIPBP5QfT/FXi48EXTpKkvtA5ITlIgcAQMdB9ai/DPRFFoKSkFSvMVZ8vEAnpx+9aZa2ewecgnsOAe5PXioZJBsyrXdCvFoYQ+kI2SkEkKTAyolSZgEQROfKcVdU6Sh23/h0OqhKVN7tuR0wT9fuaQ+O9eSl+2bX/wBHcvegKnckpbjHEzMT360ZY/iDaoKUFaWZMQW5GeJWj5feDSy5V/oCxWPhxtq0XbpO4FBT58/UgZ5zisz8R+G3WAN6IScBaSFJJ7SMj6gVpGuK/iGC7brSpaMhKVDzf6QQcK6g46VUtF8YKXLKwAVpPw1rEwVCSlQjIPeppv0ybMh1NspURS8LpjqzpU4slISdx8qcBOT5QOwpYRXZHoce6Z4hdbgFZIrrVtQS7nrSVk96Id2nil4pOwhOjPJbd3HIppqutJWueKr7qQBihpNHgm7Bfh+iXbEbdyf0rxJhOTJovRGSWjOTSW/JBI7VxKztsSeNFkMj1WP71SdZbBQFACesVbvFFyTamRlKwf3GPvVJQ6Cnb6f8iuvE/qcWf+dg+nO8CnDmmn/f17Gq+F/DWFCr54MuQ4ra6E7JxmIVjgJzOYxVCDE9mpTSvmUBzAMeboce5rQ9A8YBMIdKlpPKlFO4YzEcyTOTgd6I1LwGl3Lagk9oxTTQvBDNupK3E/EXEEn5AZ+aD9B/akclQSp/iRpAcb/jLXOxMuhQUneiBDiZwSkDPGPasmub9azISAR1Ffqu4Q24koUhK0kFKgRIgggiKqevfhhZPtJSy2LZaThaATIJEhQJ82Bgnjp2pYzXoyZhOmt3L52stOOkRIQlSvaY4GK1L8Pfw2uGXhc3ZQgAGGgd5O5JBCo8oiRwVda0Lwr4eZsmfhspgEyonJUYjcT9Pp0oy9vggd8dP2/ag526iZyJmkIaQEiEpSMD0FJPEerJaZUoR5SmeOqo46n09apXiDxW4oQnndiI7dRwRQPiK8Wzp6kPHzK2bEx8p3JJG7jv9qKxV2LZRvGesF18HjaVR7FZ+2IxVfdvJIr29CVJC9/mJymOB0g0MlNVSRRfhe/BPi1y1WoGVpX+Xk7vQz5Zp14k0/4Drd6lYW044FK2/wD2nDko9UmFQccEe9A8OX4bfaUsBQSoGD1irz4dvg5fvWhG+0unD5T+Xcd4KTGCFHHaBXNkTTpBUV2Cfiborcpv7dYUzcq8w6odKZI9lbVHPBB7iqKhFaP4s8OOWja7UEraU4lxJPMAKH3zB+tUhzSnBJCTFNjyWqZRxroXJFfLNENWiuoqF21VPBqqaFYOtVc0R/Dk9KkVpi+1PaEdmz6TrDrKfMJFc6hqiVHf3ru1JKCVEEGo7rSEKykxiuG16dri/AS8sVv2ziUgGRj3GR+1ZgPKrNavp7KkghC6zHW2yHXAeQtX7mujE10jmzJ6bF1yg0TousKaUAc7flnpJyI9a4t8460DeMwo1ZHOapdfia8W20twgj5jAkx+gBploXil26WUrWlCSJyeI6JHt71jlu/0nNNbS8WgylRSeJBjn1HpS1TDR+hbXV2UgJQoKVgeWPcU5ZeCkgyc1+dLPU1J6kiQYk9J/SrRbeO3fgqa24AJKgTIHSOwGKR40wbNPvdUKSAEBSc53RBTHf0kx6VmXi/xKp1YQhUBPEdefTOAPpVeuPEr7iSnd5SSeh5nORzk5pj4a0kOqlShAGJ/Y/rTJJdBr9HnhfT0LQpx4q3BRITJ4IG5UDrkZHaq/wDinqyXA02kQEqJJkwQAI56jdT7VtTSgwjbuEA+acHBAjEcVQ/GduEpQUKlJkxPBMZg94/SmAuyqJTJr1eOamsUzXN6nNG90VrVnNvlQq36YoIvLctyIWgqPruEn2g1SEKzVg0d8/EQ4o/nGeg4j9v0pciMjevF7jbjCFyCpLhQfuoEfdFVJxxqICQe9PtduUraAnle70kpSqR/8z96TWGlJJMqEGvNypcju/52+Gyv3xt1YTAJNN7bS2g3ChyO1JNR0TY6dqgc0Xp18VOfCUKDTrTHVXtHDun26PNjFep1hjggY9KO1fQnHMITAqs3Hhh5BiJFPFRktsR2nqJdmLVDfmSoqQTijtQU0U+UmfSkui3Sv4bYpEZgE9ae2Ol70bwpI29DWdoKprYp094JwJn1qja5byta8nconOepq6XN4HCUo2gJkKIiSR05mKrjyZStP5kqgiOhyK7cUGlyfpwZ8ib4rwpTwIM12sSJo+/tY9SelCMp5FUJC5bdTs3UYP3qV5qKgLQNEYPbfB4qZuehjpilqbM/lMVP/MHEUKCixaZZJJG5cZ7T+lOLi8CAEgxEHHcD/wDqfpVIN44njn/ma+/j1kDy5B56+3rQNxLQ0hSz5FSs9eMY56TxQvibRXAneQeO2IjmaW2GtOtqB6j/AJ/emvi7X/isIIlKlSCmcH1+/wC9Y1NFV03g+tRXozPQ4qS24FSm2KhFC/tY76A22pEx70ZZqI8s4JBj1Ex+5+9S2LO1QSvAJifQ4n6GP1qV6yLTym1Dg49R0M9orSdmRoevMuKU2Gzj4LcDMn+WnJnk9J9KVLtLxOAlUnOK0BrT/iMNvBUr+GnJjokRxUFhqsqE7ZGDxXnym1JnXCKcVsounoXlTm7cMQZqdjSlb/jFW3NP39UYauCXIKT+lML5q2eRvQsAHpNTk5dorBxVJiJjxUEL2KUDV0Zu7dxCTuSTGc1RtU0i2nB80dKrQKEyN6x7GjHGpLQMmTew67W4y4W1ArI9/vFS2RdUohDpSlQ6mKK1C8cUQ8EgrVmRkFPXHei7Z1t1sykGTOMH3rsjFSITbiVXQNVSh9QcVtO4jv1P68068WBTLjd02mW1p2qxzmQSPYkTWdXv/UVH9Rz9aunhXxaA3/D3CQpBwAoSM9yTgcV1+UcDXoHqdolSf4hgSn84nKD0BH9PqKTOuyQYq9I0ltBL1m5KR87Z80pPQdCMVX/EuibB8VsH4S+B1Qf6T/ag0ZMVJQFiO9RPWRT0/wCe9e2KoVBGOtObRIV5SJMx6/agMxOlNSoIMTTy70oJG48TzH9hxSq7ZAOPpWCjoWJVwJ9qjVZEcivV6oUJgYPfr7e1K3Lpxw8/agGhg9tTkke1Jr55SlCcDoKZN2eM9e9D6kzGysgojtBuUB3I/erLpenhTgT3CT/8kg9qrtngTmR8sd+k+lXbRkkPpHlJCUAcQSEJHPoZoGn2ONU8JpctlFKfMhJIjr3SPpSK5thcWbFwEn4javgO7RxHylXuP1Na1YMK2ypXJ4gRkYjuY/es88MW5Zv7+yUnyuArSBIEp/mIUO2D/bpU3Ls0UONWYbS2Et3RBSkAp3f0iI/Sqrpj6A7OTmMnrT+48JISjf8AFStRH1J61WLmwJV5EFJSrO4xNcqab0zsS1tDZ/w2l3c8XBG7zIHSjBoTaQFNEp2ZIUefvQ9pftW6F43KVk549Kg1Z5N0gOtulECFJmP0oXJvb0N9V0Qv6ihTkxJjpVm8P2dqW5uNm6etUABtpQUpRMdB1rm+1dLipCYgRT/E/wCojyJrZa2dEG5LDyindlC0kQR2NVUOu27zjSHApIVE9D9+Ku+neELh9sfFeABR5dvzgcjI5rPtSslNlxpwEKB5VIM/3FUx02yc5tbPPEGjobCXG1YOFImYMcg9jSf4PanlnZvbdphxEAlIMmPYZxStKOfQ10pkJJdn1pqDzJBSo4/bt6irR4b8VNI3pcSClfKSJE+3TrkVVwKjcYHIoiVZZtV0QDc9aL+I18ykgeZAmOnKf1jmoNMvArAMExmB065HtSrS9YdYUFIURHPY+kff705Q23dytkJZe6tgwlw5Mp/oV6cH0rGaHlkyVBTS0hYnHmkjnIGDjuO/rVY1i2U24pEHBx7dKcaTrYT5XNwcR5YVjggRtj5uZmrQXLK5SC7CSEgnJAA45P0otWBNozK301bqoQJ7noBT600JCPm5x06Ec1Z7jULS2AS0UqT0iD357/8Aqq7qOvoMlMiOBjjoO9ANtkd2ykDGMkEexjmqrqTm5wjtXWq60pRhPXnrQTeRJOeTQr0pBbDdKy4EniZPsMmrJaOSmUiFpOMxzmfoQPvVS05RKpHfjOfWrLauBDZ3SdyoEEcgH69aEgSNe0rUVhsDb0GY7xJgHvNVjS7htvXHd4KCtMJBUYmD5hP5CAcdJpN4e8ShSkpWVJjqOsf1EmQPYUJ471dRvkncFIbCVAYwTkgkZ7Y9ak0rDFMZeLdacbuXmUICAlRAWMyOQZ44NI27dx0SpZWT0Tk058RWirwtXDaoQ+gFQHRaPIsAfQGP9VWTQbIWyN60CAMuxiPpxUJVHo6YpyWyhuWIBCdi+PzGKWptltr80gK7f4q2arqyHH1BJQUHypVGf9qH0y2bcfCXdwSTBWo4noJFGOT9C8f4K9RQXG5DJOweZQpOqxKoUjKT+lbRZ2TFsFha0Fsp+UZP+9Znrdxbtvr/AIZKw2rMKSRB6xPSmhPxCSj6TeHfxLdYHwgAWwISCJgjsRkfqKm1/WDfXTCVtoAdEDuJPfkGf3quKtrZoAh7c4JKkJSR0BBCjiOZoN3TShbat4AWncCFBRSPdJ5EVZ44XZJTktmp6d+Fe1PxG7laFzgRiOkkGazHxG2q3u3m1fMFmeIM5nGMzV40P8RXmmh8T+aUYBygmMDccgkiMxVP/EPUf4pxFyElJWNqwe6eOPQ0MalyqQJVVoXIWFcfaviqKTsvFMGTTFq7Bwau1RIlUn9a4SopIIMV6o18SIoDDC8vU3A8xhYwFf2V396AWt1HqO6f8VEpHUVIzcFJ5rBo9auhtmYIPBmY7zxUTz5VgUSp9J+ZKT6kZ+9Cu3IHyJCawdgrjYBjr/zFShEQDxxUTRJVPWpVryKLGj0PLS3aQglJMkAZ9eagfuTG38szH96D+JjmvHHQeB/zFTFoa6arI8sgmORPt6e+aM8Q2e27dTEfKSPdKZzSzSFeYZE+p59Md+Ks+pLXdlkFQTub7SNyDHMbuFDk0vpmWnwlozCrTcp4nYoqgYKNwg+4JCTmutQ1L/6Q27EOySklWMHoR1NVvQba4btXnFLDbRV8NS1HjIJMDOYAHqaBXefBWHmlFbc7QSkhJMSRn71z5I3I6MT+pYf/APLOrYT/ACtqhAACTBjuR+9JbzT7tbjaC0GykiATCZnCjTzwR4muklSnJLSp25GD9elMw+3cHe46okgpCdkmep8vzCYqbbj2i222VvxPpl4EIWp8mCQtKR8qhxBSMpjqaT2moXaU+YkjoSlKv1rRdQ0m4LbQMIVshQnaSB35APHrQ134XtkhBadDUjzBcklXeaZSSjtCPb0zHnFJMqkKWr5lE5HeB6/2oZD20kCSDjMda6LKYJ35VkffKTBx0NBqQBkEqNeijhYyQnI/08g9fT3ru+tPiNqdbHkTyeme1KU3aql/jzBSJg8iSAfoKHB2HkqA91dbpqImu0VWhCVDhHBohu8HUfahK8mhSYyYwN0nvXhcSetALr0Cl4oPIJW+BOaHW/NRq5rymUUZyYXaHvRLYkk0PZJxUJeIJ96Rq2UukGLVXqVd6ibemimEJIM0j0ayZlGQfbnirTaak0VsQVJ2bgVBXcJyBHyyIkzzVctIJGYSOvpPMGmOtaIWkNOtqC2jgqGCkk4ketJ6KzUBZLXZXSDtUXmlKRiQQPMiQfzY5HaaonhjVv4dlxt5wBCjISWy4kHuuMgQAMVe/wAPnkKsEyZU2SDmSJ6DqBBOPU1kjVyvcWGVKO4qTtJACpOSZgZAGfSpzjy7HxPiy9+NHlO2jTrTUOFIUpxuCClONw2mCgiATEgxMVRdK8VXDCgptY9UqAUk/wDirr6inzXg4oCTcPFlK5TLcqyQcEAAEEgdaQ2djcsAKS0drh2/JvylUZTBKTPHEzS4+FNdlpWMrjU9UWpLykuDcJT5QJBzIScxkQetT2Wq3SkA/HB5kOCSD2E9K61PX7h0oNw2lKgniNm8ZG6EnBBHAjIqG1cLi1lexCYSEBSoEAHA5JPEz3oce6SGtUtspCbiASME446Hn6V6yEbT5iFe2Paa6VaxtkEBUQemQDz9a8csiSQ0FLgSYzA+ld+jgZ67bwmRzQRqdasdQe1Rc0yAcV0DXrbRUQAMmmTmn7BCkwes4/es3QBeKItrJTnyiakLSBn9Joyw1IIP7Ujk/BiJ7QXkp3fDMd8f5oEQDkfStJ8K6gp9OxZPOZGODxjqKp/iTTdl0W4gE49jxQUn6BS3QidgnFRkUXqVmWl7SIwDQqBmqLoIYk7U1C2meASa9uFYorR3AFQQTPap9Kyl+A6WOImfanlt4dUElT7wZTInylwiZglKTgVHrjobWlIEGAqfcUIq+UpW5Ss/vS22gd9F4tvw9Q6wpdvetPLjypGM9jyQfSkbGm6irfbpZcXA8yQJxjjv0iJpp4I8YfAdSBAQQApP9SuJOPX96uP4hJLjDd0lS2l7hlCimcjKiOADxJ/ep7XYvJp0yoeD9UDTdwh1Skp2gFAwsqCogAkHdyKFvGbZoBxud6oOx1vIA5O5QjbHET1oS7Wq4cU4qVuq5c77UgSqBlUAZ9DzNMLjTGi0FBStwIBCjIIEGEriJ83BiI4pXssqQDdKYUgJQ6+mDOxUgA9VJUk7Tn0HPvXGl6q5bXAVvccSRGSd0TjJmDRl8W0BvahKkpJJQVDPQwZBExgT0oIXLaiQVw32SnO0nqTJ3cRIP6VqVVQ3J9oMfuW0uOOOJLm8eRyCASRKsECSkk5968VqrcD4tsFHgKaUUggRyAYn/NDeJFFa20sOqcZwG0qkKTJwgg9f8ij2fAd5A3ICeyd24p9wDA+54NalQLdlL+VQzvA/KQYinuhXrKA4TuCjEJSM8ZGcAf5r7UGxtSr8xHMmelCtpBbXPQSO4kjrzVntEeji9aQsEqKQomTt6T3oRdqycJVmiG1bUGOqTP3pUlZiO/P09aMb/TMKt2ihQUnaYPEzI+1NfEN25dKQW2zwAQCCokD+kZgd+M0FaD+Xu6jIrrSzDqIJEjMEiftWb9/AKKYuVZOzt2LniNpqApgwcEdx+kVqjNmhKEqCRKjBPMj61WNf0xpLzMIjejcrJyZOef2pI5/txaHePVoh8IXwDsLdS0DjcrAFGeNLRaLsQtLo2hSXERCgeIgkdO9QosG/gTsEh9IB6wULkT2wKksnSW85gkCc4g49q0n6gQim7E62HLp4J2/zCIgCBA/MY6etFOeGSiCTuTkKOMFJhQicehODTnQ0BL7pTiWxP/lE1JrbCVfBBGFJlWSJOOY9zSvI7pFFFVZLo/h/Tiha31PKIThMhIE/mlIiR7/Q0ud8FOtpFw0pS7fdHxAk4TPzFI6DMkSBFBurKGVJQYSTkfetJ/Cq5Vc2zjT8ONpASEqSCIkpjjOMVJznHd6H4qgNfgxDyB8ZsiEwHMAzj8yT68RmqFrWhtMrU2hSyUrIC1KTB9YA44ovTr1y3urlllZS0C6Aidw8hUE/NOQOtdeE7ZLtwQ4NwKF8+nB9D6itFSg3b0ZuLXQOm1s2/mdeUrgFKUgA/wBUHkY4kc1crbxjauWbls8FtrggPABWRJSop7SANoB56VTdIaC1LKhO0iPSXEp/YkVGtlO1/HDYI9D8VI/Ymmcf1k9N9AbF8VFJ4IOCkZyIgf781yt3bkpKhunIlJ5mesn/ADXHwwEyBmaDW4dvJ5H7GqpbNY1tXElSUAgJWfMFfKnB7+/qaMe8MrUS4yPiBMlYAhI7FPmCz1+UdMTQOlGEBY+ffE84j1qz+JLJCbW1eSCHFQCqTkec8THNI206Q6SoRuaggkIWhsEclsGFRxO47sZ5zzV20/xohlhtAaMiZhZggGAQDkDkfSqZpdun+KdEYCVke+DVlsWEu27PxEpVtBA8oGCZjHqT960ktC32f//Z"/>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en-US">
              <a:latin typeface="Palatino Linotype" pitchFamily="18" charset="0"/>
            </a:endParaRPr>
          </a:p>
        </p:txBody>
      </p:sp>
      <p:sp>
        <p:nvSpPr>
          <p:cNvPr id="2" name="TextBox 1"/>
          <p:cNvSpPr txBox="1"/>
          <p:nvPr/>
        </p:nvSpPr>
        <p:spPr>
          <a:xfrm>
            <a:off x="368300" y="1981200"/>
            <a:ext cx="8166100" cy="4185761"/>
          </a:xfrm>
          <a:prstGeom prst="rect">
            <a:avLst/>
          </a:prstGeom>
          <a:noFill/>
        </p:spPr>
        <p:txBody>
          <a:bodyPr wrap="square" rtlCol="0">
            <a:spAutoFit/>
          </a:bodyPr>
          <a:lstStyle/>
          <a:p>
            <a:r>
              <a:rPr lang="en-US" sz="3800" dirty="0"/>
              <a:t>	In short, just do the right thing my students.  Choose to do good and shun evil.  Turn away from those things that breed hatred and hurt.  Turn toward those things that make others smile.  Be the best person you can be and be kind to others.  </a:t>
            </a:r>
          </a:p>
        </p:txBody>
      </p:sp>
    </p:spTree>
    <p:custDataLst>
      <p:tags r:id="rId1"/>
    </p:custDataLst>
    <p:extLst>
      <p:ext uri="{BB962C8B-B14F-4D97-AF65-F5344CB8AC3E}">
        <p14:creationId xmlns:p14="http://schemas.microsoft.com/office/powerpoint/2010/main" val="17422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2971800"/>
          </a:xfrm>
        </p:spPr>
        <p:txBody>
          <a:bodyPr>
            <a:normAutofit/>
          </a:bodyPr>
          <a:lstStyle/>
          <a:p>
            <a:r>
              <a:rPr lang="en-US" sz="5600" b="1" i="1" dirty="0"/>
              <a:t>AP World History </a:t>
            </a:r>
            <a:br>
              <a:rPr lang="en-US" sz="5600" b="1" i="1" dirty="0"/>
            </a:br>
            <a:r>
              <a:rPr lang="en-US" sz="5600" b="1" i="1" dirty="0"/>
              <a:t>Final Review</a:t>
            </a:r>
            <a:br>
              <a:rPr lang="en-US" sz="5600" b="1" i="1" dirty="0"/>
            </a:br>
            <a:endParaRPr lang="en-US" sz="3300" dirty="0"/>
          </a:p>
        </p:txBody>
      </p:sp>
      <p:sp>
        <p:nvSpPr>
          <p:cNvPr id="3" name="Subtitle 2"/>
          <p:cNvSpPr>
            <a:spLocks noGrp="1"/>
          </p:cNvSpPr>
          <p:nvPr>
            <p:ph type="subTitle" idx="1"/>
          </p:nvPr>
        </p:nvSpPr>
        <p:spPr>
          <a:xfrm>
            <a:off x="20782" y="4953000"/>
            <a:ext cx="6400800" cy="1752600"/>
          </a:xfrm>
        </p:spPr>
        <p:txBody>
          <a:bodyPr/>
          <a:lstStyle/>
          <a:p>
            <a:r>
              <a:rPr lang="en-US" dirty="0"/>
              <a:t>Mr. </a:t>
            </a:r>
            <a:r>
              <a:rPr lang="en-US" dirty="0" err="1"/>
              <a:t>Wyka’s</a:t>
            </a:r>
            <a:r>
              <a:rPr lang="en-US" dirty="0"/>
              <a:t> Advanced Placement World History</a:t>
            </a:r>
          </a:p>
          <a:p>
            <a:r>
              <a:rPr lang="en-US" dirty="0"/>
              <a:t>Citrus High School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572000"/>
            <a:ext cx="1904762" cy="1904762"/>
          </a:xfrm>
          <a:prstGeom prst="rect">
            <a:avLst/>
          </a:prstGeom>
        </p:spPr>
      </p:pic>
      <p:sp>
        <p:nvSpPr>
          <p:cNvPr id="5" name="Rectangle 4"/>
          <p:cNvSpPr/>
          <p:nvPr/>
        </p:nvSpPr>
        <p:spPr>
          <a:xfrm>
            <a:off x="1371600" y="2895600"/>
            <a:ext cx="6816437" cy="954107"/>
          </a:xfrm>
          <a:prstGeom prst="rect">
            <a:avLst/>
          </a:prstGeom>
        </p:spPr>
        <p:txBody>
          <a:bodyPr wrap="square">
            <a:spAutoFit/>
          </a:bodyPr>
          <a:lstStyle/>
          <a:p>
            <a:pPr algn="ctr"/>
            <a:r>
              <a:rPr lang="en-US" sz="2800" dirty="0"/>
              <a:t>If you pay attention, </a:t>
            </a:r>
            <a:r>
              <a:rPr lang="en-US" sz="2800" b="1" dirty="0"/>
              <a:t>EVERYTHING </a:t>
            </a:r>
            <a:r>
              <a:rPr lang="en-US" sz="2800" dirty="0"/>
              <a:t>you need to know to succeed on the final exam</a:t>
            </a:r>
          </a:p>
        </p:txBody>
      </p:sp>
    </p:spTree>
    <p:custDataLst>
      <p:tags r:id="rId1"/>
    </p:custDataLst>
    <p:extLst>
      <p:ext uri="{BB962C8B-B14F-4D97-AF65-F5344CB8AC3E}">
        <p14:creationId xmlns:p14="http://schemas.microsoft.com/office/powerpoint/2010/main" val="145481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Take out a sheet of paper and take notes as we go through this review.  </a:t>
            </a:r>
          </a:p>
        </p:txBody>
      </p:sp>
      <p:pic>
        <p:nvPicPr>
          <p:cNvPr id="1026" name="Picture 2" descr="http://michaelhyatt.com/wp-content/uploads/2009/12/iStock_000005468594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124200"/>
            <a:ext cx="4648200" cy="308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6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Word Association</a:t>
            </a:r>
          </a:p>
        </p:txBody>
      </p:sp>
      <p:sp>
        <p:nvSpPr>
          <p:cNvPr id="4" name="Rectangle 3"/>
          <p:cNvSpPr/>
          <p:nvPr/>
        </p:nvSpPr>
        <p:spPr>
          <a:xfrm>
            <a:off x="228600" y="1199460"/>
            <a:ext cx="8458200" cy="5647700"/>
          </a:xfrm>
          <a:prstGeom prst="rect">
            <a:avLst/>
          </a:prstGeom>
        </p:spPr>
        <p:txBody>
          <a:bodyPr wrap="square">
            <a:spAutoFit/>
          </a:bodyPr>
          <a:lstStyle/>
          <a:p>
            <a:pPr marL="342900" indent="-342900">
              <a:buAutoNum type="alphaLcPeriod"/>
            </a:pPr>
            <a:r>
              <a:rPr lang="en-US" sz="2600" b="1" dirty="0">
                <a:solidFill>
                  <a:srgbClr val="7030A0"/>
                </a:solidFill>
              </a:rPr>
              <a:t>Muhammad Ali			</a:t>
            </a:r>
          </a:p>
          <a:p>
            <a:pPr marL="342900" indent="-342900">
              <a:buAutoNum type="alphaLcPeriod"/>
            </a:pPr>
            <a:r>
              <a:rPr lang="en-US" sz="2600" b="1" dirty="0">
                <a:solidFill>
                  <a:srgbClr val="7030A0"/>
                </a:solidFill>
              </a:rPr>
              <a:t>Francisco </a:t>
            </a:r>
            <a:r>
              <a:rPr lang="en-US" sz="2600" b="1" dirty="0" err="1">
                <a:solidFill>
                  <a:srgbClr val="7030A0"/>
                </a:solidFill>
              </a:rPr>
              <a:t>Pizzaro</a:t>
            </a:r>
            <a:r>
              <a:rPr lang="en-US" sz="2600" b="1" dirty="0">
                <a:solidFill>
                  <a:srgbClr val="7030A0"/>
                </a:solidFill>
              </a:rPr>
              <a:t>			</a:t>
            </a:r>
          </a:p>
          <a:p>
            <a:pPr marL="342900" indent="-342900">
              <a:buAutoNum type="alphaLcPeriod"/>
            </a:pPr>
            <a:r>
              <a:rPr lang="en-US" sz="2600" b="1" dirty="0">
                <a:solidFill>
                  <a:srgbClr val="7030A0"/>
                </a:solidFill>
              </a:rPr>
              <a:t>Mansa Musa</a:t>
            </a:r>
          </a:p>
          <a:p>
            <a:r>
              <a:rPr lang="en-US" sz="2600" b="1" dirty="0">
                <a:solidFill>
                  <a:srgbClr val="7030A0"/>
                </a:solidFill>
              </a:rPr>
              <a:t>d.  </a:t>
            </a:r>
            <a:r>
              <a:rPr lang="en-US" sz="2600" b="1" dirty="0" err="1">
                <a:solidFill>
                  <a:srgbClr val="7030A0"/>
                </a:solidFill>
              </a:rPr>
              <a:t>Maximilien</a:t>
            </a:r>
            <a:r>
              <a:rPr lang="en-US" sz="2600" b="1" dirty="0">
                <a:solidFill>
                  <a:srgbClr val="7030A0"/>
                </a:solidFill>
              </a:rPr>
              <a:t> Robespierre</a:t>
            </a:r>
          </a:p>
          <a:p>
            <a:r>
              <a:rPr lang="en-US" sz="2600" b="1" dirty="0">
                <a:solidFill>
                  <a:srgbClr val="7030A0"/>
                </a:solidFill>
              </a:rPr>
              <a:t>e.  Akbar</a:t>
            </a:r>
          </a:p>
          <a:p>
            <a:endParaRPr lang="en-US" sz="2400" dirty="0"/>
          </a:p>
          <a:p>
            <a:pPr>
              <a:lnSpc>
                <a:spcPct val="150000"/>
              </a:lnSpc>
            </a:pPr>
            <a:r>
              <a:rPr lang="en-US" sz="2400" dirty="0"/>
              <a:t>_____1.  Egypt, modernization, nationalism, industrialization</a:t>
            </a:r>
          </a:p>
          <a:p>
            <a:pPr>
              <a:lnSpc>
                <a:spcPct val="150000"/>
              </a:lnSpc>
            </a:pPr>
            <a:r>
              <a:rPr lang="en-US" sz="2400" dirty="0"/>
              <a:t>_____2.  Mughal Empire, social harmony, “Divine Faith”, </a:t>
            </a:r>
            <a:r>
              <a:rPr lang="en-US" sz="2400" dirty="0" err="1"/>
              <a:t>Rajputs</a:t>
            </a:r>
            <a:endParaRPr lang="en-US" sz="2400" dirty="0"/>
          </a:p>
          <a:p>
            <a:pPr>
              <a:lnSpc>
                <a:spcPct val="150000"/>
              </a:lnSpc>
            </a:pPr>
            <a:r>
              <a:rPr lang="en-US" sz="2400" dirty="0"/>
              <a:t>_____3.  Reign of Terror, Jacobin, guillotine, National calendar</a:t>
            </a:r>
          </a:p>
          <a:p>
            <a:pPr>
              <a:lnSpc>
                <a:spcPct val="150000"/>
              </a:lnSpc>
            </a:pPr>
            <a:r>
              <a:rPr lang="en-US" sz="2400" dirty="0"/>
              <a:t>_____4.  Conquistador, Inca, gold/silver, Atahualpa</a:t>
            </a:r>
          </a:p>
          <a:p>
            <a:pPr>
              <a:lnSpc>
                <a:spcPct val="150000"/>
              </a:lnSpc>
            </a:pPr>
            <a:r>
              <a:rPr lang="en-US" sz="2600" dirty="0"/>
              <a:t>__</a:t>
            </a:r>
            <a:r>
              <a:rPr lang="en-US" sz="2400" dirty="0"/>
              <a:t>___5.  Mali, Islam, Hajj, Timbuktu</a:t>
            </a:r>
          </a:p>
          <a:p>
            <a:pPr>
              <a:lnSpc>
                <a:spcPct val="150000"/>
              </a:lnSpc>
            </a:pPr>
            <a:r>
              <a:rPr lang="en-US" dirty="0"/>
              <a:t> </a:t>
            </a:r>
          </a:p>
        </p:txBody>
      </p:sp>
      <p:sp>
        <p:nvSpPr>
          <p:cNvPr id="5" name="TextBox 4"/>
          <p:cNvSpPr txBox="1"/>
          <p:nvPr/>
        </p:nvSpPr>
        <p:spPr>
          <a:xfrm>
            <a:off x="381000" y="3505200"/>
            <a:ext cx="304800" cy="461665"/>
          </a:xfrm>
          <a:prstGeom prst="rect">
            <a:avLst/>
          </a:prstGeom>
          <a:noFill/>
        </p:spPr>
        <p:txBody>
          <a:bodyPr wrap="square" rtlCol="0">
            <a:spAutoFit/>
          </a:bodyPr>
          <a:lstStyle/>
          <a:p>
            <a:r>
              <a:rPr lang="en-US" sz="2400" b="1" dirty="0">
                <a:solidFill>
                  <a:srgbClr val="FF0000"/>
                </a:solidFill>
              </a:rPr>
              <a:t>A</a:t>
            </a:r>
          </a:p>
        </p:txBody>
      </p:sp>
      <p:sp>
        <p:nvSpPr>
          <p:cNvPr id="6" name="Rectangle 5"/>
          <p:cNvSpPr/>
          <p:nvPr/>
        </p:nvSpPr>
        <p:spPr>
          <a:xfrm>
            <a:off x="533400" y="5257800"/>
            <a:ext cx="372218" cy="492443"/>
          </a:xfrm>
          <a:prstGeom prst="rect">
            <a:avLst/>
          </a:prstGeom>
        </p:spPr>
        <p:txBody>
          <a:bodyPr wrap="none">
            <a:spAutoFit/>
          </a:bodyPr>
          <a:lstStyle/>
          <a:p>
            <a:r>
              <a:rPr lang="en-US" sz="2600" b="1" dirty="0">
                <a:solidFill>
                  <a:srgbClr val="FF0000"/>
                </a:solidFill>
              </a:rPr>
              <a:t>B</a:t>
            </a:r>
            <a:endParaRPr lang="en-US" sz="2600" dirty="0"/>
          </a:p>
        </p:txBody>
      </p:sp>
      <p:sp>
        <p:nvSpPr>
          <p:cNvPr id="7" name="Rectangle 6"/>
          <p:cNvSpPr/>
          <p:nvPr/>
        </p:nvSpPr>
        <p:spPr>
          <a:xfrm>
            <a:off x="423090" y="4081098"/>
            <a:ext cx="482528" cy="492443"/>
          </a:xfrm>
          <a:prstGeom prst="rect">
            <a:avLst/>
          </a:prstGeom>
        </p:spPr>
        <p:txBody>
          <a:bodyPr wrap="square">
            <a:spAutoFit/>
          </a:bodyPr>
          <a:lstStyle/>
          <a:p>
            <a:r>
              <a:rPr lang="en-US" sz="2600" b="1" dirty="0">
                <a:solidFill>
                  <a:srgbClr val="FF0000"/>
                </a:solidFill>
              </a:rPr>
              <a:t>E</a:t>
            </a:r>
            <a:endParaRPr lang="en-US" sz="2600" dirty="0"/>
          </a:p>
        </p:txBody>
      </p:sp>
      <p:sp>
        <p:nvSpPr>
          <p:cNvPr id="8" name="Rectangle 7"/>
          <p:cNvSpPr/>
          <p:nvPr/>
        </p:nvSpPr>
        <p:spPr>
          <a:xfrm>
            <a:off x="502290" y="4648200"/>
            <a:ext cx="394660" cy="492443"/>
          </a:xfrm>
          <a:prstGeom prst="rect">
            <a:avLst/>
          </a:prstGeom>
        </p:spPr>
        <p:txBody>
          <a:bodyPr wrap="none">
            <a:spAutoFit/>
          </a:bodyPr>
          <a:lstStyle/>
          <a:p>
            <a:r>
              <a:rPr lang="en-US" sz="2600" b="1" dirty="0">
                <a:solidFill>
                  <a:srgbClr val="FF0000"/>
                </a:solidFill>
              </a:rPr>
              <a:t>D</a:t>
            </a:r>
            <a:endParaRPr lang="en-US" sz="2600" dirty="0"/>
          </a:p>
        </p:txBody>
      </p:sp>
      <p:sp>
        <p:nvSpPr>
          <p:cNvPr id="9" name="Rectangle 8"/>
          <p:cNvSpPr/>
          <p:nvPr/>
        </p:nvSpPr>
        <p:spPr>
          <a:xfrm>
            <a:off x="423090" y="5750242"/>
            <a:ext cx="403328" cy="492443"/>
          </a:xfrm>
          <a:prstGeom prst="rect">
            <a:avLst/>
          </a:prstGeom>
        </p:spPr>
        <p:txBody>
          <a:bodyPr wrap="square">
            <a:spAutoFit/>
          </a:bodyPr>
          <a:lstStyle/>
          <a:p>
            <a:r>
              <a:rPr lang="en-US" sz="2600" b="1" dirty="0">
                <a:solidFill>
                  <a:srgbClr val="FF0000"/>
                </a:solidFill>
              </a:rPr>
              <a:t>C</a:t>
            </a:r>
            <a:endParaRPr lang="en-US" sz="2600" dirty="0"/>
          </a:p>
        </p:txBody>
      </p:sp>
    </p:spTree>
    <p:extLst>
      <p:ext uri="{BB962C8B-B14F-4D97-AF65-F5344CB8AC3E}">
        <p14:creationId xmlns:p14="http://schemas.microsoft.com/office/powerpoint/2010/main" val="166184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p:txBody>
          <a:bodyPr/>
          <a:lstStyle/>
          <a:p>
            <a:pPr marL="0" indent="0">
              <a:buNone/>
            </a:pPr>
            <a:r>
              <a:rPr lang="en-US" dirty="0"/>
              <a:t>I implemented a </a:t>
            </a:r>
            <a:r>
              <a:rPr lang="en-US" b="1" dirty="0"/>
              <a:t>communist</a:t>
            </a:r>
            <a:r>
              <a:rPr lang="en-US" dirty="0"/>
              <a:t> revolution in Russia in 1917 and arranged to end Russia’s involvement in World War I.  </a:t>
            </a:r>
          </a:p>
          <a:p>
            <a:r>
              <a:rPr lang="en-US" b="1" dirty="0">
                <a:solidFill>
                  <a:srgbClr val="FF0000"/>
                </a:solidFill>
              </a:rPr>
              <a:t>Vladimir Lenin</a:t>
            </a:r>
          </a:p>
        </p:txBody>
      </p:sp>
      <p:pic>
        <p:nvPicPr>
          <p:cNvPr id="1026" name="Picture 2" descr="http://www.inatoday.com/leni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971800"/>
            <a:ext cx="2732554" cy="359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842891a3-f1ad-417d-8ddb-9268f6dff8c5"/>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TotalTime>
  <Words>2044</Words>
  <Application>Microsoft Office PowerPoint</Application>
  <PresentationFormat>On-screen Show (4:3)</PresentationFormat>
  <Paragraphs>279</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Palatino Linotype</vt:lpstr>
      <vt:lpstr>Times New Roman</vt:lpstr>
      <vt:lpstr>Office Theme</vt:lpstr>
      <vt:lpstr>Letter to a Future AP World History Student</vt:lpstr>
      <vt:lpstr>Turn in your Letter to a Future AP World History student if you’ve not done so already.</vt:lpstr>
      <vt:lpstr>Wyka’s Word of the Day</vt:lpstr>
      <vt:lpstr>Kindness – the state of being kind, generous, and just basically good toward others.   </vt:lpstr>
      <vt:lpstr>Kindness – the state of being kind, generous, and just basically good toward others.   </vt:lpstr>
      <vt:lpstr>AP World History  Final Review </vt:lpstr>
      <vt:lpstr>PowerPoint Presentation</vt:lpstr>
      <vt:lpstr>Word Association</vt:lpstr>
      <vt:lpstr>Who Am I?</vt:lpstr>
      <vt:lpstr>Who Am I?</vt:lpstr>
      <vt:lpstr>Vocabulary</vt:lpstr>
      <vt:lpstr>Who Am I?</vt:lpstr>
      <vt:lpstr>Who Am I?</vt:lpstr>
      <vt:lpstr>Who Am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this map, where would you place:</vt:lpstr>
      <vt:lpstr>What does this picture show?</vt:lpstr>
      <vt:lpstr>PowerPoint Presentation</vt:lpstr>
      <vt:lpstr>PowerPoint Presentation</vt:lpstr>
      <vt:lpstr>Match the place or region with the civilization or event.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World History Test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Göbekli Tepe The World’s First Temple  (TWKO)</dc:title>
  <dc:creator>cit-sysop</dc:creator>
  <cp:lastModifiedBy>Wyka, Michael</cp:lastModifiedBy>
  <cp:revision>68</cp:revision>
  <dcterms:created xsi:type="dcterms:W3CDTF">2011-08-15T16:01:30Z</dcterms:created>
  <dcterms:modified xsi:type="dcterms:W3CDTF">2017-05-18T15:24:14Z</dcterms:modified>
</cp:coreProperties>
</file>