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1" r:id="rId10"/>
    <p:sldId id="262" r:id="rId11"/>
    <p:sldId id="269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35C3-BAB9-4749-8066-4285E1BC2E10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B790-9520-4A31-A234-D6081EA0E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35C3-BAB9-4749-8066-4285E1BC2E10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B790-9520-4A31-A234-D6081EA0E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9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35C3-BAB9-4749-8066-4285E1BC2E10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B790-9520-4A31-A234-D6081EA0E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4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35C3-BAB9-4749-8066-4285E1BC2E10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B790-9520-4A31-A234-D6081EA0E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9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35C3-BAB9-4749-8066-4285E1BC2E10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B790-9520-4A31-A234-D6081EA0E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9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35C3-BAB9-4749-8066-4285E1BC2E10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B790-9520-4A31-A234-D6081EA0E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1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35C3-BAB9-4749-8066-4285E1BC2E10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B790-9520-4A31-A234-D6081EA0E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35C3-BAB9-4749-8066-4285E1BC2E10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B790-9520-4A31-A234-D6081EA0E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6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35C3-BAB9-4749-8066-4285E1BC2E10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B790-9520-4A31-A234-D6081EA0E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0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35C3-BAB9-4749-8066-4285E1BC2E10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B790-9520-4A31-A234-D6081EA0E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2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35C3-BAB9-4749-8066-4285E1BC2E10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B790-9520-4A31-A234-D6081EA0E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9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235C3-BAB9-4749-8066-4285E1BC2E10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0B790-9520-4A31-A234-D6081EA0E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64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270towin.com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docid=-U5oWp6qtWe72M&amp;tbnid=QUPbPAGBKYSzeM:&amp;ved=0CAUQjRw&amp;url=http://thelibertytree.me/tag/2012-electoral-map/&amp;ei=bHmDUurIEofP2QXJyoCgBA&amp;bvm=bv.56343320,d.b2I&amp;psig=AFQjCNEIKodXma6hLYQgPjV6GW0oeSDGBQ&amp;ust=1384434403750813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08" y="0"/>
            <a:ext cx="91863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42308" y="304800"/>
            <a:ext cx="918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Baskerville Old Face" pitchFamily="18" charset="0"/>
              </a:rPr>
              <a:t>Unit IV: The Executive Branch</a:t>
            </a:r>
            <a:endParaRPr lang="en-US" sz="32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Baskerville Old Face" pitchFamily="18" charset="0"/>
              </a:rPr>
              <a:t>		2.  Voters cast ballots for president &amp; vice pres.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	a.  The popular vote of the state determines 		which parties electors are selected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	b.  48 states are winner take all…Maine &amp; 		Nebraska can have split electoral votes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	c.  538 electoral votes…270 needed to win </a:t>
            </a:r>
            <a:endParaRPr lang="en-US" sz="2800" dirty="0">
              <a:latin typeface="Baskerville Old Fac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2895600"/>
            <a:ext cx="915785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144000" cy="39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00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onderoftech.com/wp-content/uploads/2012/01/270toWin-for-iPad-on-the-iTunes-App-Stor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399"/>
            <a:ext cx="4067175" cy="394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66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" y="-25146"/>
            <a:ext cx="9146860" cy="688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64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sz="2800" dirty="0" smtClean="0">
                <a:latin typeface="Baskerville Old Face" pitchFamily="18" charset="0"/>
              </a:rPr>
              <a:t>The President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A.  Roles of the President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1.  </a:t>
            </a:r>
            <a:r>
              <a:rPr lang="en-US" sz="2800" u="sng" dirty="0" smtClean="0">
                <a:solidFill>
                  <a:srgbClr val="FF0000"/>
                </a:solidFill>
                <a:latin typeface="Baskerville Old Face" pitchFamily="18" charset="0"/>
              </a:rPr>
              <a:t>Chief Executive</a:t>
            </a:r>
            <a:r>
              <a:rPr lang="en-US" sz="28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800" dirty="0" smtClean="0">
                <a:latin typeface="Baskerville Old Face" pitchFamily="18" charset="0"/>
              </a:rPr>
              <a:t>-  The power to execute &amp; 	carry out nation’s laws that are passed by Congress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2.  </a:t>
            </a:r>
            <a:r>
              <a:rPr lang="en-US" sz="2800" u="sng" dirty="0" smtClean="0">
                <a:solidFill>
                  <a:srgbClr val="FF0000"/>
                </a:solidFill>
                <a:latin typeface="Baskerville Old Face" pitchFamily="18" charset="0"/>
              </a:rPr>
              <a:t>Commander in Chief</a:t>
            </a:r>
            <a:r>
              <a:rPr lang="en-US" sz="28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800" dirty="0" smtClean="0">
                <a:latin typeface="Baskerville Old Face" pitchFamily="18" charset="0"/>
              </a:rPr>
              <a:t>- Authority to order 	troops into action &amp; recall them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	a.  Congress has power to declare war</a:t>
            </a:r>
            <a:endParaRPr lang="en-US" sz="2800" dirty="0">
              <a:latin typeface="Baskerville Old Fac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3429000"/>
            <a:ext cx="4895850" cy="340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05" y="3429001"/>
            <a:ext cx="423429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62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Baskerville Old Face" pitchFamily="18" charset="0"/>
              </a:rPr>
              <a:t>	3.  </a:t>
            </a:r>
            <a:r>
              <a:rPr lang="en-US" sz="2800" b="1" u="sng" dirty="0" smtClean="0">
                <a:solidFill>
                  <a:srgbClr val="FF0000"/>
                </a:solidFill>
                <a:latin typeface="Baskerville Old Face" pitchFamily="18" charset="0"/>
              </a:rPr>
              <a:t>Foreign Policy Leader</a:t>
            </a: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800" dirty="0" smtClean="0">
                <a:latin typeface="Baskerville Old Face" pitchFamily="18" charset="0"/>
              </a:rPr>
              <a:t>-  Job of creating the 			nation’s plans for dealing with other countries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a.  </a:t>
            </a:r>
            <a:r>
              <a:rPr lang="en-US" sz="2800" u="sng" dirty="0" smtClean="0">
                <a:latin typeface="Baskerville Old Face" pitchFamily="18" charset="0"/>
              </a:rPr>
              <a:t>Diplomacy</a:t>
            </a:r>
            <a:r>
              <a:rPr lang="en-US" sz="2800" dirty="0" smtClean="0">
                <a:latin typeface="Baskerville Old Face" pitchFamily="18" charset="0"/>
              </a:rPr>
              <a:t>- Negotiating with foreign countries</a:t>
            </a:r>
          </a:p>
          <a:p>
            <a:pPr marL="0" indent="0">
              <a:buNone/>
            </a:pPr>
            <a:r>
              <a:rPr lang="en-US" sz="2800" dirty="0" smtClean="0">
                <a:latin typeface="Baskerville Old Face" pitchFamily="18" charset="0"/>
              </a:rPr>
              <a:t>	4.  </a:t>
            </a:r>
            <a:r>
              <a:rPr lang="en-US" sz="2800" b="1" u="sng" dirty="0" smtClean="0">
                <a:solidFill>
                  <a:srgbClr val="FF0000"/>
                </a:solidFill>
                <a:latin typeface="Baskerville Old Face" pitchFamily="18" charset="0"/>
              </a:rPr>
              <a:t>Chief of State</a:t>
            </a:r>
            <a:r>
              <a:rPr lang="en-US" sz="2800" dirty="0" smtClean="0">
                <a:latin typeface="Baskerville Old Face" pitchFamily="18" charset="0"/>
              </a:rPr>
              <a:t> - The head of state, symbolic 			figurehead of the United States</a:t>
            </a:r>
            <a:endParaRPr lang="en-US" sz="2800" dirty="0">
              <a:latin typeface="Baskerville Old Fac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43815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819400"/>
            <a:ext cx="4797136" cy="40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3642"/>
            <a:ext cx="9137073" cy="40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54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Baskerville Old Face" pitchFamily="18" charset="0"/>
              </a:rPr>
              <a:t>	B.  Holding Office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1.  Official Qualifications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	a.  At least 35 years old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	b.  Lived in the country for 14 years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	c.  Natural-born citizen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		- Born on U.S. soil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		- Born of U.S. citizens outside U.S.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		</a:t>
            </a:r>
            <a:endParaRPr lang="en-US" sz="2800" dirty="0">
              <a:latin typeface="Baskerville Old Face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399"/>
            <a:ext cx="6553199" cy="326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667000" cy="518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8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Baskerville Old Face" pitchFamily="18" charset="0"/>
              </a:rPr>
              <a:t>		2.  Term of Office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	a.  </a:t>
            </a: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George Washington </a:t>
            </a:r>
            <a:r>
              <a:rPr lang="en-US" sz="2800" dirty="0" smtClean="0">
                <a:latin typeface="Baskerville Old Face" pitchFamily="18" charset="0"/>
              </a:rPr>
              <a:t>created the 				unofficial two-term limit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	b.  </a:t>
            </a: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Franklin Roosevelt </a:t>
            </a:r>
            <a:r>
              <a:rPr lang="en-US" sz="2800" dirty="0" smtClean="0">
                <a:latin typeface="Baskerville Old Face" pitchFamily="18" charset="0"/>
              </a:rPr>
              <a:t>ran for &amp; won a 3</a:t>
            </a:r>
            <a:r>
              <a:rPr lang="en-US" sz="2800" baseline="30000" dirty="0" smtClean="0">
                <a:latin typeface="Baskerville Old Face" pitchFamily="18" charset="0"/>
              </a:rPr>
              <a:t>rd</a:t>
            </a:r>
            <a:r>
              <a:rPr lang="en-US" sz="2800" dirty="0" smtClean="0">
                <a:latin typeface="Baskerville Old Face" pitchFamily="18" charset="0"/>
              </a:rPr>
              <a:t> 			term in 1941.  Died during his 4</a:t>
            </a:r>
            <a:r>
              <a:rPr lang="en-US" sz="2800" baseline="30000" dirty="0" smtClean="0">
                <a:latin typeface="Baskerville Old Face" pitchFamily="18" charset="0"/>
              </a:rPr>
              <a:t>th</a:t>
            </a:r>
            <a:r>
              <a:rPr lang="en-US" sz="2800" dirty="0" smtClean="0">
                <a:latin typeface="Baskerville Old Face" pitchFamily="18" charset="0"/>
              </a:rPr>
              <a:t> term.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	c.  In 1951 the </a:t>
            </a:r>
            <a:r>
              <a:rPr lang="en-US" sz="2800" b="1" u="sng" dirty="0" smtClean="0">
                <a:solidFill>
                  <a:srgbClr val="FF0000"/>
                </a:solidFill>
                <a:latin typeface="Baskerville Old Face" pitchFamily="18" charset="0"/>
              </a:rPr>
              <a:t>22</a:t>
            </a:r>
            <a:r>
              <a:rPr lang="en-US" sz="2800" b="1" u="sng" baseline="30000" dirty="0" smtClean="0">
                <a:solidFill>
                  <a:srgbClr val="FF0000"/>
                </a:solidFill>
                <a:latin typeface="Baskerville Old Face" pitchFamily="18" charset="0"/>
              </a:rPr>
              <a:t>nd</a:t>
            </a:r>
            <a:r>
              <a:rPr lang="en-US" sz="2800" b="1" u="sng" dirty="0" smtClean="0">
                <a:solidFill>
                  <a:srgbClr val="FF0000"/>
                </a:solidFill>
                <a:latin typeface="Baskerville Old Face" pitchFamily="18" charset="0"/>
              </a:rPr>
              <a:t> Amendment</a:t>
            </a: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800" dirty="0" smtClean="0">
                <a:latin typeface="Baskerville Old Face" pitchFamily="18" charset="0"/>
              </a:rPr>
              <a:t>was 				ratified stating a president can only serve 2 			terms total</a:t>
            </a:r>
            <a:endParaRPr lang="en-US" sz="2800" dirty="0">
              <a:latin typeface="Baskerville Old Face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609600"/>
            <a:ext cx="26909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1"/>
            <a:ext cx="59817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3276600"/>
            <a:ext cx="3162300" cy="357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67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The Short Version!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Electoral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libertytree.files.wordpress.com/2012/11/332-206-electoral-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62513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1600" y="4876800"/>
            <a:ext cx="3202966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48768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70C0"/>
                </a:solidFill>
              </a:rPr>
              <a:t>At first glance, </a:t>
            </a:r>
            <a:r>
              <a:rPr lang="en-US" sz="3000" b="1" dirty="0" smtClean="0">
                <a:solidFill>
                  <a:srgbClr val="C00000"/>
                </a:solidFill>
              </a:rPr>
              <a:t>Who Won?</a:t>
            </a:r>
            <a:endParaRPr 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5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3733800" cy="4114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Total Available: 538</a:t>
            </a:r>
          </a:p>
          <a:p>
            <a:r>
              <a:rPr lang="en-US" sz="2800" dirty="0" smtClean="0"/>
              <a:t>Need 270 to Win</a:t>
            </a:r>
          </a:p>
          <a:p>
            <a:r>
              <a:rPr lang="en-US" sz="2800" dirty="0" smtClean="0"/>
              <a:t>Number of electors based on the Congressional Representation of the state (senators + reps)</a:t>
            </a:r>
          </a:p>
          <a:p>
            <a:r>
              <a:rPr lang="en-US" sz="2800" dirty="0" smtClean="0"/>
              <a:t>Electors selected by political parties.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800600" y="1600200"/>
            <a:ext cx="37338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 smtClean="0"/>
              <a:t>Problems: </a:t>
            </a:r>
          </a:p>
          <a:p>
            <a:pPr lvl="1"/>
            <a:r>
              <a:rPr lang="en-US" sz="2800" dirty="0" smtClean="0"/>
              <a:t>faithless electors</a:t>
            </a:r>
          </a:p>
          <a:p>
            <a:pPr lvl="1"/>
            <a:r>
              <a:rPr lang="en-US" sz="2800" dirty="0" smtClean="0"/>
              <a:t>winner of popular vote can lose (2000) </a:t>
            </a:r>
          </a:p>
          <a:p>
            <a:pPr lvl="1"/>
            <a:r>
              <a:rPr lang="en-US" sz="2800" dirty="0" smtClean="0"/>
              <a:t>tie is broken in the House of Reps.</a:t>
            </a:r>
          </a:p>
          <a:p>
            <a:r>
              <a:rPr lang="en-US" sz="2800" dirty="0" smtClean="0"/>
              <a:t>WINNER TAKE ALL in 48/50 states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Facts about Electoral College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5803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800" dirty="0" smtClean="0">
                <a:latin typeface="Baskerville Old Face" pitchFamily="18" charset="0"/>
              </a:rPr>
              <a:t>C.  </a:t>
            </a:r>
            <a:r>
              <a:rPr lang="en-US" sz="2800" u="sng" dirty="0" smtClean="0">
                <a:latin typeface="Baskerville Old Face" pitchFamily="18" charset="0"/>
              </a:rPr>
              <a:t>The Electoral College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1.  Electors are selected by state political parties, 		the elector pledges to vote for party candidate 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	a.  Primary elections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	b.  Party conventions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	c.  Named by campaign committees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 </a:t>
            </a:r>
            <a:r>
              <a:rPr lang="en-US" sz="2800" dirty="0" smtClean="0">
                <a:latin typeface="Baskerville Old Face" pitchFamily="18" charset="0"/>
              </a:rPr>
              <a:t>       * Names submitted at least 1 month before election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77046"/>
            <a:ext cx="5029200" cy="328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42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84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Electoral College</vt:lpstr>
      <vt:lpstr>PowerPoint Presentation</vt:lpstr>
      <vt:lpstr>Facts about Electoral College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</dc:creator>
  <cp:lastModifiedBy>cit-sysop</cp:lastModifiedBy>
  <cp:revision>23</cp:revision>
  <dcterms:created xsi:type="dcterms:W3CDTF">2013-09-07T19:13:43Z</dcterms:created>
  <dcterms:modified xsi:type="dcterms:W3CDTF">2015-09-21T11:28:23Z</dcterms:modified>
</cp:coreProperties>
</file>