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62" r:id="rId2"/>
    <p:sldId id="269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3F602-684A-4CAE-B47D-509B01ACB5C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3EBF-7987-4316-B91A-26D23ECD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6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27E3-D250-430A-8E54-10071C45ED31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873D-292F-4422-BF82-2950D878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27E3-D250-430A-8E54-10071C45ED31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873D-292F-4422-BF82-2950D878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6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27E3-D250-430A-8E54-10071C45ED31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873D-292F-4422-BF82-2950D878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6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27E3-D250-430A-8E54-10071C45ED31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873D-292F-4422-BF82-2950D878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1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27E3-D250-430A-8E54-10071C45ED31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873D-292F-4422-BF82-2950D878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9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27E3-D250-430A-8E54-10071C45ED31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873D-292F-4422-BF82-2950D878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27E3-D250-430A-8E54-10071C45ED31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873D-292F-4422-BF82-2950D878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27E3-D250-430A-8E54-10071C45ED31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873D-292F-4422-BF82-2950D878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3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27E3-D250-430A-8E54-10071C45ED31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873D-292F-4422-BF82-2950D878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4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27E3-D250-430A-8E54-10071C45ED31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873D-292F-4422-BF82-2950D878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0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27E3-D250-430A-8E54-10071C45ED31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873D-292F-4422-BF82-2950D878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8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027E3-D250-430A-8E54-10071C45ED31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6873D-292F-4422-BF82-2950D878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700" dirty="0" smtClean="0"/>
              <a:t>Chapter 5, Section 2</a:t>
            </a:r>
            <a:br>
              <a:rPr lang="en-US" sz="3700" dirty="0" smtClean="0"/>
            </a:br>
            <a:r>
              <a:rPr lang="en-US" dirty="0" smtClean="0"/>
              <a:t>The House of Representatives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8328" y="4572000"/>
            <a:ext cx="6400800" cy="1752600"/>
          </a:xfrm>
        </p:spPr>
        <p:txBody>
          <a:bodyPr/>
          <a:lstStyle/>
          <a:p>
            <a:r>
              <a:rPr lang="en-US" dirty="0" smtClean="0"/>
              <a:t>Mr. Wyka</a:t>
            </a:r>
          </a:p>
          <a:p>
            <a:r>
              <a:rPr lang="en-US" dirty="0" smtClean="0"/>
              <a:t>U.S. Government</a:t>
            </a:r>
          </a:p>
          <a:p>
            <a:r>
              <a:rPr lang="en-US" dirty="0" smtClean="0"/>
              <a:t>Citrus High School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14" y="2514600"/>
            <a:ext cx="4371429" cy="1542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577405">
            <a:off x="6934200" y="3886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Taking notes is highly recommended!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1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 The process of redistributing House seats every 10 years based on population changes in the U.S. Census is called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 gerrymandering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 formal qualifications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c.  reapportionment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d.  caucus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9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 The most powerful member of the House of Representatives and its presiding officer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 Majority Whip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 Speaker of the House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c.  The Vice President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d.  Minority Leader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9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4"/>
            </a:pPr>
            <a:r>
              <a:rPr lang="en-US" dirty="0" smtClean="0"/>
              <a:t>How many senators does the Constitution allow each state?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 One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 Two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c.  Three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d.  Varies according to a state’s population</a:t>
            </a:r>
          </a:p>
          <a:p>
            <a:pPr marL="514350" indent="-514350">
              <a:buAutoNum type="arabicPeriod" startAt="4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9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5.  Each state’s Representation in the House of Representatives is based 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 The Constitutional mandate of two 			Representatives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 The population of each state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c.  The decision of the National Election 		Committee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d.  The decision of the Supreme Court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9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6"/>
            </a:pPr>
            <a:r>
              <a:rPr lang="en-US" dirty="0" smtClean="0"/>
              <a:t>Drawing district boundaries for political advantage is called 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sz="3200" dirty="0" smtClean="0"/>
              <a:t>a.  Formal qualifications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 Redistricting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c.  gerrymandering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d.  </a:t>
            </a:r>
            <a:r>
              <a:rPr lang="en-US" dirty="0" err="1" smtClean="0"/>
              <a:t>Fromanism</a:t>
            </a:r>
            <a:endParaRPr lang="en-US" dirty="0"/>
          </a:p>
        </p:txBody>
      </p:sp>
      <p:pic>
        <p:nvPicPr>
          <p:cNvPr id="2050" name="Picture 2" descr="http://s3.amazonaws.com/dk-production/images/34385/large/FL-11.jpg?13698986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480" y="3581400"/>
            <a:ext cx="338286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66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7.  How many members of the House of Representatives are there?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 100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 76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c.  435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d.  276</a:t>
            </a:r>
          </a:p>
          <a:p>
            <a:pPr marL="514350" indent="-514350">
              <a:buAutoNum type="arabicPeriod" startAt="4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6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8.  How many senators are there?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 435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 176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c.  100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d.  200</a:t>
            </a:r>
          </a:p>
          <a:p>
            <a:pPr marL="514350" indent="-514350">
              <a:buAutoNum type="arabicPeriod" startAt="4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6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House of Representatives vs. the Senate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In the House, membership </a:t>
            </a:r>
            <a:r>
              <a:rPr lang="en-US" dirty="0" smtClean="0">
                <a:solidFill>
                  <a:srgbClr val="FF0000"/>
                </a:solidFill>
              </a:rPr>
              <a:t>based on population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r>
              <a:rPr lang="en-US" dirty="0" smtClean="0"/>
              <a:t>Populous states have more members than small states.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In the Senate, </a:t>
            </a:r>
            <a:r>
              <a:rPr lang="en-US" dirty="0" smtClean="0">
                <a:solidFill>
                  <a:srgbClr val="FF0000"/>
                </a:solidFill>
              </a:rPr>
              <a:t>every state gets 2 Senators </a:t>
            </a:r>
            <a:r>
              <a:rPr lang="en-US" dirty="0" smtClean="0"/>
              <a:t>regardless of size.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571500" indent="-571500">
              <a:buAutoNum type="romanUcPeriod" startAt="3"/>
            </a:pPr>
            <a:r>
              <a:rPr lang="en-US" sz="2800" dirty="0" smtClean="0">
                <a:latin typeface="Baskerville Old Face" pitchFamily="18" charset="0"/>
              </a:rPr>
              <a:t>The House of Representatives</a:t>
            </a:r>
            <a:endParaRPr lang="en-US" sz="2400" dirty="0" smtClean="0">
              <a:latin typeface="Baskerville Old Face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A.  Membership in The House (435 members)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1.  Elected directly by popular vote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2.  25 years old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3.  U.S. citizen for at least 7 years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4.  Resident of state he/she represents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40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800" dirty="0" smtClean="0">
                <a:latin typeface="Baskerville Old Face" pitchFamily="18" charset="0"/>
              </a:rPr>
              <a:t>B.  Reapportionment &amp; Redistricting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1.  </a:t>
            </a:r>
            <a:r>
              <a:rPr lang="en-US" sz="2800" u="sng" dirty="0" smtClean="0">
                <a:latin typeface="Baskerville Old Face" pitchFamily="18" charset="0"/>
              </a:rPr>
              <a:t>Reapportionment</a:t>
            </a:r>
            <a:r>
              <a:rPr lang="en-US" sz="2800" dirty="0" smtClean="0">
                <a:latin typeface="Baskerville Old Face" pitchFamily="18" charset="0"/>
              </a:rPr>
              <a:t>- Every 10 years seats are 		redistributed to states based on the Census</a:t>
            </a:r>
          </a:p>
          <a:p>
            <a:pPr marL="0" indent="0">
              <a:buNone/>
            </a:pPr>
            <a:r>
              <a:rPr lang="en-US" sz="2800" dirty="0" smtClean="0">
                <a:latin typeface="Baskerville Old Face" pitchFamily="18" charset="0"/>
              </a:rPr>
              <a:t>		2.  </a:t>
            </a:r>
            <a:r>
              <a:rPr lang="en-US" sz="2800" u="sng" dirty="0" smtClean="0">
                <a:latin typeface="Baskerville Old Face" pitchFamily="18" charset="0"/>
              </a:rPr>
              <a:t>Redistricting</a:t>
            </a:r>
            <a:r>
              <a:rPr lang="en-US" sz="2800" dirty="0" smtClean="0">
                <a:latin typeface="Baskerville Old Face" pitchFamily="18" charset="0"/>
              </a:rPr>
              <a:t>- States determine changes to 			districts w/in the state (political party in charge)</a:t>
            </a:r>
          </a:p>
          <a:p>
            <a:pPr marL="0" indent="0">
              <a:buNone/>
            </a:pPr>
            <a:r>
              <a:rPr lang="en-US" sz="2800" dirty="0" smtClean="0">
                <a:latin typeface="Baskerville Old Face" pitchFamily="18" charset="0"/>
              </a:rPr>
              <a:t>			a.  </a:t>
            </a:r>
            <a:r>
              <a:rPr lang="en-US" sz="2800" u="sng" dirty="0" smtClean="0">
                <a:latin typeface="Baskerville Old Face" pitchFamily="18" charset="0"/>
              </a:rPr>
              <a:t>Gerrymandering</a:t>
            </a:r>
            <a:r>
              <a:rPr lang="en-US" sz="2800" dirty="0" smtClean="0">
                <a:latin typeface="Baskerville Old Face" pitchFamily="18" charset="0"/>
              </a:rPr>
              <a:t>- Drawing district 			boundaries for political advantage</a:t>
            </a:r>
            <a:endParaRPr lang="en-US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61386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36138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1812 </a:t>
            </a:r>
            <a:r>
              <a:rPr lang="en-US" dirty="0" smtClean="0"/>
              <a:t>Mass. governor </a:t>
            </a:r>
            <a:r>
              <a:rPr lang="en-US" dirty="0"/>
              <a:t>Elbridge Gerry </a:t>
            </a:r>
            <a:r>
              <a:rPr lang="en-US" dirty="0" smtClean="0"/>
              <a:t>signed </a:t>
            </a:r>
            <a:r>
              <a:rPr lang="en-US" dirty="0"/>
              <a:t>a bill that redistricted Massachusetts to benefit </a:t>
            </a:r>
            <a:r>
              <a:rPr lang="en-US" dirty="0" smtClean="0"/>
              <a:t>his Party</a:t>
            </a:r>
            <a:r>
              <a:rPr lang="en-US" dirty="0"/>
              <a:t>. When mapped, one of the contorted districts in the Boston area was said to resemble the shape of a salamander.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48507"/>
            <a:ext cx="4495800" cy="349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83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Baskerville Old Face" pitchFamily="18" charset="0"/>
              </a:rPr>
              <a:t>	C.  Leadership in the House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1.  </a:t>
            </a:r>
            <a:r>
              <a:rPr lang="en-US" sz="2800" u="sng" dirty="0" smtClean="0">
                <a:latin typeface="Baskerville Old Face" pitchFamily="18" charset="0"/>
              </a:rPr>
              <a:t>Speaker of the House</a:t>
            </a:r>
            <a:r>
              <a:rPr lang="en-US" sz="2800" dirty="0" smtClean="0">
                <a:latin typeface="Baskerville Old Face" pitchFamily="18" charset="0"/>
              </a:rPr>
              <a:t>- The most powerful 		member and presiding officer of the House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	a.  Elected by party in the majority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	b.  Presides over debates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	c.  Gives authority to speak on House floor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	d.  Assigns bills to various committees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	e.  2</a:t>
            </a:r>
            <a:r>
              <a:rPr lang="en-US" sz="2800" baseline="30000" dirty="0" smtClean="0">
                <a:latin typeface="Baskerville Old Face" pitchFamily="18" charset="0"/>
              </a:rPr>
              <a:t>nd</a:t>
            </a:r>
            <a:r>
              <a:rPr lang="en-US" sz="2800" dirty="0" smtClean="0">
                <a:latin typeface="Baskerville Old Face" pitchFamily="18" charset="0"/>
              </a:rPr>
              <a:t> in line for presidential succession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8" y="4038600"/>
            <a:ext cx="6400802" cy="285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8226"/>
            <a:ext cx="2743198" cy="547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82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Baskerville Old Face" pitchFamily="18" charset="0"/>
              </a:rPr>
              <a:t>		2.  </a:t>
            </a:r>
            <a:r>
              <a:rPr lang="en-US" sz="2800" u="sng" dirty="0" smtClean="0">
                <a:latin typeface="Baskerville Old Face" pitchFamily="18" charset="0"/>
              </a:rPr>
              <a:t>Floor Leaders</a:t>
            </a:r>
            <a:r>
              <a:rPr lang="en-US" sz="2800" dirty="0" smtClean="0">
                <a:latin typeface="Baskerville Old Face" pitchFamily="18" charset="0"/>
              </a:rPr>
              <a:t>- Help manage the actions 			&amp; strategy of each party in the House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	a.  Floor leader of the majority party is 		</a:t>
            </a: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 the majority leader (assists speaker of the House)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	b.  Floor leader of the minority party is 		minority leader 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3.  </a:t>
            </a:r>
            <a:r>
              <a:rPr lang="en-US" sz="2800" u="sng" dirty="0" smtClean="0">
                <a:latin typeface="Baskerville Old Face" pitchFamily="18" charset="0"/>
              </a:rPr>
              <a:t>Whips</a:t>
            </a:r>
            <a:r>
              <a:rPr lang="en-US" sz="2800" dirty="0" smtClean="0">
                <a:latin typeface="Baskerville Old Face" pitchFamily="18" charset="0"/>
              </a:rPr>
              <a:t>-  Encourage House members to vote w/ 		the party leadership 		</a:t>
            </a:r>
            <a:endParaRPr lang="en-US" sz="2800" u="sng" dirty="0">
              <a:latin typeface="Baskerville Old Fac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5920228"/>
            <a:ext cx="2180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Majority Leader</a:t>
            </a:r>
          </a:p>
          <a:p>
            <a:r>
              <a:rPr lang="en-US" dirty="0"/>
              <a:t>Rep. </a:t>
            </a:r>
            <a:r>
              <a:rPr lang="en-US" dirty="0" smtClean="0"/>
              <a:t>Kevin McCarthy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09422" y="5920227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Minority </a:t>
            </a:r>
            <a:r>
              <a:rPr lang="en-US" dirty="0"/>
              <a:t>Leader</a:t>
            </a:r>
          </a:p>
          <a:p>
            <a:r>
              <a:rPr lang="en-US" dirty="0"/>
              <a:t>Rep. Nancy Pelosi</a:t>
            </a:r>
          </a:p>
        </p:txBody>
      </p:sp>
      <p:sp>
        <p:nvSpPr>
          <p:cNvPr id="5" name="Rectangle 4"/>
          <p:cNvSpPr/>
          <p:nvPr/>
        </p:nvSpPr>
        <p:spPr>
          <a:xfrm>
            <a:off x="4466822" y="5920224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Majority Whip</a:t>
            </a:r>
          </a:p>
          <a:p>
            <a:r>
              <a:rPr lang="en-US" dirty="0"/>
              <a:t>Rep. </a:t>
            </a:r>
            <a:r>
              <a:rPr lang="en-US" dirty="0" smtClean="0"/>
              <a:t>Steve </a:t>
            </a:r>
            <a:r>
              <a:rPr lang="en-US" dirty="0" err="1" smtClean="0"/>
              <a:t>Scalise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05600" y="5920225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Democratic Whip</a:t>
            </a:r>
          </a:p>
          <a:p>
            <a:r>
              <a:rPr lang="en-US" dirty="0"/>
              <a:t>Rep. </a:t>
            </a:r>
            <a:r>
              <a:rPr lang="en-US" dirty="0" err="1"/>
              <a:t>Steny</a:t>
            </a:r>
            <a:r>
              <a:rPr lang="en-US" dirty="0"/>
              <a:t> Hoyer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22" y="3733798"/>
            <a:ext cx="1743075" cy="222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0" y="3750970"/>
            <a:ext cx="1755820" cy="218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50971"/>
            <a:ext cx="1743075" cy="220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gannett-cdn.com/-mm-/6177174bf73115cbfbdc89954e3546f05eba974e/c=0-288-3456-4896&amp;r=537&amp;c=0-0-534-712/local/-/media/Alexandria/2015/02/09/B9316191146Z.1_20150209181809_000_GU69TPEM2.1-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75" y="3720209"/>
            <a:ext cx="1663522" cy="221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6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Baskerville Old Face" pitchFamily="18" charset="0"/>
              </a:rPr>
              <a:t>	D.  Committees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1.  </a:t>
            </a:r>
            <a:r>
              <a:rPr lang="en-US" sz="2800" u="sng" dirty="0" smtClean="0">
                <a:latin typeface="Baskerville Old Face" pitchFamily="18" charset="0"/>
              </a:rPr>
              <a:t>Standing Committees</a:t>
            </a:r>
            <a:r>
              <a:rPr lang="en-US" sz="2800" dirty="0" smtClean="0">
                <a:latin typeface="Baskerville Old Face" pitchFamily="18" charset="0"/>
              </a:rPr>
              <a:t>- 20 permanent 			committees dealing with major areas</a:t>
            </a:r>
          </a:p>
          <a:p>
            <a:pPr marL="0" indent="0">
              <a:buNone/>
            </a:pPr>
            <a:r>
              <a:rPr lang="en-US" sz="2800" dirty="0" smtClean="0">
                <a:latin typeface="Baskerville Old Face" pitchFamily="18" charset="0"/>
              </a:rPr>
              <a:t>			a.  Each standing committee has sub-			committees to deal with more specific areas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2.  </a:t>
            </a:r>
            <a:r>
              <a:rPr lang="en-US" sz="2800" u="sng" dirty="0">
                <a:latin typeface="Baskerville Old Face" pitchFamily="18" charset="0"/>
              </a:rPr>
              <a:t>S</a:t>
            </a:r>
            <a:r>
              <a:rPr lang="en-US" sz="2800" u="sng" dirty="0" smtClean="0">
                <a:latin typeface="Baskerville Old Face" pitchFamily="18" charset="0"/>
              </a:rPr>
              <a:t>elect Committees</a:t>
            </a:r>
            <a:r>
              <a:rPr lang="en-US" sz="2800" dirty="0" smtClean="0">
                <a:latin typeface="Baskerville Old Face" pitchFamily="18" charset="0"/>
              </a:rPr>
              <a:t>- created for the purpose of 		investigation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	3.  </a:t>
            </a:r>
            <a:r>
              <a:rPr lang="en-US" sz="2800" u="sng" dirty="0" smtClean="0">
                <a:latin typeface="Baskerville Old Face" pitchFamily="18" charset="0"/>
              </a:rPr>
              <a:t>Committee Chair</a:t>
            </a:r>
            <a:r>
              <a:rPr lang="en-US" sz="2800" dirty="0" smtClean="0">
                <a:latin typeface="Baskerville Old Face" pitchFamily="18" charset="0"/>
              </a:rPr>
              <a:t>- head of a committee</a:t>
            </a:r>
            <a:endParaRPr lang="en-US" sz="2800" dirty="0">
              <a:latin typeface="Baskerville Old Fac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1465" y="3441680"/>
            <a:ext cx="297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</a:t>
            </a:r>
          </a:p>
          <a:p>
            <a:endParaRPr lang="en-US" sz="1100" dirty="0"/>
          </a:p>
          <a:p>
            <a:r>
              <a:rPr lang="en-US" sz="1100" u="sng" dirty="0" smtClean="0"/>
              <a:t>Standing Committees</a:t>
            </a:r>
            <a:endParaRPr lang="en-US" sz="1100" u="sng" dirty="0"/>
          </a:p>
          <a:p>
            <a:r>
              <a:rPr lang="en-US" sz="1100" dirty="0"/>
              <a:t>Agriculture, Nutrition, and Forestry</a:t>
            </a:r>
          </a:p>
          <a:p>
            <a:r>
              <a:rPr lang="en-US" sz="1100" dirty="0"/>
              <a:t>Appropriations</a:t>
            </a:r>
          </a:p>
          <a:p>
            <a:r>
              <a:rPr lang="en-US" sz="1100" dirty="0"/>
              <a:t>Armed Services</a:t>
            </a:r>
          </a:p>
          <a:p>
            <a:r>
              <a:rPr lang="en-US" sz="1100" dirty="0"/>
              <a:t>Banking, Housing, and Urban Affairs</a:t>
            </a:r>
          </a:p>
          <a:p>
            <a:r>
              <a:rPr lang="en-US" sz="1100" dirty="0"/>
              <a:t>Budget</a:t>
            </a:r>
          </a:p>
          <a:p>
            <a:r>
              <a:rPr lang="en-US" sz="1100" dirty="0"/>
              <a:t>Commerce, Science, and Transportation</a:t>
            </a:r>
          </a:p>
          <a:p>
            <a:r>
              <a:rPr lang="en-US" sz="1100" dirty="0"/>
              <a:t>Energy and Natural Resources</a:t>
            </a:r>
          </a:p>
          <a:p>
            <a:r>
              <a:rPr lang="en-US" sz="1100" dirty="0"/>
              <a:t>Environment and Public Works</a:t>
            </a:r>
          </a:p>
          <a:p>
            <a:r>
              <a:rPr lang="en-US" sz="1100" dirty="0"/>
              <a:t>Finance</a:t>
            </a:r>
          </a:p>
          <a:p>
            <a:r>
              <a:rPr lang="en-US" sz="1100" dirty="0"/>
              <a:t>Foreign Relations</a:t>
            </a:r>
          </a:p>
          <a:p>
            <a:r>
              <a:rPr lang="en-US" sz="1100" dirty="0"/>
              <a:t>Health, Education, Labor, and Pensions</a:t>
            </a:r>
          </a:p>
          <a:p>
            <a:r>
              <a:rPr lang="en-US" sz="1100" dirty="0"/>
              <a:t>Homeland Security and Governmental Affairs</a:t>
            </a:r>
          </a:p>
          <a:p>
            <a:r>
              <a:rPr lang="en-US" sz="1100" dirty="0"/>
              <a:t>Judiciary</a:t>
            </a:r>
          </a:p>
          <a:p>
            <a:r>
              <a:rPr lang="en-US" sz="1100" dirty="0"/>
              <a:t>Rules and Administration</a:t>
            </a:r>
          </a:p>
          <a:p>
            <a:r>
              <a:rPr lang="en-US" sz="1100" dirty="0"/>
              <a:t>Small Business and Entrepreneurship</a:t>
            </a:r>
          </a:p>
          <a:p>
            <a:r>
              <a:rPr lang="en-US" sz="1100" dirty="0"/>
              <a:t>Veterans' Affairs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0"/>
            <a:ext cx="6324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06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out a sheet of paper.</a:t>
            </a:r>
          </a:p>
          <a:p>
            <a:r>
              <a:rPr lang="en-US" dirty="0" smtClean="0"/>
              <a:t>Put your name on it.</a:t>
            </a:r>
          </a:p>
          <a:p>
            <a:r>
              <a:rPr lang="en-US" dirty="0" smtClean="0"/>
              <a:t>Title the paper, House of Representatives Quiz.</a:t>
            </a:r>
          </a:p>
          <a:p>
            <a:r>
              <a:rPr lang="en-US" dirty="0" smtClean="0"/>
              <a:t>Do your own work.</a:t>
            </a:r>
          </a:p>
          <a:p>
            <a:r>
              <a:rPr lang="en-US" dirty="0" smtClean="0"/>
              <a:t>You may use your notes.</a:t>
            </a:r>
          </a:p>
          <a:p>
            <a:r>
              <a:rPr lang="en-US" dirty="0" smtClean="0"/>
              <a:t>You don’t have to write the questions, just the answers.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4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How does one become a member of the House of Representatives?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 Presidential appointment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 Appointment by state governor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c.  Popular Vote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d.  Appointed by state legislatures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4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276</Words>
  <Application>Microsoft Office PowerPoint</Application>
  <PresentationFormat>On-screen Show (4:3)</PresentationFormat>
  <Paragraphs>114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Chapter 5, Section 2 The House of Representatives</vt:lpstr>
      <vt:lpstr>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 Time!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</dc:creator>
  <cp:lastModifiedBy>cit-sysop</cp:lastModifiedBy>
  <cp:revision>22</cp:revision>
  <cp:lastPrinted>2013-08-30T14:25:32Z</cp:lastPrinted>
  <dcterms:created xsi:type="dcterms:W3CDTF">2013-08-26T21:00:16Z</dcterms:created>
  <dcterms:modified xsi:type="dcterms:W3CDTF">2015-09-14T13:05:10Z</dcterms:modified>
</cp:coreProperties>
</file>