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90" r:id="rId2"/>
    <p:sldId id="256" r:id="rId3"/>
    <p:sldId id="258" r:id="rId4"/>
    <p:sldId id="291" r:id="rId5"/>
    <p:sldId id="279" r:id="rId6"/>
    <p:sldId id="260" r:id="rId7"/>
    <p:sldId id="261" r:id="rId8"/>
    <p:sldId id="278" r:id="rId9"/>
    <p:sldId id="277" r:id="rId10"/>
    <p:sldId id="262" r:id="rId11"/>
    <p:sldId id="280" r:id="rId12"/>
    <p:sldId id="263" r:id="rId13"/>
    <p:sldId id="266" r:id="rId14"/>
    <p:sldId id="265" r:id="rId15"/>
    <p:sldId id="264" r:id="rId16"/>
    <p:sldId id="276" r:id="rId17"/>
    <p:sldId id="267" r:id="rId18"/>
    <p:sldId id="292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CE5D-022B-4E8D-B8D7-A07D6BE7FFA5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5AEA4-E8ED-4209-AC7E-1019895A3B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98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5AEA4-E8ED-4209-AC7E-1019895A3B2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CAA546-729D-4523-995B-BD4D2571994B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038C92-C240-4346-BC77-9CF1EC52C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546-729D-4523-995B-BD4D2571994B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C92-C240-4346-BC77-9CF1EC52C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546-729D-4523-995B-BD4D2571994B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C92-C240-4346-BC77-9CF1EC52C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546-729D-4523-995B-BD4D2571994B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C92-C240-4346-BC77-9CF1EC52C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546-729D-4523-995B-BD4D2571994B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C92-C240-4346-BC77-9CF1EC52C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546-729D-4523-995B-BD4D2571994B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C92-C240-4346-BC77-9CF1EC52C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546-729D-4523-995B-BD4D2571994B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C92-C240-4346-BC77-9CF1EC52C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546-729D-4523-995B-BD4D2571994B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C92-C240-4346-BC77-9CF1EC52C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AA546-729D-4523-995B-BD4D2571994B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C92-C240-4346-BC77-9CF1EC52C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CCAA546-729D-4523-995B-BD4D2571994B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8C92-C240-4346-BC77-9CF1EC52C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CAA546-729D-4523-995B-BD4D2571994B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038C92-C240-4346-BC77-9CF1EC52C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CAA546-729D-4523-995B-BD4D2571994B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038C92-C240-4346-BC77-9CF1EC52C9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rwyka.weebly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4419599"/>
          </a:xfrm>
        </p:spPr>
        <p:txBody>
          <a:bodyPr>
            <a:normAutofit/>
          </a:bodyPr>
          <a:lstStyle/>
          <a:p>
            <a:pPr algn="ctr"/>
            <a:br>
              <a:rPr lang="en-US" sz="3800" dirty="0"/>
            </a:br>
            <a:r>
              <a:rPr lang="en-US" sz="3800" dirty="0"/>
              <a:t>You’ll find this presentation on </a:t>
            </a:r>
            <a:r>
              <a:rPr lang="en-US" sz="3800" dirty="0">
                <a:hlinkClick r:id="rId2"/>
              </a:rPr>
              <a:t>www.mrwyka.weebly.com</a:t>
            </a:r>
            <a:r>
              <a:rPr lang="en-US" sz="3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02726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864291"/>
          </a:xfrm>
        </p:spPr>
        <p:txBody>
          <a:bodyPr>
            <a:noAutofit/>
          </a:bodyPr>
          <a:lstStyle/>
          <a:p>
            <a:pPr marL="852678" indent="-742950">
              <a:buAutoNum type="arabicPeriod"/>
            </a:pPr>
            <a:r>
              <a:rPr lang="en-US" sz="3800" u="sng" dirty="0">
                <a:solidFill>
                  <a:srgbClr val="C00000"/>
                </a:solidFill>
              </a:rPr>
              <a:t>Steam Engine</a:t>
            </a:r>
            <a:r>
              <a:rPr lang="en-US" sz="3800" u="sng" dirty="0"/>
              <a:t>- </a:t>
            </a:r>
            <a:r>
              <a:rPr lang="en-US" sz="3800" dirty="0"/>
              <a:t>1774 James Watt made the engine work more efficiently while burning less fuel</a:t>
            </a:r>
          </a:p>
          <a:p>
            <a:pPr marL="852678" indent="-742950">
              <a:buFont typeface="+mj-lt"/>
              <a:buAutoNum type="arabicPeriod"/>
            </a:pPr>
            <a:r>
              <a:rPr lang="en-US" sz="3800" u="sng" dirty="0"/>
              <a:t>Steam Boat- </a:t>
            </a:r>
            <a:r>
              <a:rPr lang="en-US" sz="3800" dirty="0"/>
              <a:t>Robert Fulton’s </a:t>
            </a:r>
            <a:r>
              <a:rPr lang="en-US" sz="3800" i="1" dirty="0"/>
              <a:t>Clermont</a:t>
            </a:r>
            <a:r>
              <a:rPr lang="en-US" sz="3800" dirty="0"/>
              <a:t>; first successful trip in 1807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/>
              <a:t>Improvements in Transportation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3250" name="Picture 2" descr="http://www.1st-art-gallery.com/thumbnail/183913/1/The-Hudson-River-Steamboat,-Clermont,-C.185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571" y="0"/>
            <a:ext cx="9071429" cy="5715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400" dirty="0"/>
              <a:t>Gave manufacturers a cheap way to transport materials and finished product</a:t>
            </a:r>
          </a:p>
          <a:p>
            <a:pPr marL="514350" indent="-514350">
              <a:buAutoNum type="arabicPeriod"/>
            </a:pPr>
            <a:r>
              <a:rPr lang="en-US" sz="3400" dirty="0"/>
              <a:t>Created new jobs for the railroad workers and miners</a:t>
            </a:r>
          </a:p>
          <a:p>
            <a:pPr marL="514350" indent="-514350">
              <a:buAutoNum type="arabicPeriod"/>
            </a:pPr>
            <a:r>
              <a:rPr lang="en-US" sz="3400" dirty="0"/>
              <a:t>Tourism, as an industry, began to grow</a:t>
            </a:r>
          </a:p>
          <a:p>
            <a:pPr marL="514350" indent="-514350">
              <a:buAutoNum type="arabicPeriod"/>
            </a:pPr>
            <a:r>
              <a:rPr lang="en-US" sz="3400" dirty="0"/>
              <a:t>Boosted fishing and agricultural industries who could now get their product farther, faster.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Steam Railroad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0"/>
            <a:ext cx="8229600" cy="1143000"/>
          </a:xfrm>
        </p:spPr>
        <p:txBody>
          <a:bodyPr/>
          <a:lstStyle/>
          <a:p>
            <a:r>
              <a:rPr lang="en-US" dirty="0"/>
              <a:t>Effects of Industrialization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7912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800" dirty="0"/>
              <a:t>The construction of buildings and the </a:t>
            </a:r>
            <a:r>
              <a:rPr lang="en-US" sz="3800" dirty="0">
                <a:solidFill>
                  <a:srgbClr val="C00000"/>
                </a:solidFill>
              </a:rPr>
              <a:t>Movement of people to cities</a:t>
            </a:r>
          </a:p>
          <a:p>
            <a:pPr marL="514350" indent="-514350">
              <a:buAutoNum type="arabicPeriod"/>
            </a:pPr>
            <a:r>
              <a:rPr lang="en-US" sz="3800" dirty="0"/>
              <a:t>People wanted to live where the jobs were, and city folk earned more money than those on the farms</a:t>
            </a:r>
          </a:p>
          <a:p>
            <a:pPr marL="514350" indent="-514350">
              <a:buAutoNum type="arabicPeriod"/>
            </a:pPr>
            <a:r>
              <a:rPr lang="en-US" sz="3800" dirty="0"/>
              <a:t>Crime, pollution, disease, etc increased in the cities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Urbanization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6172200"/>
          </a:xfrm>
        </p:spPr>
        <p:txBody>
          <a:bodyPr>
            <a:normAutofit/>
          </a:bodyPr>
          <a:lstStyle/>
          <a:p>
            <a:pPr marL="685800" lvl="5" indent="-457200">
              <a:buAutoNum type="arabicPeriod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Long work days - 12-16 hour days, 6 days a week.</a:t>
            </a:r>
          </a:p>
          <a:p>
            <a:pPr marL="685800" lvl="5" indent="-457200">
              <a:buAutoNum type="arabicPeriod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No employment security</a:t>
            </a:r>
          </a:p>
          <a:p>
            <a:pPr marL="685800" lvl="5" indent="-457200">
              <a:buAutoNum type="arabicPeriod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No minimum wage.</a:t>
            </a:r>
          </a:p>
          <a:p>
            <a:pPr marL="685800" lvl="5" indent="-457200">
              <a:buAutoNum type="arabicPeriod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High temperatures in factories.</a:t>
            </a:r>
          </a:p>
          <a:p>
            <a:pPr marL="685800" lvl="5" indent="-457200">
              <a:buAutoNum type="arabicPeriod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Heavy machinery made conditions dangerous</a:t>
            </a:r>
          </a:p>
          <a:p>
            <a:pPr marL="685800" lvl="5" indent="-457200">
              <a:buAutoNum type="arabicPeriod"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Severe injuries especially to children; some incidents led to death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/>
              <a:t>Working Conditions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0" name="Picture 4" descr="http://www.lakelandschools.us/lh/pkruppenbacher/industrial-revolution-children-labor.j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6593" y="0"/>
            <a:ext cx="4507407" cy="3352800"/>
          </a:xfrm>
          <a:prstGeom prst="rect">
            <a:avLst/>
          </a:prstGeom>
          <a:noFill/>
        </p:spPr>
      </p:pic>
      <p:pic>
        <p:nvPicPr>
          <p:cNvPr id="34822" name="Picture 6" descr="http://theresurgence.com/files/2009/06/30/20090630_the-industrial-revolution-welcome-to-the-machine-part-4_poster_im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352800"/>
            <a:ext cx="5674502" cy="35052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200" dirty="0"/>
              <a:t>Mass produced goods instead of hand crafted ones are available today; not available 50-60 years ago</a:t>
            </a:r>
          </a:p>
          <a:p>
            <a:pPr marL="514350" indent="-514350">
              <a:buAutoNum type="arabicPeriod"/>
            </a:pPr>
            <a:r>
              <a:rPr lang="en-US" sz="4200" dirty="0"/>
              <a:t>Profits from factories and companies transferred to tax revenue for the </a:t>
            </a:r>
            <a:r>
              <a:rPr lang="en-US" sz="4200" dirty="0" err="1"/>
              <a:t>gov’t</a:t>
            </a:r>
            <a:endParaRPr lang="en-US" sz="4200" dirty="0"/>
          </a:p>
          <a:p>
            <a:pPr marL="514350" indent="-514350">
              <a:buNone/>
            </a:pPr>
            <a:endParaRPr lang="en-US" sz="4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 Term Effects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60E0015-D8B8-4792-AF7E-8EA5FD55E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Using your notes and your book (chapter 7), complete the Pro / Con worksheet on Industrialization.</a:t>
            </a:r>
          </a:p>
          <a:p>
            <a:r>
              <a:rPr lang="en-US" dirty="0"/>
              <a:t>Answer the question “Was society better or worse off as a result of the Industrial Revolution?” in the form of a strong Thesis statement.</a:t>
            </a:r>
          </a:p>
          <a:p>
            <a:pPr lvl="1"/>
            <a:r>
              <a:rPr lang="en-US" dirty="0"/>
              <a:t>A Thesis statement must take a stand.  It can’t be either / or.  </a:t>
            </a:r>
          </a:p>
          <a:p>
            <a:pPr lvl="1"/>
            <a:r>
              <a:rPr lang="en-US" dirty="0"/>
              <a:t>It can be one or two sentences long.  </a:t>
            </a:r>
          </a:p>
          <a:p>
            <a:pPr lvl="1"/>
            <a:r>
              <a:rPr lang="en-US" dirty="0"/>
              <a:t>It MUST answer the question with specificity.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CB91A94-4148-40D5-91F3-913CA19AB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/>
              <a:t>Industrial </a:t>
            </a:r>
            <a:r>
              <a:rPr lang="en-US"/>
              <a:t>Revolution Closer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13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Industrial Revolution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63569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/>
              <a:t>1</a:t>
            </a:r>
            <a:r>
              <a:rPr lang="en-US" sz="3800" dirty="0"/>
              <a:t>. Time period where </a:t>
            </a:r>
            <a:r>
              <a:rPr lang="en-US" sz="3800" dirty="0">
                <a:solidFill>
                  <a:srgbClr val="C00000"/>
                </a:solidFill>
              </a:rPr>
              <a:t>machines</a:t>
            </a:r>
            <a:r>
              <a:rPr lang="en-US" sz="3800" dirty="0"/>
              <a:t> were used to create most of the goods in the world instead of by hand.</a:t>
            </a:r>
          </a:p>
          <a:p>
            <a:pPr>
              <a:buNone/>
            </a:pPr>
            <a:r>
              <a:rPr lang="en-US" sz="3800" dirty="0"/>
              <a:t>2. </a:t>
            </a:r>
            <a:r>
              <a:rPr lang="en-US" sz="3800" dirty="0">
                <a:solidFill>
                  <a:srgbClr val="C00000"/>
                </a:solidFill>
              </a:rPr>
              <a:t>Began in Great Britain </a:t>
            </a:r>
          </a:p>
          <a:p>
            <a:pPr>
              <a:buNone/>
            </a:pPr>
            <a:r>
              <a:rPr lang="en-US" sz="3800" dirty="0"/>
              <a:t>3. Late 1700s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>
                <a:solidFill>
                  <a:srgbClr val="C00000"/>
                </a:solidFill>
              </a:rPr>
              <a:t>Industrial Revolution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336BA62-B380-463E-8FCB-629B48AAA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Natural Resources and Geography</a:t>
            </a:r>
          </a:p>
          <a:p>
            <a:pPr marL="880110" lvl="1" indent="-514350"/>
            <a:r>
              <a:rPr lang="en-US" dirty="0"/>
              <a:t>Coal</a:t>
            </a:r>
          </a:p>
          <a:p>
            <a:pPr marL="880110" lvl="1" indent="-514350"/>
            <a:r>
              <a:rPr lang="en-US" dirty="0"/>
              <a:t>Abundant Rivers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Labor and capital</a:t>
            </a:r>
          </a:p>
          <a:p>
            <a:pPr marL="880110" lvl="1" indent="-514350"/>
            <a:r>
              <a:rPr lang="en-US" dirty="0"/>
              <a:t>Lots of people </a:t>
            </a:r>
          </a:p>
          <a:p>
            <a:pPr marL="880110" lvl="1" indent="-514350"/>
            <a:r>
              <a:rPr lang="en-US" dirty="0"/>
              <a:t>$$$ from colonial endeavors</a:t>
            </a:r>
          </a:p>
          <a:p>
            <a:pPr marL="880110" lvl="1" indent="-514350"/>
            <a:r>
              <a:rPr lang="en-US" dirty="0"/>
              <a:t>Colonies provided a market for new goods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Entrepreneurs and Inventors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>
                <a:solidFill>
                  <a:srgbClr val="C00000"/>
                </a:solidFill>
              </a:rPr>
              <a:t>Favorable Climate for Business</a:t>
            </a:r>
          </a:p>
          <a:p>
            <a:pPr marL="880110" lvl="1" indent="-514350">
              <a:buFont typeface="+mj-lt"/>
              <a:buAutoNum type="arabicPeriod"/>
            </a:pPr>
            <a:endParaRPr lang="en-US" dirty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9938DC-23F4-4F75-9CC3-A1B19360B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Why Great Britain </a:t>
            </a:r>
            <a:r>
              <a:rPr lang="en-US" sz="3000" dirty="0"/>
              <a:t>(</a:t>
            </a:r>
            <a:r>
              <a:rPr lang="en-US" sz="3000" dirty="0" err="1"/>
              <a:t>pg</a:t>
            </a:r>
            <a:r>
              <a:rPr lang="en-US" sz="3000" dirty="0"/>
              <a:t> 409-410)</a:t>
            </a:r>
          </a:p>
        </p:txBody>
      </p:sp>
    </p:spTree>
    <p:extLst>
      <p:ext uri="{BB962C8B-B14F-4D97-AF65-F5344CB8AC3E}">
        <p14:creationId xmlns:p14="http://schemas.microsoft.com/office/powerpoint/2010/main" val="1374518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Slide is not blank…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2226" name="Picture 2" descr="http://ecology.com/features/industrial_revolution/worldpopulationgrowth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4129" y="146867"/>
            <a:ext cx="8229600" cy="668655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686800" cy="46021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200" dirty="0">
                <a:solidFill>
                  <a:srgbClr val="C00000"/>
                </a:solidFill>
              </a:rPr>
              <a:t>What resources does it take to make an industrial country?</a:t>
            </a:r>
          </a:p>
          <a:p>
            <a:pPr marL="914400" lvl="1" indent="-514350">
              <a:buNone/>
            </a:pPr>
            <a:r>
              <a:rPr lang="en-US" sz="4200" dirty="0">
                <a:solidFill>
                  <a:srgbClr val="C00000"/>
                </a:solidFill>
              </a:rPr>
              <a:t>-Land</a:t>
            </a:r>
          </a:p>
          <a:p>
            <a:pPr marL="914400" lvl="1" indent="-514350">
              <a:buNone/>
            </a:pPr>
            <a:r>
              <a:rPr lang="en-US" sz="4200" dirty="0">
                <a:solidFill>
                  <a:srgbClr val="C00000"/>
                </a:solidFill>
              </a:rPr>
              <a:t>-Labor</a:t>
            </a:r>
          </a:p>
          <a:p>
            <a:pPr marL="914400" lvl="1" indent="-514350">
              <a:buNone/>
            </a:pPr>
            <a:r>
              <a:rPr lang="en-US" sz="4200" dirty="0">
                <a:solidFill>
                  <a:srgbClr val="C00000"/>
                </a:solidFill>
              </a:rPr>
              <a:t>-Capital (wealth) </a:t>
            </a:r>
          </a:p>
          <a:p>
            <a:pPr marL="914400" lvl="1" indent="-514350">
              <a:buNone/>
            </a:pPr>
            <a:r>
              <a:rPr lang="en-US" sz="4200" dirty="0">
                <a:solidFill>
                  <a:srgbClr val="C00000"/>
                </a:solidFill>
              </a:rPr>
              <a:t>-Entrepreneurship</a:t>
            </a:r>
            <a:r>
              <a:rPr lang="en-US" sz="420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 fontScale="90000"/>
          </a:bodyPr>
          <a:lstStyle/>
          <a:p>
            <a:r>
              <a:rPr lang="en-US" sz="6600" dirty="0">
                <a:solidFill>
                  <a:srgbClr val="C00000"/>
                </a:solidFill>
              </a:rPr>
              <a:t>Factors of Production</a:t>
            </a:r>
          </a:p>
        </p:txBody>
      </p:sp>
      <p:sp>
        <p:nvSpPr>
          <p:cNvPr id="4" name="Rectangle 3"/>
          <p:cNvSpPr/>
          <p:nvPr/>
        </p:nvSpPr>
        <p:spPr>
          <a:xfrm rot="1629594">
            <a:off x="5181600" y="4716423"/>
            <a:ext cx="34050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Big 4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2578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800" u="sng" dirty="0"/>
              <a:t>Flying Shuttle </a:t>
            </a:r>
            <a:r>
              <a:rPr lang="en-US" sz="3800" dirty="0"/>
              <a:t>and </a:t>
            </a:r>
            <a:r>
              <a:rPr lang="en-US" sz="3800" u="sng" dirty="0"/>
              <a:t>Spinning Jenny- </a:t>
            </a:r>
            <a:r>
              <a:rPr lang="en-US" sz="3800" dirty="0"/>
              <a:t>made working with cotton faster and more productive; were originally used in the house</a:t>
            </a:r>
          </a:p>
          <a:p>
            <a:pPr marL="514350" indent="-514350">
              <a:buAutoNum type="arabicPeriod"/>
            </a:pPr>
            <a:r>
              <a:rPr lang="en-US" sz="3800" u="sng" dirty="0"/>
              <a:t>Factories</a:t>
            </a:r>
            <a:r>
              <a:rPr lang="en-US" sz="3800" dirty="0"/>
              <a:t>- large buildings with machines in them to create goods.  Built by rivers and streams, ‘cause the machines needed water power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Inventions that helped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Spinning Jenny ~~~~~~&gt;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		&lt;~~~~~~ Flying Shuttle	</a:t>
            </a:r>
          </a:p>
        </p:txBody>
      </p:sp>
      <p:pic>
        <p:nvPicPr>
          <p:cNvPr id="51202" name="Picture 2" descr="https://eee.uci.edu/clients/bjbecker/SpinningWeb/spinningjenny2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28600"/>
            <a:ext cx="3810000" cy="3095625"/>
          </a:xfrm>
          <a:prstGeom prst="rect">
            <a:avLst/>
          </a:prstGeom>
          <a:noFill/>
        </p:spPr>
      </p:pic>
      <p:pic>
        <p:nvPicPr>
          <p:cNvPr id="51204" name="Picture 4" descr="Flying Shuttl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572000"/>
            <a:ext cx="2857500" cy="2009776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&lt;</a:t>
            </a:r>
            <a:r>
              <a:rPr lang="en-US" b="1" u="sng" dirty="0"/>
              <a:t>HERE</a:t>
            </a:r>
            <a:r>
              <a:rPr lang="en-US" dirty="0"/>
              <a:t>&gt; to see an amazing picture of a real-life industrial revolution era factory.  </a:t>
            </a:r>
          </a:p>
        </p:txBody>
      </p:sp>
      <p:pic>
        <p:nvPicPr>
          <p:cNvPr id="50178" name="Picture 2" descr="http://www.scienceclarified.com/scitech/images/lsgw_0001_0001_0_img00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609600"/>
            <a:ext cx="8375868" cy="55626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Fals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Tru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520f80cb-b348-44b9-b97c-d5c160142fb9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1310</TotalTime>
  <Words>450</Words>
  <Application>Microsoft Office PowerPoint</Application>
  <PresentationFormat>On-screen Show (4:3)</PresentationFormat>
  <Paragraphs>67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 You’ll find this presentation on www.mrwyka.weebly.com. </vt:lpstr>
      <vt:lpstr>Industrial Revolution</vt:lpstr>
      <vt:lpstr>Industrial Revolution</vt:lpstr>
      <vt:lpstr>Why Great Britain (pg 409-410)</vt:lpstr>
      <vt:lpstr>PowerPoint Presentation</vt:lpstr>
      <vt:lpstr>Factors of Production</vt:lpstr>
      <vt:lpstr>Inventions that helped</vt:lpstr>
      <vt:lpstr>PowerPoint Presentation</vt:lpstr>
      <vt:lpstr>PowerPoint Presentation</vt:lpstr>
      <vt:lpstr>Improvements in Transportation</vt:lpstr>
      <vt:lpstr>PowerPoint Presentation</vt:lpstr>
      <vt:lpstr>Steam Railroad</vt:lpstr>
      <vt:lpstr>Effects of Industrialization </vt:lpstr>
      <vt:lpstr>Urbanization</vt:lpstr>
      <vt:lpstr>Working Conditions</vt:lpstr>
      <vt:lpstr>PowerPoint Presentation</vt:lpstr>
      <vt:lpstr>Long Term Effects</vt:lpstr>
      <vt:lpstr>Industrial Revolution Closer</vt:lpstr>
    </vt:vector>
  </TitlesOfParts>
  <Company>PCS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 and Empire Building</dc:title>
  <dc:creator>PCS</dc:creator>
  <cp:lastModifiedBy>Wyka, Michael</cp:lastModifiedBy>
  <cp:revision>33</cp:revision>
  <cp:lastPrinted>2016-04-20T14:37:33Z</cp:lastPrinted>
  <dcterms:created xsi:type="dcterms:W3CDTF">2011-02-14T18:04:19Z</dcterms:created>
  <dcterms:modified xsi:type="dcterms:W3CDTF">2017-10-30T12:26:32Z</dcterms:modified>
</cp:coreProperties>
</file>