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63" r:id="rId3"/>
    <p:sldId id="264" r:id="rId4"/>
    <p:sldId id="269" r:id="rId5"/>
    <p:sldId id="270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AF7-F3D2-46CA-9C1C-8ED997E2DD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3584A-7444-46E3-B479-C2015CC3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32A-AEE2-45D9-9A04-5EAFDDE6F1E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O7FQsCcbD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Mid Course Review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Wyka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Citrus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87" y="2133600"/>
            <a:ext cx="4371429" cy="1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Entrepreneurs are the risk takers who pull together ALL the other Factors of production and put them to work in an enterprise.  </a:t>
            </a:r>
          </a:p>
          <a:p>
            <a:pPr lvl="1"/>
            <a:r>
              <a:rPr lang="en-US" dirty="0" smtClean="0"/>
              <a:t>Land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Capital</a:t>
            </a:r>
          </a:p>
          <a:p>
            <a:r>
              <a:rPr lang="en-US" dirty="0" smtClean="0"/>
              <a:t>Why </a:t>
            </a:r>
            <a:r>
              <a:rPr lang="en-US" smtClean="0"/>
              <a:t>do </a:t>
            </a:r>
            <a:r>
              <a:rPr lang="en-US" smtClean="0"/>
              <a:t>they </a:t>
            </a:r>
            <a:r>
              <a:rPr lang="en-US" dirty="0" smtClean="0"/>
              <a:t>do this and risk an economic loss?</a:t>
            </a:r>
          </a:p>
          <a:p>
            <a:pPr lvl="1"/>
            <a:r>
              <a:rPr lang="en-US" dirty="0" smtClean="0"/>
              <a:t>For the chance of an economic gain.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renewable resource?</a:t>
            </a:r>
            <a:endParaRPr lang="en-US" dirty="0"/>
          </a:p>
        </p:txBody>
      </p:sp>
      <p:pic>
        <p:nvPicPr>
          <p:cNvPr id="4" name="Picture 2" descr="http://4.bp.blogspot.com/-YXj56AY9zis/TV0gR4KENWI/AAAAAAAAAeM/-AAkL-0ecoE/s1600/trees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33274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ining.com/wp-content/uploads/2012/06/Escondi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02" y="3401771"/>
            <a:ext cx="4511597" cy="314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e1.mm.bing.net/th?&amp;id=OIP.Mcbb8fbe29b9729017770bf33268e0697o0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e1.mm.bing.net/th?&amp;id=OIP.M3e2dac605dcdfc10efbd712ab293a285H0&amp;w=300&amp;h=300&amp;c=0&amp;pid=1.9&amp;rs=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89768"/>
            <a:ext cx="1819788" cy="242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clker.com/cliparts/T/G/C/H/K/W/no-sign-h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252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clker.com/cliparts/T/G/C/H/K/W/no-sign-h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85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ChangeArrowheads="1"/>
          </p:cNvSpPr>
          <p:nvPr/>
        </p:nvSpPr>
        <p:spPr bwMode="auto">
          <a:xfrm>
            <a:off x="3352800" y="2209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i="1">
                <a:solidFill>
                  <a:srgbClr val="990000"/>
                </a:solidFill>
                <a:latin typeface="Arial" charset="0"/>
              </a:rPr>
              <a:t> 2 Bikes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38100" y="2641600"/>
            <a:ext cx="3927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2.The opportunity cost of moving from b to d is…</a:t>
            </a:r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38100" y="4394200"/>
            <a:ext cx="4562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4.The opportunity cost of moving from f to c is…</a:t>
            </a:r>
          </a:p>
        </p:txBody>
      </p:sp>
      <p:sp>
        <p:nvSpPr>
          <p:cNvPr id="20485" name="Rectangle 1029"/>
          <p:cNvSpPr>
            <a:spLocks noChangeArrowheads="1"/>
          </p:cNvSpPr>
          <p:nvPr/>
        </p:nvSpPr>
        <p:spPr bwMode="auto">
          <a:xfrm>
            <a:off x="38100" y="3505200"/>
            <a:ext cx="3952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3.The opportunity cost of moving from d to b is…</a:t>
            </a:r>
          </a:p>
        </p:txBody>
      </p:sp>
      <p:sp>
        <p:nvSpPr>
          <p:cNvPr id="78854" name="Rectangle 1030"/>
          <p:cNvSpPr>
            <a:spLocks noChangeArrowheads="1"/>
          </p:cNvSpPr>
          <p:nvPr/>
        </p:nvSpPr>
        <p:spPr bwMode="auto">
          <a:xfrm>
            <a:off x="3505200" y="2971800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i="1">
                <a:solidFill>
                  <a:srgbClr val="990000"/>
                </a:solidFill>
                <a:latin typeface="Arial" charset="0"/>
              </a:rPr>
              <a:t>7 Bikes</a:t>
            </a:r>
          </a:p>
        </p:txBody>
      </p:sp>
      <p:sp>
        <p:nvSpPr>
          <p:cNvPr id="78855" name="Rectangle 1031"/>
          <p:cNvSpPr>
            <a:spLocks noChangeArrowheads="1"/>
          </p:cNvSpPr>
          <p:nvPr/>
        </p:nvSpPr>
        <p:spPr bwMode="auto">
          <a:xfrm>
            <a:off x="3429000" y="3810000"/>
            <a:ext cx="159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i="1">
                <a:solidFill>
                  <a:srgbClr val="990000"/>
                </a:solidFill>
                <a:latin typeface="Arial" charset="0"/>
              </a:rPr>
              <a:t>4 Computer</a:t>
            </a:r>
          </a:p>
        </p:txBody>
      </p:sp>
      <p:sp>
        <p:nvSpPr>
          <p:cNvPr id="78856" name="Rectangle 1032"/>
          <p:cNvSpPr>
            <a:spLocks noChangeArrowheads="1"/>
          </p:cNvSpPr>
          <p:nvPr/>
        </p:nvSpPr>
        <p:spPr bwMode="auto">
          <a:xfrm>
            <a:off x="3352800" y="46482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i="1">
                <a:solidFill>
                  <a:srgbClr val="990000"/>
                </a:solidFill>
                <a:latin typeface="Arial" charset="0"/>
              </a:rPr>
              <a:t>0 Computers</a:t>
            </a:r>
          </a:p>
        </p:txBody>
      </p:sp>
      <p:pic>
        <p:nvPicPr>
          <p:cNvPr id="20489" name="Picture 1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59" b="7956"/>
          <a:stretch>
            <a:fillRect/>
          </a:stretch>
        </p:blipFill>
        <p:spPr bwMode="auto">
          <a:xfrm>
            <a:off x="5181600" y="1447800"/>
            <a:ext cx="3965575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034"/>
          <p:cNvSpPr>
            <a:spLocks noChangeArrowheads="1"/>
          </p:cNvSpPr>
          <p:nvPr/>
        </p:nvSpPr>
        <p:spPr bwMode="auto">
          <a:xfrm>
            <a:off x="0" y="5143500"/>
            <a:ext cx="495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5.What can you say about point G?</a:t>
            </a:r>
          </a:p>
        </p:txBody>
      </p:sp>
      <p:sp>
        <p:nvSpPr>
          <p:cNvPr id="78859" name="Rectangle 1035"/>
          <p:cNvSpPr>
            <a:spLocks noChangeArrowheads="1"/>
          </p:cNvSpPr>
          <p:nvPr/>
        </p:nvSpPr>
        <p:spPr bwMode="auto">
          <a:xfrm>
            <a:off x="1498600" y="547052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i="1">
                <a:solidFill>
                  <a:srgbClr val="990000"/>
                </a:solidFill>
                <a:latin typeface="Arial" charset="0"/>
              </a:rPr>
              <a:t>Unattainable</a:t>
            </a:r>
          </a:p>
        </p:txBody>
      </p: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0" y="18161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/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1. The opportunity cost of moving from a to b is…</a:t>
            </a: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279400" y="1295400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chemeClr val="accent2"/>
                </a:solidFill>
                <a:latin typeface="Arial" charset="0"/>
              </a:rPr>
              <a:t>Example:</a:t>
            </a:r>
          </a:p>
        </p:txBody>
      </p:sp>
      <p:sp>
        <p:nvSpPr>
          <p:cNvPr id="20494" name="Rectangle 1038"/>
          <p:cNvSpPr>
            <a:spLocks noChangeArrowheads="1"/>
          </p:cNvSpPr>
          <p:nvPr/>
        </p:nvSpPr>
        <p:spPr bwMode="auto">
          <a:xfrm>
            <a:off x="152400" y="214313"/>
            <a:ext cx="87820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99"/>
                </a:solidFill>
              </a:rPr>
              <a:t>Opportunity Cost</a:t>
            </a:r>
          </a:p>
        </p:txBody>
      </p:sp>
      <p:pic>
        <p:nvPicPr>
          <p:cNvPr id="20495" name="Picture 1039" descr="see saw hap fac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4478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A60E3452-B49A-4587-B113-D74FD4E27695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28194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4" grpId="0" autoUpdateAnimBg="0"/>
      <p:bldP spid="78855" grpId="0" autoUpdateAnimBg="0"/>
      <p:bldP spid="78856" grpId="0" autoUpdateAnimBg="0"/>
      <p:bldP spid="788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1026"/>
          <p:cNvSpPr>
            <a:spLocks/>
          </p:cNvSpPr>
          <p:nvPr/>
        </p:nvSpPr>
        <p:spPr bwMode="auto">
          <a:xfrm>
            <a:off x="2438400" y="2438400"/>
            <a:ext cx="2743200" cy="3352800"/>
          </a:xfrm>
          <a:custGeom>
            <a:avLst/>
            <a:gdLst>
              <a:gd name="T0" fmla="*/ 0 w 1728"/>
              <a:gd name="T1" fmla="*/ 0 h 2112"/>
              <a:gd name="T2" fmla="*/ 2147483647 w 1728"/>
              <a:gd name="T3" fmla="*/ 2147483647 h 2112"/>
              <a:gd name="T4" fmla="*/ 2147483647 w 1728"/>
              <a:gd name="T5" fmla="*/ 2147483647 h 2112"/>
              <a:gd name="T6" fmla="*/ 2147483647 w 1728"/>
              <a:gd name="T7" fmla="*/ 2147483647 h 2112"/>
              <a:gd name="T8" fmla="*/ 2147483647 w 1728"/>
              <a:gd name="T9" fmla="*/ 2147483647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"/>
              <a:gd name="T16" fmla="*/ 0 h 2112"/>
              <a:gd name="T17" fmla="*/ 1728 w 1728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" h="2112">
                <a:moveTo>
                  <a:pt x="0" y="0"/>
                </a:moveTo>
                <a:cubicBezTo>
                  <a:pt x="204" y="100"/>
                  <a:pt x="408" y="200"/>
                  <a:pt x="576" y="336"/>
                </a:cubicBezTo>
                <a:cubicBezTo>
                  <a:pt x="744" y="472"/>
                  <a:pt x="872" y="648"/>
                  <a:pt x="1008" y="816"/>
                </a:cubicBezTo>
                <a:cubicBezTo>
                  <a:pt x="1144" y="984"/>
                  <a:pt x="1272" y="1128"/>
                  <a:pt x="1392" y="1344"/>
                </a:cubicBezTo>
                <a:cubicBezTo>
                  <a:pt x="1512" y="1560"/>
                  <a:pt x="1672" y="1984"/>
                  <a:pt x="1728" y="211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424113" y="1981200"/>
            <a:ext cx="4873625" cy="3887788"/>
            <a:chOff x="1755" y="922"/>
            <a:chExt cx="3070" cy="2775"/>
          </a:xfrm>
        </p:grpSpPr>
        <p:sp>
          <p:nvSpPr>
            <p:cNvPr id="19484" name="Line 1028"/>
            <p:cNvSpPr>
              <a:spLocks noChangeShapeType="1"/>
            </p:cNvSpPr>
            <p:nvPr/>
          </p:nvSpPr>
          <p:spPr bwMode="auto">
            <a:xfrm>
              <a:off x="1761" y="922"/>
              <a:ext cx="0" cy="27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1029"/>
            <p:cNvSpPr>
              <a:spLocks noChangeShapeType="1"/>
            </p:cNvSpPr>
            <p:nvPr/>
          </p:nvSpPr>
          <p:spPr bwMode="auto">
            <a:xfrm>
              <a:off x="1755" y="3682"/>
              <a:ext cx="307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0" name="Rectangle 1030"/>
          <p:cNvSpPr>
            <a:spLocks noChangeArrowheads="1"/>
          </p:cNvSpPr>
          <p:nvPr/>
        </p:nvSpPr>
        <p:spPr bwMode="auto">
          <a:xfrm rot="-5400000">
            <a:off x="970757" y="3575843"/>
            <a:ext cx="12636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Bikes</a:t>
            </a:r>
            <a:endParaRPr lang="en-US" b="1">
              <a:latin typeface="Arial" charset="0"/>
            </a:endParaRPr>
          </a:p>
        </p:txBody>
      </p:sp>
      <p:sp>
        <p:nvSpPr>
          <p:cNvPr id="77831" name="Rectangle 1031"/>
          <p:cNvSpPr>
            <a:spLocks noChangeArrowheads="1"/>
          </p:cNvSpPr>
          <p:nvPr/>
        </p:nvSpPr>
        <p:spPr bwMode="auto">
          <a:xfrm>
            <a:off x="3810000" y="6172200"/>
            <a:ext cx="23241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Computers</a:t>
            </a:r>
            <a:endParaRPr lang="en-US" b="1">
              <a:latin typeface="Arial" charset="0"/>
            </a:endParaRPr>
          </a:p>
        </p:txBody>
      </p:sp>
      <p:sp>
        <p:nvSpPr>
          <p:cNvPr id="77832" name="Rectangle 1032"/>
          <p:cNvSpPr>
            <a:spLocks noChangeArrowheads="1"/>
          </p:cNvSpPr>
          <p:nvPr/>
        </p:nvSpPr>
        <p:spPr bwMode="auto">
          <a:xfrm>
            <a:off x="1981200" y="1524000"/>
            <a:ext cx="4064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14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12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10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8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6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4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2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0</a:t>
            </a:r>
          </a:p>
        </p:txBody>
      </p:sp>
      <p:sp>
        <p:nvSpPr>
          <p:cNvPr id="77833" name="Rectangle 1033"/>
          <p:cNvSpPr>
            <a:spLocks noChangeArrowheads="1"/>
          </p:cNvSpPr>
          <p:nvPr/>
        </p:nvSpPr>
        <p:spPr bwMode="auto">
          <a:xfrm>
            <a:off x="2417763" y="5961063"/>
            <a:ext cx="37544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0        2        4       6       8       10</a:t>
            </a:r>
          </a:p>
        </p:txBody>
      </p:sp>
      <p:sp>
        <p:nvSpPr>
          <p:cNvPr id="77834" name="Oval 1034"/>
          <p:cNvSpPr>
            <a:spLocks noChangeArrowheads="1"/>
          </p:cNvSpPr>
          <p:nvPr/>
        </p:nvSpPr>
        <p:spPr bwMode="auto">
          <a:xfrm>
            <a:off x="3276600" y="289560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Oval 1035"/>
          <p:cNvSpPr>
            <a:spLocks noChangeArrowheads="1"/>
          </p:cNvSpPr>
          <p:nvPr/>
        </p:nvSpPr>
        <p:spPr bwMode="auto">
          <a:xfrm>
            <a:off x="3967163" y="3630613"/>
            <a:ext cx="157162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Oval 1036"/>
          <p:cNvSpPr>
            <a:spLocks noChangeArrowheads="1"/>
          </p:cNvSpPr>
          <p:nvPr/>
        </p:nvSpPr>
        <p:spPr bwMode="auto">
          <a:xfrm>
            <a:off x="4572000" y="449580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Oval 1037"/>
          <p:cNvSpPr>
            <a:spLocks noChangeArrowheads="1"/>
          </p:cNvSpPr>
          <p:nvPr/>
        </p:nvSpPr>
        <p:spPr bwMode="auto">
          <a:xfrm>
            <a:off x="2362200" y="236220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Oval 1038"/>
          <p:cNvSpPr>
            <a:spLocks noChangeArrowheads="1"/>
          </p:cNvSpPr>
          <p:nvPr/>
        </p:nvSpPr>
        <p:spPr bwMode="auto">
          <a:xfrm>
            <a:off x="4845050" y="3009900"/>
            <a:ext cx="195263" cy="195263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Rectangle 1039"/>
          <p:cNvSpPr>
            <a:spLocks noChangeArrowheads="1"/>
          </p:cNvSpPr>
          <p:nvPr/>
        </p:nvSpPr>
        <p:spPr bwMode="auto">
          <a:xfrm>
            <a:off x="2438400" y="205740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77840" name="Rectangle 1040"/>
          <p:cNvSpPr>
            <a:spLocks noChangeArrowheads="1"/>
          </p:cNvSpPr>
          <p:nvPr/>
        </p:nvSpPr>
        <p:spPr bwMode="auto">
          <a:xfrm>
            <a:off x="3352800" y="251460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B</a:t>
            </a:r>
          </a:p>
        </p:txBody>
      </p:sp>
      <p:sp>
        <p:nvSpPr>
          <p:cNvPr id="77841" name="Rectangle 1041"/>
          <p:cNvSpPr>
            <a:spLocks noChangeArrowheads="1"/>
          </p:cNvSpPr>
          <p:nvPr/>
        </p:nvSpPr>
        <p:spPr bwMode="auto">
          <a:xfrm>
            <a:off x="4038600" y="320040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C</a:t>
            </a:r>
          </a:p>
        </p:txBody>
      </p:sp>
      <p:sp>
        <p:nvSpPr>
          <p:cNvPr id="77842" name="Rectangle 1042"/>
          <p:cNvSpPr>
            <a:spLocks noChangeArrowheads="1"/>
          </p:cNvSpPr>
          <p:nvPr/>
        </p:nvSpPr>
        <p:spPr bwMode="auto">
          <a:xfrm>
            <a:off x="4648200" y="411480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D</a:t>
            </a:r>
          </a:p>
        </p:txBody>
      </p:sp>
      <p:sp>
        <p:nvSpPr>
          <p:cNvPr id="77843" name="Rectangle 1043"/>
          <p:cNvSpPr>
            <a:spLocks noChangeArrowheads="1"/>
          </p:cNvSpPr>
          <p:nvPr/>
        </p:nvSpPr>
        <p:spPr bwMode="auto">
          <a:xfrm>
            <a:off x="5257800" y="5410200"/>
            <a:ext cx="3508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77844" name="Rectangle 1044"/>
          <p:cNvSpPr>
            <a:spLocks noChangeArrowheads="1"/>
          </p:cNvSpPr>
          <p:nvPr/>
        </p:nvSpPr>
        <p:spPr bwMode="auto">
          <a:xfrm>
            <a:off x="5146675" y="2944813"/>
            <a:ext cx="3778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G</a:t>
            </a:r>
          </a:p>
        </p:txBody>
      </p:sp>
      <p:sp>
        <p:nvSpPr>
          <p:cNvPr id="77845" name="Rectangle 1045"/>
          <p:cNvSpPr>
            <a:spLocks noChangeArrowheads="1"/>
          </p:cNvSpPr>
          <p:nvPr/>
        </p:nvSpPr>
        <p:spPr bwMode="auto">
          <a:xfrm>
            <a:off x="2362200" y="4572000"/>
            <a:ext cx="2533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CC0000"/>
                </a:solidFill>
                <a:latin typeface="Arial" charset="0"/>
              </a:rPr>
              <a:t> Inefficient/ Unemployment</a:t>
            </a:r>
          </a:p>
        </p:txBody>
      </p:sp>
      <p:sp>
        <p:nvSpPr>
          <p:cNvPr id="77846" name="Rectangle 1046"/>
          <p:cNvSpPr>
            <a:spLocks noChangeArrowheads="1"/>
          </p:cNvSpPr>
          <p:nvPr/>
        </p:nvSpPr>
        <p:spPr bwMode="auto">
          <a:xfrm>
            <a:off x="3429000" y="1676400"/>
            <a:ext cx="39624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Impossible/Unattainable </a:t>
            </a:r>
          </a:p>
          <a:p>
            <a:pPr algn="ctr" eaLnBrk="0" hangingPunct="0"/>
            <a:r>
              <a:rPr lang="en-US" sz="1600" b="1">
                <a:latin typeface="Arial" charset="0"/>
              </a:rPr>
              <a:t>(given current resources)</a:t>
            </a:r>
          </a:p>
        </p:txBody>
      </p:sp>
      <p:sp>
        <p:nvSpPr>
          <p:cNvPr id="77847" name="Line 1047"/>
          <p:cNvSpPr>
            <a:spLocks noChangeShapeType="1"/>
          </p:cNvSpPr>
          <p:nvPr/>
        </p:nvSpPr>
        <p:spPr bwMode="auto">
          <a:xfrm flipH="1">
            <a:off x="4962525" y="2436813"/>
            <a:ext cx="120650" cy="530225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Rectangle 1048"/>
          <p:cNvSpPr>
            <a:spLocks noChangeArrowheads="1"/>
          </p:cNvSpPr>
          <p:nvPr/>
        </p:nvSpPr>
        <p:spPr bwMode="auto">
          <a:xfrm>
            <a:off x="4572000" y="3810000"/>
            <a:ext cx="33845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>
                <a:latin typeface="Arial" charset="0"/>
              </a:rPr>
              <a:t>Efficient</a:t>
            </a:r>
          </a:p>
        </p:txBody>
      </p:sp>
      <p:sp>
        <p:nvSpPr>
          <p:cNvPr id="77849" name="Line 1049"/>
          <p:cNvSpPr>
            <a:spLocks noChangeShapeType="1"/>
          </p:cNvSpPr>
          <p:nvPr/>
        </p:nvSpPr>
        <p:spPr bwMode="auto">
          <a:xfrm flipH="1">
            <a:off x="5029200" y="4343400"/>
            <a:ext cx="887413" cy="925513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1050"/>
          <p:cNvSpPr>
            <a:spLocks noChangeArrowheads="1"/>
          </p:cNvSpPr>
          <p:nvPr/>
        </p:nvSpPr>
        <p:spPr bwMode="auto">
          <a:xfrm>
            <a:off x="152400" y="76200"/>
            <a:ext cx="87820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800" b="1">
                <a:solidFill>
                  <a:srgbClr val="000099"/>
                </a:solidFill>
              </a:rPr>
              <a:t>Production Possibilities</a:t>
            </a:r>
          </a:p>
        </p:txBody>
      </p:sp>
      <p:sp>
        <p:nvSpPr>
          <p:cNvPr id="77851" name="Oval 1051"/>
          <p:cNvSpPr>
            <a:spLocks noChangeArrowheads="1"/>
          </p:cNvSpPr>
          <p:nvPr/>
        </p:nvSpPr>
        <p:spPr bwMode="auto">
          <a:xfrm>
            <a:off x="5105400" y="571500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Rectangle 1052"/>
          <p:cNvSpPr>
            <a:spLocks noChangeArrowheads="1"/>
          </p:cNvSpPr>
          <p:nvPr/>
        </p:nvSpPr>
        <p:spPr bwMode="auto">
          <a:xfrm>
            <a:off x="152400" y="762000"/>
            <a:ext cx="9144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srgbClr val="990000"/>
                </a:solidFill>
              </a:rPr>
              <a:t>Which points demonstrate Efficiency in an economy?  Inefficiency but possible to attain?  Impossible to Attain?</a:t>
            </a:r>
            <a:endParaRPr lang="en-US" sz="2800" b="1" dirty="0">
              <a:solidFill>
                <a:srgbClr val="990000"/>
              </a:solidFill>
            </a:endParaRPr>
          </a:p>
        </p:txBody>
      </p:sp>
      <p:sp>
        <p:nvSpPr>
          <p:cNvPr id="19483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F136BD35-89C4-4474-87B5-2E1DD3AB0CBF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30" name="Oval 1038"/>
          <p:cNvSpPr>
            <a:spLocks noChangeArrowheads="1"/>
          </p:cNvSpPr>
          <p:nvPr/>
        </p:nvSpPr>
        <p:spPr bwMode="auto">
          <a:xfrm>
            <a:off x="3276600" y="4017168"/>
            <a:ext cx="195263" cy="195263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03525" y="367930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 smtClean="0">
                <a:latin typeface="Arial" charset="0"/>
              </a:rPr>
              <a:t>F</a:t>
            </a: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2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utoUpdateAnimBg="0"/>
      <p:bldP spid="77831" grpId="0" autoUpdateAnimBg="0"/>
      <p:bldP spid="77832" grpId="0" autoUpdateAnimBg="0"/>
      <p:bldP spid="77833" grpId="0" autoUpdateAnimBg="0"/>
      <p:bldP spid="77845" grpId="0" autoUpdateAnimBg="0"/>
      <p:bldP spid="77846" grpId="0" autoUpdateAnimBg="0"/>
      <p:bldP spid="77847" grpId="0" animBg="1"/>
      <p:bldP spid="77849" grpId="0" animBg="1"/>
      <p:bldP spid="778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United States has what type of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459163"/>
          </a:xfrm>
        </p:spPr>
        <p:txBody>
          <a:bodyPr>
            <a:normAutofit/>
          </a:bodyPr>
          <a:lstStyle/>
          <a:p>
            <a:r>
              <a:rPr lang="en-US" dirty="0" smtClean="0"/>
              <a:t>Mixed Economy</a:t>
            </a:r>
          </a:p>
          <a:p>
            <a:r>
              <a:rPr lang="en-US" dirty="0" smtClean="0"/>
              <a:t>Command Economy</a:t>
            </a:r>
          </a:p>
          <a:p>
            <a:r>
              <a:rPr lang="en-US" dirty="0" smtClean="0"/>
              <a:t>Market Economy</a:t>
            </a:r>
          </a:p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375742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MIXED ECONOMY </a:t>
            </a:r>
            <a:r>
              <a:rPr lang="en-US" sz="2400" dirty="0" smtClean="0"/>
              <a:t>of the United States has aspects of a </a:t>
            </a:r>
            <a:r>
              <a:rPr lang="en-US" sz="2400" dirty="0" smtClean="0">
                <a:solidFill>
                  <a:srgbClr val="FF0000"/>
                </a:solidFill>
              </a:rPr>
              <a:t>Market Economy </a:t>
            </a:r>
            <a:r>
              <a:rPr lang="en-US" sz="2400" dirty="0" smtClean="0"/>
              <a:t>(most resources are privately owned and allocated by the free market) and some aspects of a </a:t>
            </a:r>
            <a:r>
              <a:rPr lang="en-US" sz="2400" dirty="0" smtClean="0">
                <a:solidFill>
                  <a:srgbClr val="FF0000"/>
                </a:solidFill>
              </a:rPr>
              <a:t>Command Economy</a:t>
            </a:r>
            <a:r>
              <a:rPr lang="en-US" sz="2400" dirty="0" smtClean="0"/>
              <a:t> (some services are provided by the government and financed by taxes, and business is regulated the government).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26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PROFIT MOTIVE </a:t>
            </a:r>
            <a:r>
              <a:rPr lang="en-US" dirty="0" smtClean="0"/>
              <a:t>an element of a </a:t>
            </a:r>
            <a:r>
              <a:rPr lang="en-US" dirty="0" smtClean="0">
                <a:solidFill>
                  <a:srgbClr val="FF0000"/>
                </a:solidFill>
              </a:rPr>
              <a:t>Market Economy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FF0000"/>
                </a:solidFill>
              </a:rPr>
              <a:t>Command Economy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Market Economy</a:t>
            </a:r>
          </a:p>
          <a:p>
            <a:r>
              <a:rPr lang="en-US" dirty="0" smtClean="0"/>
              <a:t>Command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3105835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http://www.youtube.com/watch?v=bO7FQsCcbD8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280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Mid Course Review 1</vt:lpstr>
      <vt:lpstr>Entrepreneurs</vt:lpstr>
      <vt:lpstr>What is a renewable resource?</vt:lpstr>
      <vt:lpstr>PowerPoint Presentation</vt:lpstr>
      <vt:lpstr>PowerPoint Presentation</vt:lpstr>
      <vt:lpstr>The United States has what type of economy?</vt:lpstr>
      <vt:lpstr>PROFIT MOTIVE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cit-sysop</dc:creator>
  <cp:lastModifiedBy>cit-sysop</cp:lastModifiedBy>
  <cp:revision>39</cp:revision>
  <cp:lastPrinted>2013-08-15T10:49:22Z</cp:lastPrinted>
  <dcterms:created xsi:type="dcterms:W3CDTF">2013-08-02T16:45:05Z</dcterms:created>
  <dcterms:modified xsi:type="dcterms:W3CDTF">2015-11-16T14:18:03Z</dcterms:modified>
</cp:coreProperties>
</file>