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1"/>
  </p:handoutMasterIdLst>
  <p:sldIdLst>
    <p:sldId id="262" r:id="rId2"/>
    <p:sldId id="263" r:id="rId3"/>
    <p:sldId id="272" r:id="rId4"/>
    <p:sldId id="271" r:id="rId5"/>
    <p:sldId id="273" r:id="rId6"/>
    <p:sldId id="268" r:id="rId7"/>
    <p:sldId id="274" r:id="rId8"/>
    <p:sldId id="275" r:id="rId9"/>
    <p:sldId id="276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26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AE9AF7-F3D2-46CA-9C1C-8ED997E2DDAB}" type="datetimeFigureOut">
              <a:rPr lang="en-US" smtClean="0"/>
              <a:t>11/16/2015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53584A-7444-46E3-B479-C2015CC381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5390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9132A-AEE2-45D9-9A04-5EAFDDE6F1E4}" type="datetimeFigureOut">
              <a:rPr lang="en-US" smtClean="0"/>
              <a:t>11/16/2015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98D87-D90E-453E-A4F6-A0F7604E0F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0702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9132A-AEE2-45D9-9A04-5EAFDDE6F1E4}" type="datetimeFigureOut">
              <a:rPr lang="en-US" smtClean="0"/>
              <a:t>11/16/2015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98D87-D90E-453E-A4F6-A0F7604E0F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139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9132A-AEE2-45D9-9A04-5EAFDDE6F1E4}" type="datetimeFigureOut">
              <a:rPr lang="en-US" smtClean="0"/>
              <a:t>11/16/2015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98D87-D90E-453E-A4F6-A0F7604E0F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103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9132A-AEE2-45D9-9A04-5EAFDDE6F1E4}" type="datetimeFigureOut">
              <a:rPr lang="en-US" smtClean="0"/>
              <a:t>11/16/2015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98D87-D90E-453E-A4F6-A0F7604E0F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9333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9132A-AEE2-45D9-9A04-5EAFDDE6F1E4}" type="datetimeFigureOut">
              <a:rPr lang="en-US" smtClean="0"/>
              <a:t>11/16/2015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98D87-D90E-453E-A4F6-A0F7604E0F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5352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9132A-AEE2-45D9-9A04-5EAFDDE6F1E4}" type="datetimeFigureOut">
              <a:rPr lang="en-US" smtClean="0"/>
              <a:t>11/16/2015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98D87-D90E-453E-A4F6-A0F7604E0F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803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9132A-AEE2-45D9-9A04-5EAFDDE6F1E4}" type="datetimeFigureOut">
              <a:rPr lang="en-US" smtClean="0"/>
              <a:t>11/16/2015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98D87-D90E-453E-A4F6-A0F7604E0F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6728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9132A-AEE2-45D9-9A04-5EAFDDE6F1E4}" type="datetimeFigureOut">
              <a:rPr lang="en-US" smtClean="0"/>
              <a:t>11/16/2015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98D87-D90E-453E-A4F6-A0F7604E0F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487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9132A-AEE2-45D9-9A04-5EAFDDE6F1E4}" type="datetimeFigureOut">
              <a:rPr lang="en-US" smtClean="0"/>
              <a:t>11/16/2015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98D87-D90E-453E-A4F6-A0F7604E0F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016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9132A-AEE2-45D9-9A04-5EAFDDE6F1E4}" type="datetimeFigureOut">
              <a:rPr lang="en-US" smtClean="0"/>
              <a:t>11/16/2015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98D87-D90E-453E-A4F6-A0F7604E0F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2833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9132A-AEE2-45D9-9A04-5EAFDDE6F1E4}" type="datetimeFigureOut">
              <a:rPr lang="en-US" smtClean="0"/>
              <a:t>11/16/2015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98D87-D90E-453E-A4F6-A0F7604E0F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493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19132A-AEE2-45D9-9A04-5EAFDDE6F1E4}" type="datetimeFigureOut">
              <a:rPr lang="en-US" smtClean="0"/>
              <a:t>11/16/2015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898D87-D90E-453E-A4F6-A0F7604E0F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611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457200"/>
            <a:ext cx="7772400" cy="1470025"/>
          </a:xfrm>
        </p:spPr>
        <p:txBody>
          <a:bodyPr/>
          <a:lstStyle/>
          <a:p>
            <a:r>
              <a:rPr lang="en-US" dirty="0" smtClean="0"/>
              <a:t>Mid Course Review 2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Mr. Wyka</a:t>
            </a:r>
          </a:p>
          <a:p>
            <a:r>
              <a:rPr lang="en-US" dirty="0" smtClean="0"/>
              <a:t>Economics</a:t>
            </a:r>
          </a:p>
          <a:p>
            <a:r>
              <a:rPr lang="en-US" dirty="0" smtClean="0"/>
              <a:t>Citrus High School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4087" y="2133600"/>
            <a:ext cx="4371429" cy="154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623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a market economy…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In a </a:t>
            </a:r>
            <a:r>
              <a:rPr lang="en-US" b="1" dirty="0" smtClean="0">
                <a:solidFill>
                  <a:srgbClr val="FF0000"/>
                </a:solidFill>
              </a:rPr>
              <a:t>market economy</a:t>
            </a:r>
            <a:r>
              <a:rPr lang="en-US" dirty="0" smtClean="0"/>
              <a:t>, producers decide 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WHAT</a:t>
            </a:r>
            <a:r>
              <a:rPr lang="en-US" dirty="0" smtClean="0"/>
              <a:t> to produce, 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HOW MUCH </a:t>
            </a:r>
            <a:r>
              <a:rPr lang="en-US" dirty="0" smtClean="0"/>
              <a:t>to produce, 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WHAT PRICE </a:t>
            </a:r>
            <a:r>
              <a:rPr lang="en-US" dirty="0" smtClean="0"/>
              <a:t>will be asked, and even 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HOW</a:t>
            </a:r>
            <a:r>
              <a:rPr lang="en-US" dirty="0" smtClean="0"/>
              <a:t> to produce.  </a:t>
            </a:r>
          </a:p>
          <a:p>
            <a:pPr lvl="1"/>
            <a:r>
              <a:rPr lang="en-US" dirty="0" smtClean="0"/>
              <a:t>They do this by responding to consumers needs and wants.  </a:t>
            </a:r>
          </a:p>
          <a:p>
            <a:r>
              <a:rPr lang="en-US" dirty="0" smtClean="0"/>
              <a:t>In a </a:t>
            </a:r>
            <a:r>
              <a:rPr lang="en-US" b="1" dirty="0" smtClean="0">
                <a:solidFill>
                  <a:srgbClr val="FF0000"/>
                </a:solidFill>
              </a:rPr>
              <a:t>command economy</a:t>
            </a:r>
            <a:r>
              <a:rPr lang="en-US" dirty="0" smtClean="0"/>
              <a:t>, the government answers these questions.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3551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 a market economy…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1054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In a </a:t>
            </a:r>
            <a:r>
              <a:rPr lang="en-US" b="1" dirty="0" smtClean="0">
                <a:solidFill>
                  <a:srgbClr val="FF0000"/>
                </a:solidFill>
              </a:rPr>
              <a:t>market economy</a:t>
            </a:r>
            <a:r>
              <a:rPr lang="en-US" dirty="0" smtClean="0"/>
              <a:t>, producers decide 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WHAT</a:t>
            </a:r>
            <a:r>
              <a:rPr lang="en-US" dirty="0" smtClean="0"/>
              <a:t> to produce, 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HOW MUCH </a:t>
            </a:r>
            <a:r>
              <a:rPr lang="en-US" dirty="0" smtClean="0"/>
              <a:t>to produce, 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WHAT PRICE </a:t>
            </a:r>
            <a:r>
              <a:rPr lang="en-US" dirty="0" smtClean="0"/>
              <a:t>will be asked, and even 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HOW</a:t>
            </a:r>
            <a:r>
              <a:rPr lang="en-US" dirty="0" smtClean="0"/>
              <a:t> to produce.  </a:t>
            </a:r>
          </a:p>
          <a:p>
            <a:pPr lvl="1"/>
            <a:r>
              <a:rPr lang="en-US" dirty="0" smtClean="0"/>
              <a:t>They do this by responding to consumers needs and wants.  </a:t>
            </a:r>
          </a:p>
          <a:p>
            <a:r>
              <a:rPr lang="en-US" dirty="0" smtClean="0"/>
              <a:t>A company deciding to limit production of its product is an example of which of the above?</a:t>
            </a:r>
          </a:p>
          <a:p>
            <a:r>
              <a:rPr lang="en-US" dirty="0" smtClean="0"/>
              <a:t>A company deciding to switch to robots and lay off workers is an example of which of the above?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3208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What would cause                                                             the Demand Curve                                                     to shift to the right,                                                       from D1 to D2?</a:t>
            </a:r>
            <a:endParaRPr lang="en-US" dirty="0"/>
          </a:p>
        </p:txBody>
      </p:sp>
      <p:pic>
        <p:nvPicPr>
          <p:cNvPr id="1026" name="Picture 2" descr="http://tse1.mm.bing.net/th?&amp;id=OIP.Mabd6083f73da91d6e1cff2d7cf5b79a5H0&amp;w=300&amp;h=300&amp;c=0&amp;pid=1.9&amp;rs=0&amp;p=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1351" y="228600"/>
            <a:ext cx="46736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3400" y="3581400"/>
            <a:ext cx="7848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400" dirty="0" smtClean="0"/>
              <a:t>If the product drops in price</a:t>
            </a:r>
          </a:p>
          <a:p>
            <a:pPr marL="342900" indent="-342900">
              <a:buAutoNum type="arabicPeriod"/>
            </a:pPr>
            <a:r>
              <a:rPr lang="en-US" sz="2400" dirty="0" smtClean="0"/>
              <a:t>If the product is highlighted by Oprah causing an increase in Consumer Preference for the product.</a:t>
            </a:r>
          </a:p>
          <a:p>
            <a:pPr marL="342900" indent="-342900">
              <a:buAutoNum type="arabicPeriod"/>
            </a:pPr>
            <a:r>
              <a:rPr lang="en-US" sz="2400" dirty="0" smtClean="0"/>
              <a:t>A decrease in the cost of producing the product</a:t>
            </a:r>
          </a:p>
          <a:p>
            <a:pPr marL="342900" indent="-342900">
              <a:buAutoNum type="arabicPeriod"/>
            </a:pPr>
            <a:r>
              <a:rPr lang="en-US" sz="2400" dirty="0" smtClean="0"/>
              <a:t>An improvement in the technology used to produce the product</a:t>
            </a:r>
          </a:p>
          <a:p>
            <a:pPr marL="342900" indent="-342900">
              <a:buAutoNum type="arabicPeriod"/>
            </a:pPr>
            <a:r>
              <a:rPr lang="en-US" sz="2400" dirty="0" smtClean="0"/>
              <a:t>An increase in government taxes on this particular product. 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53187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4114800" cy="5668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In this Graph, what is the significance of the intersection of the Supply Curve and the Demand Curve?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It’s the </a:t>
            </a:r>
            <a:r>
              <a:rPr lang="en-US" b="1" dirty="0" smtClean="0">
                <a:solidFill>
                  <a:srgbClr val="FF0000"/>
                </a:solidFill>
              </a:rPr>
              <a:t>equilibrium price leve</a:t>
            </a:r>
            <a:r>
              <a:rPr lang="en-US" dirty="0" smtClean="0"/>
              <a:t>l; the price at which market forces determine the price.  </a:t>
            </a:r>
            <a:endParaRPr lang="en-US" dirty="0"/>
          </a:p>
        </p:txBody>
      </p:sp>
      <p:pic>
        <p:nvPicPr>
          <p:cNvPr id="1026" name="Picture 2" descr="http://upload.wikimedia.org/wikipedia/commons/thumb/5/5b/Supply_and_demand_curves.svg/600px-Supply_and_demand_curves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457200"/>
            <a:ext cx="4495800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1306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49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If you want to open a business, you have a number of options…</a:t>
            </a:r>
            <a:endParaRPr lang="en-US" dirty="0"/>
          </a:p>
        </p:txBody>
      </p:sp>
      <p:pic>
        <p:nvPicPr>
          <p:cNvPr id="5" name="Business Structues.mp4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33400" y="1828800"/>
            <a:ext cx="8159981" cy="4590464"/>
          </a:xfrm>
        </p:spPr>
      </p:pic>
    </p:spTree>
    <p:extLst>
      <p:ext uri="{BB962C8B-B14F-4D97-AF65-F5344CB8AC3E}">
        <p14:creationId xmlns:p14="http://schemas.microsoft.com/office/powerpoint/2010/main" val="825870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Business organization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Which of the types of business organizations in the video is the easiest to establish and also, the most common?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Sole Proprietorship</a:t>
            </a:r>
          </a:p>
          <a:p>
            <a:pPr marL="0" indent="0">
              <a:buNone/>
            </a:pPr>
            <a:r>
              <a:rPr lang="en-US" dirty="0" smtClean="0"/>
              <a:t>Which type of business offers protection from lawsuits directed at you, and can survive your death? 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Corporation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7428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Business Organization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If you start a business with your best friend and agree to share the profit or loss equally among yourselves, what type of business is this? 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A Partnership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2050" name="Picture 2" descr="http://tse1.mm.bing.net/th?id=OIP.M59f680e3721476f623235ca1a07dd0edH0&amp;pid=15.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657600"/>
            <a:ext cx="4114800" cy="2304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6076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44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You are going to open a business </a:t>
            </a:r>
            <a:r>
              <a:rPr lang="en-US" dirty="0" smtClean="0">
                <a:solidFill>
                  <a:srgbClr val="00B050"/>
                </a:solidFill>
              </a:rPr>
              <a:t>(Peter’s Pickles)</a:t>
            </a:r>
            <a:r>
              <a:rPr lang="en-US" dirty="0" smtClean="0"/>
              <a:t>.  You want to choose  a business type that limits a customer’s ability to sue you personally should he choke on one of your products.  Should you choose …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38200" y="4191000"/>
            <a:ext cx="8001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4000" dirty="0">
                <a:solidFill>
                  <a:schemeClr val="accent2"/>
                </a:solidFill>
              </a:rPr>
              <a:t>Corporation </a:t>
            </a:r>
            <a:r>
              <a:rPr lang="en-US" sz="4000" dirty="0" smtClean="0">
                <a:solidFill>
                  <a:schemeClr val="accent2"/>
                </a:solidFill>
              </a:rPr>
              <a:t>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4000" dirty="0" smtClean="0">
                <a:solidFill>
                  <a:schemeClr val="accent2"/>
                </a:solidFill>
              </a:rPr>
              <a:t>Sole </a:t>
            </a:r>
            <a:r>
              <a:rPr lang="en-US" sz="4000" dirty="0">
                <a:solidFill>
                  <a:schemeClr val="accent2"/>
                </a:solidFill>
              </a:rPr>
              <a:t>Proprietorship?</a:t>
            </a:r>
          </a:p>
        </p:txBody>
      </p:sp>
    </p:spTree>
    <p:extLst>
      <p:ext uri="{BB962C8B-B14F-4D97-AF65-F5344CB8AC3E}">
        <p14:creationId xmlns:p14="http://schemas.microsoft.com/office/powerpoint/2010/main" val="1676283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1442</TotalTime>
  <Words>389</Words>
  <Application>Microsoft Office PowerPoint</Application>
  <PresentationFormat>On-screen Show (4:3)</PresentationFormat>
  <Paragraphs>42</Paragraphs>
  <Slides>9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Mid Course Review 2</vt:lpstr>
      <vt:lpstr>In a market economy… </vt:lpstr>
      <vt:lpstr>In a market economy… </vt:lpstr>
      <vt:lpstr>PowerPoint Presentation</vt:lpstr>
      <vt:lpstr>PowerPoint Presentation</vt:lpstr>
      <vt:lpstr>If you want to open a business, you have a number of options…</vt:lpstr>
      <vt:lpstr>Business organization</vt:lpstr>
      <vt:lpstr>Business Organization</vt:lpstr>
      <vt:lpstr>You are going to open a business (Peter’s Pickles).  You want to choose  a business type that limits a customer’s ability to sue you personally should he choke on one of your products.  Should you choose …  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cit-sysop</dc:creator>
  <cp:lastModifiedBy>cit-sysop</cp:lastModifiedBy>
  <cp:revision>46</cp:revision>
  <cp:lastPrinted>2013-08-15T10:49:22Z</cp:lastPrinted>
  <dcterms:created xsi:type="dcterms:W3CDTF">2013-08-02T16:45:05Z</dcterms:created>
  <dcterms:modified xsi:type="dcterms:W3CDTF">2015-11-16T21:29:49Z</dcterms:modified>
</cp:coreProperties>
</file>