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62" r:id="rId2"/>
    <p:sldId id="263" r:id="rId3"/>
    <p:sldId id="284" r:id="rId4"/>
    <p:sldId id="285" r:id="rId5"/>
    <p:sldId id="286" r:id="rId6"/>
    <p:sldId id="272" r:id="rId7"/>
    <p:sldId id="288" r:id="rId8"/>
    <p:sldId id="287" r:id="rId9"/>
    <p:sldId id="289" r:id="rId10"/>
    <p:sldId id="290" r:id="rId11"/>
    <p:sldId id="291" r:id="rId12"/>
    <p:sldId id="292" r:id="rId13"/>
    <p:sldId id="277" r:id="rId14"/>
    <p:sldId id="294" r:id="rId15"/>
    <p:sldId id="296" r:id="rId16"/>
    <p:sldId id="297" r:id="rId17"/>
    <p:sldId id="29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AE9AF7-F3D2-46CA-9C1C-8ED997E2DDAB}" type="datetimeFigureOut">
              <a:rPr lang="en-US" smtClean="0"/>
              <a:t>12/9/2015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53584A-7444-46E3-B479-C2015CC38160}" type="slidenum">
              <a:rPr lang="en-US" smtClean="0"/>
              <a:t>‹#›</a:t>
            </a:fld>
            <a:endParaRPr lang="en-US"/>
          </a:p>
        </p:txBody>
      </p:sp>
    </p:spTree>
    <p:extLst>
      <p:ext uri="{BB962C8B-B14F-4D97-AF65-F5344CB8AC3E}">
        <p14:creationId xmlns:p14="http://schemas.microsoft.com/office/powerpoint/2010/main" val="21135390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19132A-AEE2-45D9-9A04-5EAFDDE6F1E4}"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98D87-D90E-453E-A4F6-A0F7604E0F6E}" type="slidenum">
              <a:rPr lang="en-US" smtClean="0"/>
              <a:t>‹#›</a:t>
            </a:fld>
            <a:endParaRPr lang="en-US"/>
          </a:p>
        </p:txBody>
      </p:sp>
    </p:spTree>
    <p:extLst>
      <p:ext uri="{BB962C8B-B14F-4D97-AF65-F5344CB8AC3E}">
        <p14:creationId xmlns:p14="http://schemas.microsoft.com/office/powerpoint/2010/main" val="330907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9132A-AEE2-45D9-9A04-5EAFDDE6F1E4}"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98D87-D90E-453E-A4F6-A0F7604E0F6E}" type="slidenum">
              <a:rPr lang="en-US" smtClean="0"/>
              <a:t>‹#›</a:t>
            </a:fld>
            <a:endParaRPr lang="en-US"/>
          </a:p>
        </p:txBody>
      </p:sp>
    </p:spTree>
    <p:extLst>
      <p:ext uri="{BB962C8B-B14F-4D97-AF65-F5344CB8AC3E}">
        <p14:creationId xmlns:p14="http://schemas.microsoft.com/office/powerpoint/2010/main" val="32461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9132A-AEE2-45D9-9A04-5EAFDDE6F1E4}"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98D87-D90E-453E-A4F6-A0F7604E0F6E}" type="slidenum">
              <a:rPr lang="en-US" smtClean="0"/>
              <a:t>‹#›</a:t>
            </a:fld>
            <a:endParaRPr lang="en-US"/>
          </a:p>
        </p:txBody>
      </p:sp>
    </p:spTree>
    <p:extLst>
      <p:ext uri="{BB962C8B-B14F-4D97-AF65-F5344CB8AC3E}">
        <p14:creationId xmlns:p14="http://schemas.microsoft.com/office/powerpoint/2010/main" val="113310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9132A-AEE2-45D9-9A04-5EAFDDE6F1E4}"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98D87-D90E-453E-A4F6-A0F7604E0F6E}" type="slidenum">
              <a:rPr lang="en-US" smtClean="0"/>
              <a:t>‹#›</a:t>
            </a:fld>
            <a:endParaRPr lang="en-US"/>
          </a:p>
        </p:txBody>
      </p:sp>
    </p:spTree>
    <p:extLst>
      <p:ext uri="{BB962C8B-B14F-4D97-AF65-F5344CB8AC3E}">
        <p14:creationId xmlns:p14="http://schemas.microsoft.com/office/powerpoint/2010/main" val="361693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19132A-AEE2-45D9-9A04-5EAFDDE6F1E4}"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98D87-D90E-453E-A4F6-A0F7604E0F6E}" type="slidenum">
              <a:rPr lang="en-US" smtClean="0"/>
              <a:t>‹#›</a:t>
            </a:fld>
            <a:endParaRPr lang="en-US"/>
          </a:p>
        </p:txBody>
      </p:sp>
    </p:spTree>
    <p:extLst>
      <p:ext uri="{BB962C8B-B14F-4D97-AF65-F5344CB8AC3E}">
        <p14:creationId xmlns:p14="http://schemas.microsoft.com/office/powerpoint/2010/main" val="413353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19132A-AEE2-45D9-9A04-5EAFDDE6F1E4}"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98D87-D90E-453E-A4F6-A0F7604E0F6E}" type="slidenum">
              <a:rPr lang="en-US" smtClean="0"/>
              <a:t>‹#›</a:t>
            </a:fld>
            <a:endParaRPr lang="en-US"/>
          </a:p>
        </p:txBody>
      </p:sp>
    </p:spTree>
    <p:extLst>
      <p:ext uri="{BB962C8B-B14F-4D97-AF65-F5344CB8AC3E}">
        <p14:creationId xmlns:p14="http://schemas.microsoft.com/office/powerpoint/2010/main" val="66680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19132A-AEE2-45D9-9A04-5EAFDDE6F1E4}"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898D87-D90E-453E-A4F6-A0F7604E0F6E}" type="slidenum">
              <a:rPr lang="en-US" smtClean="0"/>
              <a:t>‹#›</a:t>
            </a:fld>
            <a:endParaRPr lang="en-US"/>
          </a:p>
        </p:txBody>
      </p:sp>
    </p:spTree>
    <p:extLst>
      <p:ext uri="{BB962C8B-B14F-4D97-AF65-F5344CB8AC3E}">
        <p14:creationId xmlns:p14="http://schemas.microsoft.com/office/powerpoint/2010/main" val="355867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19132A-AEE2-45D9-9A04-5EAFDDE6F1E4}"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898D87-D90E-453E-A4F6-A0F7604E0F6E}" type="slidenum">
              <a:rPr lang="en-US" smtClean="0"/>
              <a:t>‹#›</a:t>
            </a:fld>
            <a:endParaRPr lang="en-US"/>
          </a:p>
        </p:txBody>
      </p:sp>
    </p:spTree>
    <p:extLst>
      <p:ext uri="{BB962C8B-B14F-4D97-AF65-F5344CB8AC3E}">
        <p14:creationId xmlns:p14="http://schemas.microsoft.com/office/powerpoint/2010/main" val="359748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9132A-AEE2-45D9-9A04-5EAFDDE6F1E4}"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898D87-D90E-453E-A4F6-A0F7604E0F6E}" type="slidenum">
              <a:rPr lang="en-US" smtClean="0"/>
              <a:t>‹#›</a:t>
            </a:fld>
            <a:endParaRPr lang="en-US"/>
          </a:p>
        </p:txBody>
      </p:sp>
    </p:spTree>
    <p:extLst>
      <p:ext uri="{BB962C8B-B14F-4D97-AF65-F5344CB8AC3E}">
        <p14:creationId xmlns:p14="http://schemas.microsoft.com/office/powerpoint/2010/main" val="2087016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9132A-AEE2-45D9-9A04-5EAFDDE6F1E4}"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98D87-D90E-453E-A4F6-A0F7604E0F6E}" type="slidenum">
              <a:rPr lang="en-US" smtClean="0"/>
              <a:t>‹#›</a:t>
            </a:fld>
            <a:endParaRPr lang="en-US"/>
          </a:p>
        </p:txBody>
      </p:sp>
    </p:spTree>
    <p:extLst>
      <p:ext uri="{BB962C8B-B14F-4D97-AF65-F5344CB8AC3E}">
        <p14:creationId xmlns:p14="http://schemas.microsoft.com/office/powerpoint/2010/main" val="279128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9132A-AEE2-45D9-9A04-5EAFDDE6F1E4}"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98D87-D90E-453E-A4F6-A0F7604E0F6E}" type="slidenum">
              <a:rPr lang="en-US" smtClean="0"/>
              <a:t>‹#›</a:t>
            </a:fld>
            <a:endParaRPr lang="en-US"/>
          </a:p>
        </p:txBody>
      </p:sp>
    </p:spTree>
    <p:extLst>
      <p:ext uri="{BB962C8B-B14F-4D97-AF65-F5344CB8AC3E}">
        <p14:creationId xmlns:p14="http://schemas.microsoft.com/office/powerpoint/2010/main" val="368749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9132A-AEE2-45D9-9A04-5EAFDDE6F1E4}" type="datetimeFigureOut">
              <a:rPr lang="en-US" smtClean="0"/>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98D87-D90E-453E-A4F6-A0F7604E0F6E}" type="slidenum">
              <a:rPr lang="en-US" smtClean="0"/>
              <a:t>‹#›</a:t>
            </a:fld>
            <a:endParaRPr lang="en-US"/>
          </a:p>
        </p:txBody>
      </p:sp>
    </p:spTree>
    <p:extLst>
      <p:ext uri="{BB962C8B-B14F-4D97-AF65-F5344CB8AC3E}">
        <p14:creationId xmlns:p14="http://schemas.microsoft.com/office/powerpoint/2010/main" val="3555611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wykam1\Documents\AP%20Economics\AP%20MACRO\AP%20Macro%20Unit%204-%20Monetary%20Policy\Video%20Lessons\(Macro)%20Episode%2032_%20Monetary%20Policy.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t>Mid Course Review 4</a:t>
            </a:r>
            <a:endParaRPr lang="en-US" dirty="0"/>
          </a:p>
        </p:txBody>
      </p:sp>
      <p:sp>
        <p:nvSpPr>
          <p:cNvPr id="3" name="Subtitle 2"/>
          <p:cNvSpPr>
            <a:spLocks noGrp="1"/>
          </p:cNvSpPr>
          <p:nvPr>
            <p:ph type="subTitle" idx="1"/>
          </p:nvPr>
        </p:nvSpPr>
        <p:spPr/>
        <p:txBody>
          <a:bodyPr/>
          <a:lstStyle/>
          <a:p>
            <a:r>
              <a:rPr lang="en-US" dirty="0" smtClean="0"/>
              <a:t>Mr. Wyka</a:t>
            </a:r>
          </a:p>
          <a:p>
            <a:r>
              <a:rPr lang="en-US" dirty="0" smtClean="0"/>
              <a:t>Economics</a:t>
            </a:r>
          </a:p>
          <a:p>
            <a:r>
              <a:rPr lang="en-US" dirty="0" smtClean="0"/>
              <a:t>Citrus High School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087" y="2133600"/>
            <a:ext cx="4371429" cy="1542857"/>
          </a:xfrm>
          <a:prstGeom prst="rect">
            <a:avLst/>
          </a:prstGeom>
        </p:spPr>
      </p:pic>
    </p:spTree>
    <p:extLst>
      <p:ext uri="{BB962C8B-B14F-4D97-AF65-F5344CB8AC3E}">
        <p14:creationId xmlns:p14="http://schemas.microsoft.com/office/powerpoint/2010/main" val="2690623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Monetary Policy</a:t>
            </a:r>
            <a:endParaRPr lang="en-US" dirty="0"/>
          </a:p>
        </p:txBody>
      </p:sp>
      <p:sp>
        <p:nvSpPr>
          <p:cNvPr id="3" name="Content Placeholder 2"/>
          <p:cNvSpPr>
            <a:spLocks noGrp="1"/>
          </p:cNvSpPr>
          <p:nvPr>
            <p:ph idx="1"/>
          </p:nvPr>
        </p:nvSpPr>
        <p:spPr>
          <a:xfrm>
            <a:off x="457200" y="1219200"/>
            <a:ext cx="8229600" cy="5105400"/>
          </a:xfrm>
        </p:spPr>
        <p:txBody>
          <a:bodyPr>
            <a:normAutofit/>
          </a:bodyPr>
          <a:lstStyle/>
          <a:p>
            <a:pPr marL="0" indent="0">
              <a:buNone/>
            </a:pPr>
            <a:r>
              <a:rPr lang="en-US" dirty="0" smtClean="0"/>
              <a:t>If the economy is in a recession (sluggish), the Fed will shift to EXPANSIONARY                    policy.</a:t>
            </a:r>
          </a:p>
          <a:p>
            <a:pPr marL="0" indent="0">
              <a:buNone/>
            </a:pPr>
            <a:r>
              <a:rPr lang="en-US" dirty="0" smtClean="0">
                <a:solidFill>
                  <a:srgbClr val="FF0000"/>
                </a:solidFill>
              </a:rPr>
              <a:t>If the economy is running too                            hot, the Fed will try to rein it in.                                      </a:t>
            </a:r>
          </a:p>
          <a:p>
            <a:pPr marL="0" indent="0">
              <a:buNone/>
            </a:pPr>
            <a:endParaRPr lang="en-US" dirty="0">
              <a:solidFill>
                <a:srgbClr val="FF0000"/>
              </a:solidFill>
            </a:endParaRPr>
          </a:p>
          <a:p>
            <a:pPr marL="0" indent="0">
              <a:buNone/>
            </a:pPr>
            <a:r>
              <a:rPr lang="en-US" dirty="0" smtClean="0">
                <a:solidFill>
                  <a:srgbClr val="FF0000"/>
                </a:solidFill>
              </a:rPr>
              <a:t>                                   This is called                     					CONTRACTIONARY policy.  </a:t>
            </a:r>
          </a:p>
          <a:p>
            <a:pPr marL="0" indent="0">
              <a:buNone/>
            </a:pPr>
            <a:endParaRPr lang="en-US" dirty="0">
              <a:solidFill>
                <a:srgbClr val="FF0000"/>
              </a:solidFill>
            </a:endParaRPr>
          </a:p>
        </p:txBody>
      </p:sp>
      <p:pic>
        <p:nvPicPr>
          <p:cNvPr id="8194" name="Picture 2" descr="http://aventalearning.com/content168staging/2007Economics/unit4/images/ECO01-63.15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980127"/>
            <a:ext cx="2531179" cy="227806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tse1.mm.bing.net/th?id=OIP.M92157042852136422e42a7ba445f2a1ao0&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243164"/>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27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ppt_x"/>
                                          </p:val>
                                        </p:tav>
                                        <p:tav tm="100000">
                                          <p:val>
                                            <p:strVal val="#ppt_x"/>
                                          </p:val>
                                        </p:tav>
                                      </p:tavLst>
                                    </p:anim>
                                    <p:anim calcmode="lin" valueType="num">
                                      <p:cBhvr additive="base">
                                        <p:cTn id="14"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Monetary Policy review</a:t>
            </a:r>
            <a:endParaRPr lang="en-US" dirty="0"/>
          </a:p>
        </p:txBody>
      </p:sp>
      <p:sp>
        <p:nvSpPr>
          <p:cNvPr id="3" name="Content Placeholder 2"/>
          <p:cNvSpPr>
            <a:spLocks noGrp="1"/>
          </p:cNvSpPr>
          <p:nvPr>
            <p:ph idx="1"/>
          </p:nvPr>
        </p:nvSpPr>
        <p:spPr>
          <a:xfrm>
            <a:off x="457200" y="1219200"/>
            <a:ext cx="8229600" cy="5105400"/>
          </a:xfrm>
        </p:spPr>
        <p:txBody>
          <a:bodyPr>
            <a:normAutofit/>
          </a:bodyPr>
          <a:lstStyle/>
          <a:p>
            <a:pPr marL="0" indent="0">
              <a:buNone/>
            </a:pPr>
            <a:r>
              <a:rPr lang="en-US" dirty="0" smtClean="0"/>
              <a:t>During a recession (sluggish economy), the Federal Reserve might BUY BONDS to stimulate the economy.</a:t>
            </a:r>
          </a:p>
          <a:p>
            <a:r>
              <a:rPr lang="en-US" dirty="0" smtClean="0">
                <a:solidFill>
                  <a:srgbClr val="FF0000"/>
                </a:solidFill>
              </a:rPr>
              <a:t>They give ordinary folks $$$ for their bonds, putting more $$$ into the pockets of ordinary folks who will (hopefully) spend it, </a:t>
            </a:r>
            <a:r>
              <a:rPr lang="en-US" dirty="0">
                <a:solidFill>
                  <a:srgbClr val="FF0000"/>
                </a:solidFill>
              </a:rPr>
              <a:t>thereby </a:t>
            </a:r>
            <a:r>
              <a:rPr lang="en-US" dirty="0" smtClean="0">
                <a:solidFill>
                  <a:srgbClr val="FF0000"/>
                </a:solidFill>
              </a:rPr>
              <a:t>stimulating growth.  </a:t>
            </a:r>
          </a:p>
          <a:p>
            <a:pPr marL="0" indent="0">
              <a:buNone/>
            </a:pPr>
            <a:endParaRPr lang="en-US" dirty="0">
              <a:solidFill>
                <a:srgbClr val="FF0000"/>
              </a:solidFill>
            </a:endParaRPr>
          </a:p>
        </p:txBody>
      </p:sp>
    </p:spTree>
    <p:extLst>
      <p:ext uri="{BB962C8B-B14F-4D97-AF65-F5344CB8AC3E}">
        <p14:creationId xmlns:p14="http://schemas.microsoft.com/office/powerpoint/2010/main" val="211827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Monetary Policy review</a:t>
            </a:r>
            <a:endParaRPr lang="en-US" dirty="0"/>
          </a:p>
        </p:txBody>
      </p:sp>
      <p:sp>
        <p:nvSpPr>
          <p:cNvPr id="3" name="Content Placeholder 2"/>
          <p:cNvSpPr>
            <a:spLocks noGrp="1"/>
          </p:cNvSpPr>
          <p:nvPr>
            <p:ph idx="1"/>
          </p:nvPr>
        </p:nvSpPr>
        <p:spPr>
          <a:xfrm>
            <a:off x="457200" y="1219200"/>
            <a:ext cx="8229600" cy="5105400"/>
          </a:xfrm>
        </p:spPr>
        <p:txBody>
          <a:bodyPr>
            <a:normAutofit/>
          </a:bodyPr>
          <a:lstStyle/>
          <a:p>
            <a:pPr marL="0" indent="0">
              <a:buNone/>
            </a:pPr>
            <a:r>
              <a:rPr lang="en-US" dirty="0" smtClean="0"/>
              <a:t>During a hot or inflationary economy, the Federal Reserve might SELL BONDS to rein in the economy.</a:t>
            </a:r>
          </a:p>
          <a:p>
            <a:r>
              <a:rPr lang="en-US" dirty="0" smtClean="0">
                <a:solidFill>
                  <a:srgbClr val="FF0000"/>
                </a:solidFill>
              </a:rPr>
              <a:t>They take $$$$ out of the economy by selling bonds to folks.  In exchange for the bonds, folks give the FED $$$.  </a:t>
            </a:r>
          </a:p>
          <a:p>
            <a:r>
              <a:rPr lang="en-US" dirty="0" smtClean="0">
                <a:solidFill>
                  <a:srgbClr val="FF0000"/>
                </a:solidFill>
              </a:rPr>
              <a:t>That’s $$$$ that CAN’T be used in the economy anymore.  Therefore, the economy slows down a little.   </a:t>
            </a:r>
          </a:p>
          <a:p>
            <a:pPr marL="0" indent="0">
              <a:buNone/>
            </a:pPr>
            <a:endParaRPr lang="en-US" dirty="0">
              <a:solidFill>
                <a:srgbClr val="FF0000"/>
              </a:solidFill>
            </a:endParaRPr>
          </a:p>
        </p:txBody>
      </p:sp>
    </p:spTree>
    <p:extLst>
      <p:ext uri="{BB962C8B-B14F-4D97-AF65-F5344CB8AC3E}">
        <p14:creationId xmlns:p14="http://schemas.microsoft.com/office/powerpoint/2010/main" val="33378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Business Cycle</a:t>
            </a:r>
            <a:endParaRPr lang="en-US" dirty="0"/>
          </a:p>
        </p:txBody>
      </p:sp>
      <p:sp>
        <p:nvSpPr>
          <p:cNvPr id="3" name="Content Placeholder 2"/>
          <p:cNvSpPr>
            <a:spLocks noGrp="1"/>
          </p:cNvSpPr>
          <p:nvPr>
            <p:ph idx="1"/>
          </p:nvPr>
        </p:nvSpPr>
        <p:spPr>
          <a:xfrm>
            <a:off x="457200" y="1219200"/>
            <a:ext cx="8229600" cy="1219200"/>
          </a:xfrm>
        </p:spPr>
        <p:txBody>
          <a:bodyPr>
            <a:normAutofit/>
          </a:bodyPr>
          <a:lstStyle/>
          <a:p>
            <a:pPr marL="0" indent="0">
              <a:buNone/>
            </a:pPr>
            <a:r>
              <a:rPr lang="en-US" dirty="0" smtClean="0"/>
              <a:t>Just like you and me, the economy has natural ups and downs.  </a:t>
            </a:r>
            <a:endParaRPr lang="en-US" dirty="0">
              <a:solidFill>
                <a:srgbClr val="FF0000"/>
              </a:solidFill>
            </a:endParaRPr>
          </a:p>
        </p:txBody>
      </p:sp>
      <p:pic>
        <p:nvPicPr>
          <p:cNvPr id="2050" name="Picture 2" descr="http://image.slidesharecdn.com/the-business-cycle-1205101419919645-2/95/the-business-cycle-1-728.jpg?cb=1205094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163" y="2212750"/>
            <a:ext cx="6193665" cy="4645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666999"/>
            <a:ext cx="3048000" cy="1723549"/>
          </a:xfrm>
          <a:prstGeom prst="rect">
            <a:avLst/>
          </a:prstGeom>
          <a:noFill/>
        </p:spPr>
        <p:txBody>
          <a:bodyPr wrap="square" rtlCol="0">
            <a:spAutoFit/>
          </a:bodyPr>
          <a:lstStyle/>
          <a:p>
            <a:r>
              <a:rPr lang="en-US" sz="2200" b="1" dirty="0" smtClean="0"/>
              <a:t>Vocabulary:</a:t>
            </a:r>
          </a:p>
          <a:p>
            <a:r>
              <a:rPr lang="en-US" sz="2200" b="1" dirty="0" smtClean="0"/>
              <a:t>Growth = Expansion</a:t>
            </a:r>
          </a:p>
          <a:p>
            <a:r>
              <a:rPr lang="en-US" sz="2200" b="1" dirty="0" smtClean="0"/>
              <a:t>Recession = Contraction</a:t>
            </a:r>
          </a:p>
          <a:p>
            <a:r>
              <a:rPr lang="en-US" sz="2200" b="1" dirty="0" smtClean="0"/>
              <a:t>Trough = Depression</a:t>
            </a:r>
          </a:p>
          <a:p>
            <a:endParaRPr lang="en-US" dirty="0"/>
          </a:p>
        </p:txBody>
      </p:sp>
      <p:sp>
        <p:nvSpPr>
          <p:cNvPr id="5" name="TextBox 4"/>
          <p:cNvSpPr txBox="1"/>
          <p:nvPr/>
        </p:nvSpPr>
        <p:spPr>
          <a:xfrm>
            <a:off x="3672625" y="3962400"/>
            <a:ext cx="990600" cy="323165"/>
          </a:xfrm>
          <a:prstGeom prst="rect">
            <a:avLst/>
          </a:prstGeom>
          <a:noFill/>
        </p:spPr>
        <p:txBody>
          <a:bodyPr wrap="square" rtlCol="0">
            <a:spAutoFit/>
          </a:bodyPr>
          <a:lstStyle/>
          <a:p>
            <a:r>
              <a:rPr lang="en-US" sz="1500" b="1" dirty="0" smtClean="0">
                <a:solidFill>
                  <a:schemeClr val="accent2">
                    <a:lumMod val="75000"/>
                  </a:schemeClr>
                </a:solidFill>
              </a:rPr>
              <a:t>Expansion</a:t>
            </a:r>
            <a:endParaRPr lang="en-US" sz="1500" b="1" dirty="0">
              <a:solidFill>
                <a:schemeClr val="accent2">
                  <a:lumMod val="75000"/>
                </a:schemeClr>
              </a:solidFill>
            </a:endParaRPr>
          </a:p>
        </p:txBody>
      </p:sp>
      <p:sp>
        <p:nvSpPr>
          <p:cNvPr id="6" name="Rectangle 5"/>
          <p:cNvSpPr/>
          <p:nvPr/>
        </p:nvSpPr>
        <p:spPr>
          <a:xfrm>
            <a:off x="5483073" y="3962400"/>
            <a:ext cx="1119602" cy="323165"/>
          </a:xfrm>
          <a:prstGeom prst="rect">
            <a:avLst/>
          </a:prstGeom>
        </p:spPr>
        <p:txBody>
          <a:bodyPr wrap="none">
            <a:spAutoFit/>
          </a:bodyPr>
          <a:lstStyle/>
          <a:p>
            <a:r>
              <a:rPr lang="en-US" sz="1500" b="1" dirty="0" smtClean="0">
                <a:solidFill>
                  <a:schemeClr val="accent2">
                    <a:lumMod val="75000"/>
                  </a:schemeClr>
                </a:solidFill>
              </a:rPr>
              <a:t>Contraction</a:t>
            </a:r>
            <a:endParaRPr lang="en-US" sz="1500" dirty="0"/>
          </a:p>
        </p:txBody>
      </p:sp>
    </p:spTree>
    <p:extLst>
      <p:ext uri="{BB962C8B-B14F-4D97-AF65-F5344CB8AC3E}">
        <p14:creationId xmlns:p14="http://schemas.microsoft.com/office/powerpoint/2010/main" val="429981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286000" y="0"/>
            <a:ext cx="40338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4000" b="1"/>
              <a:t>3 Types of Money</a:t>
            </a:r>
          </a:p>
        </p:txBody>
      </p:sp>
      <p:sp>
        <p:nvSpPr>
          <p:cNvPr id="6148" name="Text Box 4"/>
          <p:cNvSpPr txBox="1">
            <a:spLocks noChangeArrowheads="1"/>
          </p:cNvSpPr>
          <p:nvPr/>
        </p:nvSpPr>
        <p:spPr bwMode="auto">
          <a:xfrm>
            <a:off x="304800" y="609600"/>
            <a:ext cx="86106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lnSpc>
                <a:spcPct val="95000"/>
              </a:lnSpc>
            </a:pPr>
            <a:r>
              <a:rPr lang="en-US" sz="3200" b="1">
                <a:solidFill>
                  <a:srgbClr val="990000"/>
                </a:solidFill>
              </a:rPr>
              <a:t>Liquidity</a:t>
            </a:r>
            <a:r>
              <a:rPr lang="en-US" sz="3200" b="1">
                <a:solidFill>
                  <a:srgbClr val="000099"/>
                </a:solidFill>
              </a:rPr>
              <a:t>- ease with which an asset can be accessed and converted into cash (liquidized)</a:t>
            </a:r>
            <a:endParaRPr lang="en-US" sz="2800" b="1" i="1">
              <a:solidFill>
                <a:srgbClr val="CC0000"/>
              </a:solidFill>
            </a:endParaRPr>
          </a:p>
        </p:txBody>
      </p:sp>
      <p:sp>
        <p:nvSpPr>
          <p:cNvPr id="6149" name="Text Box 5"/>
          <p:cNvSpPr txBox="1">
            <a:spLocks noChangeArrowheads="1"/>
          </p:cNvSpPr>
          <p:nvPr/>
        </p:nvSpPr>
        <p:spPr bwMode="auto">
          <a:xfrm>
            <a:off x="228600" y="1676400"/>
            <a:ext cx="89154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nSpc>
                <a:spcPct val="90000"/>
              </a:lnSpc>
            </a:pPr>
            <a:r>
              <a:rPr lang="en-US" sz="3200" b="1">
                <a:solidFill>
                  <a:srgbClr val="990000"/>
                </a:solidFill>
              </a:rPr>
              <a:t>M1 (High Liquidity) </a:t>
            </a:r>
            <a:r>
              <a:rPr lang="en-US" sz="3200" b="1"/>
              <a:t>- Coins, Currency, and Checkable deposits (personal and corporate checking accounts). </a:t>
            </a:r>
          </a:p>
          <a:p>
            <a:pPr>
              <a:lnSpc>
                <a:spcPct val="90000"/>
              </a:lnSpc>
            </a:pPr>
            <a:r>
              <a:rPr lang="en-US" sz="3200" b="1"/>
              <a:t>In general, this is the MONEY SUPPLY</a:t>
            </a:r>
            <a:endParaRPr lang="en-US" sz="2800" b="1" i="1"/>
          </a:p>
        </p:txBody>
      </p:sp>
      <p:sp>
        <p:nvSpPr>
          <p:cNvPr id="6152" name="Text Box 8"/>
          <p:cNvSpPr txBox="1">
            <a:spLocks noChangeArrowheads="1"/>
          </p:cNvSpPr>
          <p:nvPr/>
        </p:nvSpPr>
        <p:spPr bwMode="auto">
          <a:xfrm>
            <a:off x="228600" y="3581400"/>
            <a:ext cx="87630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nSpc>
                <a:spcPct val="90000"/>
              </a:lnSpc>
            </a:pPr>
            <a:r>
              <a:rPr lang="en-US" sz="3200" b="1">
                <a:solidFill>
                  <a:srgbClr val="990000"/>
                </a:solidFill>
              </a:rPr>
              <a:t>M2 (Medium Liquidity) </a:t>
            </a:r>
            <a:r>
              <a:rPr lang="en-US" sz="3200" b="1"/>
              <a:t>- M1 plus savings deposits (money market accounts), time deposits (CDs = certificates of deposit), and Mutual Funds below $100K.</a:t>
            </a:r>
          </a:p>
        </p:txBody>
      </p:sp>
      <p:sp>
        <p:nvSpPr>
          <p:cNvPr id="6154" name="Text Box 10"/>
          <p:cNvSpPr txBox="1">
            <a:spLocks noChangeArrowheads="1"/>
          </p:cNvSpPr>
          <p:nvPr/>
        </p:nvSpPr>
        <p:spPr bwMode="auto">
          <a:xfrm>
            <a:off x="228600" y="5486400"/>
            <a:ext cx="7086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nSpc>
                <a:spcPct val="90000"/>
              </a:lnSpc>
            </a:pPr>
            <a:r>
              <a:rPr lang="en-US" sz="3200" b="1">
                <a:solidFill>
                  <a:srgbClr val="990000"/>
                </a:solidFill>
              </a:rPr>
              <a:t>M3 (Low Liquidity) </a:t>
            </a:r>
            <a:r>
              <a:rPr lang="en-US" sz="3200" b="1"/>
              <a:t>- M2 plus time deposits above $100K.</a:t>
            </a:r>
          </a:p>
        </p:txBody>
      </p:sp>
      <p:pic>
        <p:nvPicPr>
          <p:cNvPr id="19463" name="Picture 11" descr="george_ey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897563"/>
            <a:ext cx="16764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Slide Number Placeholder 12"/>
          <p:cNvSpPr>
            <a:spLocks noGrp="1"/>
          </p:cNvSpPr>
          <p:nvPr>
            <p:ph type="sldNum" sz="quarter" idx="12"/>
          </p:nvPr>
        </p:nvSpPr>
        <p:spPr>
          <a:xfrm>
            <a:off x="70866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lnSpc>
                <a:spcPct val="95000"/>
              </a:lnSpc>
            </a:pPr>
            <a:fld id="{7E8AA2CC-6ED1-46B5-B3D6-6ECD828BC988}" type="slidenum">
              <a:rPr lang="en-US" sz="1600" smtClean="0"/>
              <a:pPr eaLnBrk="1" hangingPunct="1">
                <a:lnSpc>
                  <a:spcPct val="95000"/>
                </a:lnSpc>
              </a:pPr>
              <a:t>14</a:t>
            </a:fld>
            <a:endParaRPr lang="en-US" sz="1600" smtClean="0"/>
          </a:p>
        </p:txBody>
      </p:sp>
    </p:spTree>
    <p:extLst>
      <p:ext uri="{BB962C8B-B14F-4D97-AF65-F5344CB8AC3E}">
        <p14:creationId xmlns:p14="http://schemas.microsoft.com/office/powerpoint/2010/main" val="206953632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dissolve">
                                      <p:cBhvr>
                                        <p:cTn id="7" dur="500"/>
                                        <p:tgtEl>
                                          <p:spTgt spid="61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9">
                                            <p:txEl>
                                              <p:pRg st="0" end="0"/>
                                            </p:txEl>
                                          </p:spTgt>
                                        </p:tgtEl>
                                        <p:attrNameLst>
                                          <p:attrName>style.visibility</p:attrName>
                                        </p:attrNameLst>
                                      </p:cBhvr>
                                      <p:to>
                                        <p:strVal val="visible"/>
                                      </p:to>
                                    </p:set>
                                    <p:animEffect transition="in" filter="dissolve">
                                      <p:cBhvr>
                                        <p:cTn id="12" dur="500"/>
                                        <p:tgtEl>
                                          <p:spTgt spid="614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9">
                                            <p:txEl>
                                              <p:pRg st="1" end="1"/>
                                            </p:txEl>
                                          </p:spTgt>
                                        </p:tgtEl>
                                        <p:attrNameLst>
                                          <p:attrName>style.visibility</p:attrName>
                                        </p:attrNameLst>
                                      </p:cBhvr>
                                      <p:to>
                                        <p:strVal val="visible"/>
                                      </p:to>
                                    </p:set>
                                    <p:animEffect transition="in" filter="dissolve">
                                      <p:cBhvr>
                                        <p:cTn id="17" dur="500"/>
                                        <p:tgtEl>
                                          <p:spTgt spid="614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52">
                                            <p:txEl>
                                              <p:pRg st="0" end="0"/>
                                            </p:txEl>
                                          </p:spTgt>
                                        </p:tgtEl>
                                        <p:attrNameLst>
                                          <p:attrName>style.visibility</p:attrName>
                                        </p:attrNameLst>
                                      </p:cBhvr>
                                      <p:to>
                                        <p:strVal val="visible"/>
                                      </p:to>
                                    </p:set>
                                    <p:animEffect transition="in" filter="dissolve">
                                      <p:cBhvr>
                                        <p:cTn id="22" dur="500"/>
                                        <p:tgtEl>
                                          <p:spTgt spid="615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54">
                                            <p:txEl>
                                              <p:pRg st="0" end="0"/>
                                            </p:txEl>
                                          </p:spTgt>
                                        </p:tgtEl>
                                        <p:attrNameLst>
                                          <p:attrName>style.visibility</p:attrName>
                                        </p:attrNameLst>
                                      </p:cBhvr>
                                      <p:to>
                                        <p:strVal val="visible"/>
                                      </p:to>
                                    </p:set>
                                    <p:animEffect transition="in" filter="dissolve">
                                      <p:cBhvr>
                                        <p:cTn id="27" dur="500"/>
                                        <p:tgtEl>
                                          <p:spTgt spid="61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bldLvl="2" autoUpdateAnimBg="0"/>
      <p:bldP spid="6149" grpId="0" build="p" bldLvl="2" autoUpdateAnimBg="0"/>
      <p:bldP spid="6152" grpId="0" build="p" bldLvl="2" autoUpdateAnimBg="0"/>
      <p:bldP spid="6154"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900" dirty="0" smtClean="0"/>
              <a:t>So knowing the 3 types of money now…</a:t>
            </a:r>
            <a:endParaRPr lang="en-US" sz="3900" dirty="0"/>
          </a:p>
        </p:txBody>
      </p:sp>
      <p:sp>
        <p:nvSpPr>
          <p:cNvPr id="3" name="Content Placeholder 2"/>
          <p:cNvSpPr>
            <a:spLocks noGrp="1"/>
          </p:cNvSpPr>
          <p:nvPr>
            <p:ph idx="1"/>
          </p:nvPr>
        </p:nvSpPr>
        <p:spPr>
          <a:xfrm>
            <a:off x="457200" y="1066800"/>
            <a:ext cx="8229600" cy="5257800"/>
          </a:xfrm>
        </p:spPr>
        <p:txBody>
          <a:bodyPr>
            <a:normAutofit fontScale="92500" lnSpcReduction="10000"/>
          </a:bodyPr>
          <a:lstStyle/>
          <a:p>
            <a:pPr marL="0" indent="0">
              <a:buNone/>
            </a:pPr>
            <a:r>
              <a:rPr lang="en-US" dirty="0" smtClean="0"/>
              <a:t>What is cash in your wallet?  </a:t>
            </a:r>
          </a:p>
          <a:p>
            <a:r>
              <a:rPr lang="en-US" dirty="0" smtClean="0">
                <a:solidFill>
                  <a:srgbClr val="FF0000"/>
                </a:solidFill>
              </a:rPr>
              <a:t>M1</a:t>
            </a:r>
          </a:p>
          <a:p>
            <a:pPr marL="0" indent="0">
              <a:buNone/>
            </a:pPr>
            <a:r>
              <a:rPr lang="en-US" dirty="0" smtClean="0"/>
              <a:t>What is your checking account?  </a:t>
            </a:r>
          </a:p>
          <a:p>
            <a:r>
              <a:rPr lang="en-US" dirty="0" smtClean="0">
                <a:solidFill>
                  <a:srgbClr val="C00000"/>
                </a:solidFill>
              </a:rPr>
              <a:t>M1</a:t>
            </a:r>
          </a:p>
          <a:p>
            <a:pPr marL="0" indent="0">
              <a:buNone/>
            </a:pPr>
            <a:r>
              <a:rPr lang="en-US" dirty="0" smtClean="0"/>
              <a:t>What is a Money Market account or a Certificate of Deposit?  </a:t>
            </a:r>
          </a:p>
          <a:p>
            <a:pPr marL="457200" indent="-457200"/>
            <a:r>
              <a:rPr lang="en-US" dirty="0" smtClean="0">
                <a:solidFill>
                  <a:srgbClr val="C00000"/>
                </a:solidFill>
              </a:rPr>
              <a:t>M2</a:t>
            </a:r>
          </a:p>
          <a:p>
            <a:pPr marL="0" indent="0">
              <a:buNone/>
            </a:pPr>
            <a:r>
              <a:rPr lang="en-US" dirty="0" smtClean="0"/>
              <a:t>What is a $100,000 +  account that is locked in for five years before I can touch it?</a:t>
            </a:r>
          </a:p>
          <a:p>
            <a:r>
              <a:rPr lang="en-US" dirty="0" smtClean="0">
                <a:solidFill>
                  <a:srgbClr val="C00000"/>
                </a:solidFill>
              </a:rPr>
              <a:t>M3</a:t>
            </a:r>
          </a:p>
          <a:p>
            <a:endParaRPr lang="en-US" dirty="0">
              <a:solidFill>
                <a:srgbClr val="FF0000"/>
              </a:solidFill>
            </a:endParaRPr>
          </a:p>
        </p:txBody>
      </p:sp>
    </p:spTree>
    <p:extLst>
      <p:ext uri="{BB962C8B-B14F-4D97-AF65-F5344CB8AC3E}">
        <p14:creationId xmlns:p14="http://schemas.microsoft.com/office/powerpoint/2010/main" val="49998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900" dirty="0" smtClean="0"/>
              <a:t>So knowing the 3 types of money now…</a:t>
            </a:r>
            <a:endParaRPr lang="en-US" sz="3900" dirty="0"/>
          </a:p>
        </p:txBody>
      </p:sp>
      <p:sp>
        <p:nvSpPr>
          <p:cNvPr id="3" name="Content Placeholder 2"/>
          <p:cNvSpPr>
            <a:spLocks noGrp="1"/>
          </p:cNvSpPr>
          <p:nvPr>
            <p:ph idx="1"/>
          </p:nvPr>
        </p:nvSpPr>
        <p:spPr>
          <a:xfrm>
            <a:off x="457200" y="1066800"/>
            <a:ext cx="8229600" cy="5257800"/>
          </a:xfrm>
        </p:spPr>
        <p:txBody>
          <a:bodyPr>
            <a:normAutofit lnSpcReduction="10000"/>
          </a:bodyPr>
          <a:lstStyle/>
          <a:p>
            <a:pPr marL="0" indent="0">
              <a:buNone/>
            </a:pPr>
            <a:r>
              <a:rPr lang="en-US" dirty="0" smtClean="0"/>
              <a:t>If you take the cash that’s in your wallet, and deposit it into your checking account, will this have an affect on M1 and M2?  </a:t>
            </a:r>
          </a:p>
          <a:p>
            <a:r>
              <a:rPr lang="en-US" dirty="0" smtClean="0">
                <a:solidFill>
                  <a:srgbClr val="FF0000"/>
                </a:solidFill>
              </a:rPr>
              <a:t>Nay, Nay!  </a:t>
            </a:r>
          </a:p>
          <a:p>
            <a:pPr marL="0" indent="0">
              <a:buNone/>
            </a:pPr>
            <a:r>
              <a:rPr lang="en-US" dirty="0" smtClean="0"/>
              <a:t>Why?  </a:t>
            </a:r>
          </a:p>
          <a:p>
            <a:r>
              <a:rPr lang="en-US" dirty="0" smtClean="0">
                <a:solidFill>
                  <a:srgbClr val="C00000"/>
                </a:solidFill>
              </a:rPr>
              <a:t>Cash &amp; a checking account are both M1.  Moving cash into a checking account is like </a:t>
            </a:r>
            <a:r>
              <a:rPr lang="en-US" dirty="0">
                <a:solidFill>
                  <a:srgbClr val="C00000"/>
                </a:solidFill>
              </a:rPr>
              <a:t>moving your cash from one pocket to </a:t>
            </a:r>
            <a:r>
              <a:rPr lang="en-US" dirty="0" smtClean="0">
                <a:solidFill>
                  <a:srgbClr val="C00000"/>
                </a:solidFill>
              </a:rPr>
              <a:t>another.  It has a neutral affect on M1 and NO affect on M2, since neither cash or checking is M2.  </a:t>
            </a:r>
            <a:endParaRPr lang="en-US" dirty="0">
              <a:solidFill>
                <a:srgbClr val="FF0000"/>
              </a:solidFill>
            </a:endParaRPr>
          </a:p>
        </p:txBody>
      </p:sp>
    </p:spTree>
    <p:extLst>
      <p:ext uri="{BB962C8B-B14F-4D97-AF65-F5344CB8AC3E}">
        <p14:creationId xmlns:p14="http://schemas.microsoft.com/office/powerpoint/2010/main" val="127060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219F9C5-CE1E-468F-A9E3-C736CAC66F71}" type="slidenum">
              <a:rPr lang="en-US" sz="1400" smtClean="0"/>
              <a:pPr eaLnBrk="1" hangingPunct="1"/>
              <a:t>17</a:t>
            </a:fld>
            <a:endParaRPr lang="en-US" sz="1400" smtClean="0"/>
          </a:p>
        </p:txBody>
      </p:sp>
      <p:pic>
        <p:nvPicPr>
          <p:cNvPr id="3" name="(Macro) Episode 32_ Monetary Policy.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06400" y="304800"/>
            <a:ext cx="8331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9526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Subsidy</a:t>
            </a:r>
            <a:endParaRPr lang="en-US" dirty="0"/>
          </a:p>
        </p:txBody>
      </p:sp>
      <p:sp>
        <p:nvSpPr>
          <p:cNvPr id="3" name="Content Placeholder 2"/>
          <p:cNvSpPr>
            <a:spLocks noGrp="1"/>
          </p:cNvSpPr>
          <p:nvPr>
            <p:ph idx="1"/>
          </p:nvPr>
        </p:nvSpPr>
        <p:spPr>
          <a:xfrm>
            <a:off x="457200" y="1600200"/>
            <a:ext cx="8229600" cy="4724399"/>
          </a:xfrm>
        </p:spPr>
        <p:txBody>
          <a:bodyPr>
            <a:normAutofit/>
          </a:bodyPr>
          <a:lstStyle/>
          <a:p>
            <a:r>
              <a:rPr lang="en-US" dirty="0" smtClean="0">
                <a:solidFill>
                  <a:srgbClr val="C00000"/>
                </a:solidFill>
              </a:rPr>
              <a:t>A Subsidy is…</a:t>
            </a:r>
          </a:p>
          <a:p>
            <a:pPr lvl="1"/>
            <a:r>
              <a:rPr lang="en-US" dirty="0" smtClean="0"/>
              <a:t>When the government pays a producer to producer more of a certain good.</a:t>
            </a:r>
          </a:p>
          <a:p>
            <a:pPr lvl="1"/>
            <a:r>
              <a:rPr lang="en-US" dirty="0" smtClean="0">
                <a:solidFill>
                  <a:srgbClr val="C00000"/>
                </a:solidFill>
              </a:rPr>
              <a:t>OR, when the government pays a producer to NOT sell a certain good.  </a:t>
            </a:r>
            <a:endParaRPr lang="en-US" dirty="0">
              <a:solidFill>
                <a:srgbClr val="C00000"/>
              </a:solidFill>
            </a:endParaRPr>
          </a:p>
        </p:txBody>
      </p:sp>
    </p:spTree>
    <p:extLst>
      <p:ext uri="{BB962C8B-B14F-4D97-AF65-F5344CB8AC3E}">
        <p14:creationId xmlns:p14="http://schemas.microsoft.com/office/powerpoint/2010/main" val="36135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Subsidy</a:t>
            </a:r>
            <a:endParaRPr lang="en-US" dirty="0"/>
          </a:p>
        </p:txBody>
      </p:sp>
      <p:sp>
        <p:nvSpPr>
          <p:cNvPr id="3" name="Content Placeholder 2"/>
          <p:cNvSpPr>
            <a:spLocks noGrp="1"/>
          </p:cNvSpPr>
          <p:nvPr>
            <p:ph idx="1"/>
          </p:nvPr>
        </p:nvSpPr>
        <p:spPr>
          <a:xfrm>
            <a:off x="533400" y="1143000"/>
            <a:ext cx="8229600" cy="4678363"/>
          </a:xfrm>
        </p:spPr>
        <p:txBody>
          <a:bodyPr/>
          <a:lstStyle/>
          <a:p>
            <a:r>
              <a:rPr lang="en-US" dirty="0" smtClean="0">
                <a:solidFill>
                  <a:srgbClr val="C00000"/>
                </a:solidFill>
              </a:rPr>
              <a:t>Why </a:t>
            </a:r>
            <a:r>
              <a:rPr lang="en-US" dirty="0">
                <a:solidFill>
                  <a:srgbClr val="C00000"/>
                </a:solidFill>
              </a:rPr>
              <a:t>might the government subsidize certain products?  </a:t>
            </a:r>
          </a:p>
          <a:p>
            <a:pPr lvl="1"/>
            <a:r>
              <a:rPr lang="en-US" dirty="0"/>
              <a:t>The Supply of some products, like farm goods (wheat, dairy, etc.) can fluctuate wildly because of natural forces (drought, good weather, etc.) </a:t>
            </a:r>
          </a:p>
          <a:p>
            <a:pPr lvl="1"/>
            <a:r>
              <a:rPr lang="en-US" dirty="0"/>
              <a:t>Remember what an increase </a:t>
            </a:r>
            <a:r>
              <a:rPr lang="en-US" dirty="0" smtClean="0"/>
              <a:t>                                        or </a:t>
            </a:r>
            <a:r>
              <a:rPr lang="en-US" dirty="0"/>
              <a:t>decrease in Supply can do </a:t>
            </a:r>
            <a:r>
              <a:rPr lang="en-US" dirty="0" smtClean="0"/>
              <a:t>                                    to </a:t>
            </a:r>
            <a:r>
              <a:rPr lang="en-US" dirty="0"/>
              <a:t>the market price?  </a:t>
            </a:r>
            <a:endParaRPr lang="en-US" dirty="0" smtClean="0"/>
          </a:p>
          <a:p>
            <a:pPr marL="457200" lvl="1" indent="0">
              <a:buNone/>
            </a:pPr>
            <a:endParaRPr lang="en-US" dirty="0"/>
          </a:p>
          <a:p>
            <a:endParaRPr lang="en-US" dirty="0"/>
          </a:p>
        </p:txBody>
      </p:sp>
      <p:pic>
        <p:nvPicPr>
          <p:cNvPr id="1026" name="Picture 2" descr="http://www.crawfordsworld.com/rob/ape/APEMcConnellNotes/McConnellImages/shiftssupp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25" y="3683596"/>
            <a:ext cx="3228976" cy="317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Subsidy</a:t>
            </a:r>
            <a:endParaRPr lang="en-US" dirty="0"/>
          </a:p>
        </p:txBody>
      </p:sp>
      <p:sp>
        <p:nvSpPr>
          <p:cNvPr id="3" name="Content Placeholder 2"/>
          <p:cNvSpPr>
            <a:spLocks noGrp="1"/>
          </p:cNvSpPr>
          <p:nvPr>
            <p:ph idx="1"/>
          </p:nvPr>
        </p:nvSpPr>
        <p:spPr>
          <a:xfrm>
            <a:off x="228600" y="1143000"/>
            <a:ext cx="8534400" cy="4678363"/>
          </a:xfrm>
        </p:spPr>
        <p:txBody>
          <a:bodyPr/>
          <a:lstStyle/>
          <a:p>
            <a:r>
              <a:rPr lang="en-US" dirty="0" smtClean="0">
                <a:solidFill>
                  <a:srgbClr val="C00000"/>
                </a:solidFill>
              </a:rPr>
              <a:t>Why </a:t>
            </a:r>
            <a:r>
              <a:rPr lang="en-US" dirty="0">
                <a:solidFill>
                  <a:srgbClr val="C00000"/>
                </a:solidFill>
              </a:rPr>
              <a:t>might the government subsidize certain </a:t>
            </a:r>
            <a:r>
              <a:rPr lang="en-US" dirty="0" smtClean="0">
                <a:solidFill>
                  <a:srgbClr val="C00000"/>
                </a:solidFill>
              </a:rPr>
              <a:t>products (continued)?  </a:t>
            </a:r>
            <a:endParaRPr lang="en-US" dirty="0">
              <a:solidFill>
                <a:srgbClr val="C00000"/>
              </a:solidFill>
            </a:endParaRPr>
          </a:p>
          <a:p>
            <a:pPr lvl="1"/>
            <a:r>
              <a:rPr lang="en-US" dirty="0" smtClean="0"/>
              <a:t>Since the price of farm products                                  can fluctuate wildly, the gov’t                                          will subsidize the product and                                   pay farmers to produce or even                                      NOT to produce in order to keep                                        the market price stable.  </a:t>
            </a:r>
          </a:p>
          <a:p>
            <a:pPr lvl="1"/>
            <a:r>
              <a:rPr lang="en-US" dirty="0" smtClean="0"/>
              <a:t>This is because the gov’t deems farm products important to the overall economy. </a:t>
            </a:r>
          </a:p>
          <a:p>
            <a:pPr marL="457200" lvl="1" indent="0">
              <a:buNone/>
            </a:pPr>
            <a:endParaRPr lang="en-US" dirty="0"/>
          </a:p>
          <a:p>
            <a:endParaRPr lang="en-US" dirty="0"/>
          </a:p>
        </p:txBody>
      </p:sp>
      <p:pic>
        <p:nvPicPr>
          <p:cNvPr id="1026" name="Picture 2" descr="http://www.crawfordsworld.com/rob/ape/APEMcConnellNotes/McConnellImages/shiftssupp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024" y="1752600"/>
            <a:ext cx="3228976" cy="317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65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Subsidy review</a:t>
            </a:r>
            <a:endParaRPr lang="en-US" dirty="0"/>
          </a:p>
        </p:txBody>
      </p:sp>
      <p:sp>
        <p:nvSpPr>
          <p:cNvPr id="3" name="Content Placeholder 2"/>
          <p:cNvSpPr>
            <a:spLocks noGrp="1"/>
          </p:cNvSpPr>
          <p:nvPr>
            <p:ph idx="1"/>
          </p:nvPr>
        </p:nvSpPr>
        <p:spPr>
          <a:xfrm>
            <a:off x="533400" y="1143000"/>
            <a:ext cx="8229600" cy="5486400"/>
          </a:xfrm>
        </p:spPr>
        <p:txBody>
          <a:bodyPr>
            <a:normAutofit fontScale="85000" lnSpcReduction="20000"/>
          </a:bodyPr>
          <a:lstStyle/>
          <a:p>
            <a:pPr marL="0" indent="0">
              <a:buNone/>
            </a:pPr>
            <a:r>
              <a:rPr lang="en-US" dirty="0" smtClean="0">
                <a:solidFill>
                  <a:schemeClr val="tx2"/>
                </a:solidFill>
              </a:rPr>
              <a:t>With what you just learned about subsidies, this question should be easy.  </a:t>
            </a:r>
          </a:p>
          <a:p>
            <a:r>
              <a:rPr lang="en-US" dirty="0" smtClean="0">
                <a:solidFill>
                  <a:srgbClr val="C00000"/>
                </a:solidFill>
              </a:rPr>
              <a:t>Why </a:t>
            </a:r>
            <a:r>
              <a:rPr lang="en-US" dirty="0">
                <a:solidFill>
                  <a:srgbClr val="C00000"/>
                </a:solidFill>
              </a:rPr>
              <a:t>might the government </a:t>
            </a:r>
            <a:r>
              <a:rPr lang="en-US" dirty="0" smtClean="0">
                <a:solidFill>
                  <a:srgbClr val="C00000"/>
                </a:solidFill>
              </a:rPr>
              <a:t>pay farmers NOT to produce or sell their product on the market?  </a:t>
            </a:r>
          </a:p>
          <a:p>
            <a:pPr marL="971550" lvl="1" indent="-514350">
              <a:buFont typeface="+mj-lt"/>
              <a:buAutoNum type="arabicPeriod"/>
            </a:pPr>
            <a:r>
              <a:rPr lang="en-US" dirty="0" smtClean="0">
                <a:solidFill>
                  <a:schemeClr val="bg2">
                    <a:lumMod val="25000"/>
                  </a:schemeClr>
                </a:solidFill>
              </a:rPr>
              <a:t>To force farmers to find other careers.</a:t>
            </a:r>
          </a:p>
          <a:p>
            <a:pPr marL="971550" lvl="1" indent="-514350">
              <a:buFont typeface="+mj-lt"/>
              <a:buAutoNum type="arabicPeriod"/>
            </a:pPr>
            <a:r>
              <a:rPr lang="en-US" dirty="0" smtClean="0">
                <a:solidFill>
                  <a:schemeClr val="accent3">
                    <a:lumMod val="50000"/>
                  </a:schemeClr>
                </a:solidFill>
              </a:rPr>
              <a:t>To keep prices stable and encourage stable production in the future.</a:t>
            </a:r>
          </a:p>
          <a:p>
            <a:pPr marL="971550" lvl="1" indent="-514350">
              <a:buFont typeface="+mj-lt"/>
              <a:buAutoNum type="arabicPeriod"/>
            </a:pPr>
            <a:r>
              <a:rPr lang="en-US" dirty="0" smtClean="0">
                <a:solidFill>
                  <a:schemeClr val="accent6">
                    <a:lumMod val="75000"/>
                  </a:schemeClr>
                </a:solidFill>
              </a:rPr>
              <a:t>To encourage farmers to move into livestock rather than crop production.</a:t>
            </a:r>
          </a:p>
          <a:p>
            <a:pPr marL="971550" lvl="1" indent="-514350">
              <a:buFont typeface="+mj-lt"/>
              <a:buAutoNum type="arabicPeriod"/>
            </a:pPr>
            <a:r>
              <a:rPr lang="en-US" dirty="0" smtClean="0">
                <a:solidFill>
                  <a:srgbClr val="00B050"/>
                </a:solidFill>
              </a:rPr>
              <a:t>To force a supply shift to the left thereby increasing prices for consumers.</a:t>
            </a:r>
          </a:p>
          <a:p>
            <a:pPr marL="971550" lvl="1" indent="-514350">
              <a:buFont typeface="+mj-lt"/>
              <a:buAutoNum type="arabicPeriod"/>
            </a:pPr>
            <a:r>
              <a:rPr lang="en-US" dirty="0" smtClean="0">
                <a:solidFill>
                  <a:schemeClr val="bg2">
                    <a:lumMod val="25000"/>
                  </a:schemeClr>
                </a:solidFill>
              </a:rPr>
              <a:t>To force a supply shift to the right thereby encouraging the export of our crops to foreign countries.</a:t>
            </a:r>
          </a:p>
          <a:p>
            <a:pPr marL="971550" lvl="1" indent="-514350">
              <a:buFont typeface="+mj-lt"/>
              <a:buAutoNum type="arabicPeriod"/>
            </a:pPr>
            <a:r>
              <a:rPr lang="en-US" dirty="0" smtClean="0">
                <a:solidFill>
                  <a:schemeClr val="accent2">
                    <a:lumMod val="75000"/>
                  </a:schemeClr>
                </a:solidFill>
              </a:rPr>
              <a:t>To encourage citizens to visit the Abe </a:t>
            </a:r>
            <a:r>
              <a:rPr lang="en-US" dirty="0" err="1" smtClean="0">
                <a:solidFill>
                  <a:schemeClr val="accent2">
                    <a:lumMod val="75000"/>
                  </a:schemeClr>
                </a:solidFill>
              </a:rPr>
              <a:t>Froman</a:t>
            </a:r>
            <a:r>
              <a:rPr lang="en-US" dirty="0" smtClean="0">
                <a:solidFill>
                  <a:schemeClr val="accent2">
                    <a:lumMod val="75000"/>
                  </a:schemeClr>
                </a:solidFill>
              </a:rPr>
              <a:t> S</a:t>
            </a:r>
            <a:r>
              <a:rPr lang="en-US" dirty="0" smtClean="0">
                <a:solidFill>
                  <a:srgbClr val="C00000"/>
                </a:solidFill>
              </a:rPr>
              <a:t>ausage Adventure Theme Park in Chicago.  </a:t>
            </a:r>
            <a:endParaRPr lang="en-US" dirty="0"/>
          </a:p>
        </p:txBody>
      </p:sp>
    </p:spTree>
    <p:extLst>
      <p:ext uri="{BB962C8B-B14F-4D97-AF65-F5344CB8AC3E}">
        <p14:creationId xmlns:p14="http://schemas.microsoft.com/office/powerpoint/2010/main" val="70965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Monetary Policy</a:t>
            </a:r>
            <a:endParaRPr lang="en-US" dirty="0"/>
          </a:p>
        </p:txBody>
      </p:sp>
      <p:sp>
        <p:nvSpPr>
          <p:cNvPr id="3" name="Content Placeholder 2"/>
          <p:cNvSpPr>
            <a:spLocks noGrp="1"/>
          </p:cNvSpPr>
          <p:nvPr>
            <p:ph idx="1"/>
          </p:nvPr>
        </p:nvSpPr>
        <p:spPr>
          <a:xfrm>
            <a:off x="457200" y="1219200"/>
            <a:ext cx="8229600" cy="5105400"/>
          </a:xfrm>
        </p:spPr>
        <p:txBody>
          <a:bodyPr>
            <a:normAutofit/>
          </a:bodyPr>
          <a:lstStyle/>
          <a:p>
            <a:pPr marL="0" indent="0">
              <a:buNone/>
            </a:pPr>
            <a:r>
              <a:rPr lang="en-US" dirty="0" smtClean="0"/>
              <a:t>Monetary Policy is one of two tools the Government can use to affect the economy.  </a:t>
            </a:r>
          </a:p>
          <a:p>
            <a:pPr marL="0" indent="0">
              <a:buNone/>
            </a:pPr>
            <a:endParaRPr lang="en-US" dirty="0"/>
          </a:p>
          <a:p>
            <a:r>
              <a:rPr lang="en-US" dirty="0" smtClean="0"/>
              <a:t>It is used by the Federal Reserve (the Fed).  </a:t>
            </a:r>
          </a:p>
          <a:p>
            <a:pPr marL="0" indent="0">
              <a:buNone/>
            </a:pPr>
            <a:endParaRPr lang="en-US" dirty="0">
              <a:solidFill>
                <a:srgbClr val="FF0000"/>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190320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04800" y="-2286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solidFill>
                  <a:schemeClr val="tx2"/>
                </a:solidFill>
              </a:rPr>
              <a:t>How the Government Stabilizes the Economy</a:t>
            </a:r>
          </a:p>
        </p:txBody>
      </p:sp>
      <p:pic>
        <p:nvPicPr>
          <p:cNvPr id="18435" name="Picture 3" descr="C:\Documents and Settings\msalazar\Desktop\AP Economics\Macroeconomics\Monetary and Fiscaal Policies.tif"/>
          <p:cNvPicPr>
            <a:picLocks noChangeAspect="1" noChangeArrowheads="1"/>
          </p:cNvPicPr>
          <p:nvPr/>
        </p:nvPicPr>
        <p:blipFill>
          <a:blip r:embed="rId2">
            <a:extLst>
              <a:ext uri="{28A0092B-C50C-407E-A947-70E740481C1C}">
                <a14:useLocalDpi xmlns:a14="http://schemas.microsoft.com/office/drawing/2010/main" val="0"/>
              </a:ext>
            </a:extLst>
          </a:blip>
          <a:srcRect l="8824" t="6519" r="8824" b="22212"/>
          <a:stretch>
            <a:fillRect/>
          </a:stretch>
        </p:blipFill>
        <p:spPr bwMode="auto">
          <a:xfrm>
            <a:off x="1941513" y="533400"/>
            <a:ext cx="518477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DA46EBE-1DAB-4617-A973-0B78B69A92A3}" type="slidenum">
              <a:rPr lang="en-US" sz="1400" smtClean="0"/>
              <a:pPr eaLnBrk="1" hangingPunct="1"/>
              <a:t>7</a:t>
            </a:fld>
            <a:endParaRPr lang="en-US" sz="1400" smtClean="0"/>
          </a:p>
        </p:txBody>
      </p:sp>
    </p:spTree>
    <p:extLst>
      <p:ext uri="{BB962C8B-B14F-4D97-AF65-F5344CB8AC3E}">
        <p14:creationId xmlns:p14="http://schemas.microsoft.com/office/powerpoint/2010/main" val="2219548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609600" y="533400"/>
            <a:ext cx="7772400" cy="1143000"/>
          </a:xfrm>
        </p:spPr>
        <p:txBody>
          <a:bodyPr/>
          <a:lstStyle/>
          <a:p>
            <a:pPr eaLnBrk="1" hangingPunct="1"/>
            <a:r>
              <a:rPr lang="en-US" sz="6000" b="1" dirty="0" smtClean="0"/>
              <a:t>Monetary Policy</a:t>
            </a:r>
          </a:p>
        </p:txBody>
      </p:sp>
      <p:sp>
        <p:nvSpPr>
          <p:cNvPr id="18435" name="Slide Number Placeholder 5"/>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eaLnBrk="1" hangingPunct="1"/>
            <a:fld id="{4220D440-F259-4DC8-B95D-05FEF7A87D0B}" type="slidenum">
              <a:rPr lang="en-US" sz="1400"/>
              <a:pPr algn="r" eaLnBrk="1" hangingPunct="1"/>
              <a:t>8</a:t>
            </a:fld>
            <a:endParaRPr lang="en-US" sz="1400"/>
          </a:p>
        </p:txBody>
      </p:sp>
      <p:pic>
        <p:nvPicPr>
          <p:cNvPr id="18436" name="Picture 6" descr="fed-reg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581400"/>
            <a:ext cx="5181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7"/>
          <p:cNvSpPr>
            <a:spLocks noChangeArrowheads="1"/>
          </p:cNvSpPr>
          <p:nvPr/>
        </p:nvSpPr>
        <p:spPr bwMode="auto">
          <a:xfrm>
            <a:off x="609600" y="1981200"/>
            <a:ext cx="80010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5000"/>
              </a:lnSpc>
            </a:pPr>
            <a:r>
              <a:rPr lang="en-US" sz="3200" b="1" dirty="0">
                <a:solidFill>
                  <a:srgbClr val="000099"/>
                </a:solidFill>
              </a:rPr>
              <a:t>When the FED adjusts the money supply to achieve </a:t>
            </a:r>
            <a:r>
              <a:rPr lang="en-US" sz="3200" b="1" dirty="0" smtClean="0">
                <a:solidFill>
                  <a:srgbClr val="000099"/>
                </a:solidFill>
              </a:rPr>
              <a:t>its macroeconomic </a:t>
            </a:r>
            <a:r>
              <a:rPr lang="en-US" sz="3200" b="1" dirty="0">
                <a:solidFill>
                  <a:srgbClr val="000099"/>
                </a:solidFill>
              </a:rPr>
              <a:t>goals</a:t>
            </a:r>
          </a:p>
        </p:txBody>
      </p:sp>
    </p:spTree>
    <p:extLst>
      <p:ext uri="{BB962C8B-B14F-4D97-AF65-F5344CB8AC3E}">
        <p14:creationId xmlns:p14="http://schemas.microsoft.com/office/powerpoint/2010/main" val="896696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solidFill>
                  <a:schemeClr val="tx2"/>
                </a:solidFill>
              </a:rPr>
              <a:t>How the FED Stabilizes the Economy</a:t>
            </a:r>
          </a:p>
        </p:txBody>
      </p:sp>
      <p:pic>
        <p:nvPicPr>
          <p:cNvPr id="19459" name="Picture 3" descr="C:\Documents and Settings\msalazar\Desktop\AP Economics\Macroeconomics\Monetary and Fiscaal Policies.tif"/>
          <p:cNvPicPr>
            <a:picLocks noChangeAspect="1" noChangeArrowheads="1"/>
          </p:cNvPicPr>
          <p:nvPr/>
        </p:nvPicPr>
        <p:blipFill>
          <a:blip r:embed="rId2">
            <a:extLst>
              <a:ext uri="{28A0092B-C50C-407E-A947-70E740481C1C}">
                <a14:useLocalDpi xmlns:a14="http://schemas.microsoft.com/office/drawing/2010/main" val="0"/>
              </a:ext>
            </a:extLst>
          </a:blip>
          <a:srcRect l="8824" t="39954" r="50606" b="35410"/>
          <a:stretch>
            <a:fillRect/>
          </a:stretch>
        </p:blipFill>
        <p:spPr bwMode="auto">
          <a:xfrm>
            <a:off x="3352800" y="1828800"/>
            <a:ext cx="50292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6CB07703-E3BF-4ECE-A960-7CC30CC764E2}" type="slidenum">
              <a:rPr lang="en-US" sz="1400" smtClean="0"/>
              <a:pPr eaLnBrk="1" hangingPunct="1"/>
              <a:t>9</a:t>
            </a:fld>
            <a:endParaRPr lang="en-US" sz="1400" smtClean="0"/>
          </a:p>
        </p:txBody>
      </p:sp>
      <p:sp>
        <p:nvSpPr>
          <p:cNvPr id="21515" name="Rectangle 11"/>
          <p:cNvSpPr>
            <a:spLocks noChangeArrowheads="1"/>
          </p:cNvSpPr>
          <p:nvPr/>
        </p:nvSpPr>
        <p:spPr bwMode="auto">
          <a:xfrm>
            <a:off x="990600" y="609600"/>
            <a:ext cx="7010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a:solidFill>
                  <a:srgbClr val="000099"/>
                </a:solidFill>
              </a:rPr>
              <a:t>These are the three Shifters of Money Supply</a:t>
            </a:r>
          </a:p>
        </p:txBody>
      </p:sp>
      <p:sp>
        <p:nvSpPr>
          <p:cNvPr id="2" name="Rectangle 1"/>
          <p:cNvSpPr/>
          <p:nvPr/>
        </p:nvSpPr>
        <p:spPr>
          <a:xfrm>
            <a:off x="341290" y="2438400"/>
            <a:ext cx="2743200" cy="2677656"/>
          </a:xfrm>
          <a:prstGeom prst="rect">
            <a:avLst/>
          </a:prstGeom>
        </p:spPr>
        <p:txBody>
          <a:bodyPr wrap="square">
            <a:spAutoFit/>
          </a:bodyPr>
          <a:lstStyle/>
          <a:p>
            <a:pPr algn="ctr"/>
            <a:r>
              <a:rPr lang="en-US" sz="2800" dirty="0">
                <a:solidFill>
                  <a:srgbClr val="FF0000"/>
                </a:solidFill>
              </a:rPr>
              <a:t>Monetary Policy consists of three tools by which the Fed affects the money supply.  </a:t>
            </a:r>
          </a:p>
        </p:txBody>
      </p:sp>
    </p:spTree>
    <p:extLst>
      <p:ext uri="{BB962C8B-B14F-4D97-AF65-F5344CB8AC3E}">
        <p14:creationId xmlns:p14="http://schemas.microsoft.com/office/powerpoint/2010/main" val="145370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15"/>
                                        </p:tgtEl>
                                        <p:attrNameLst>
                                          <p:attrName>style.visibility</p:attrName>
                                        </p:attrNameLst>
                                      </p:cBhvr>
                                      <p:to>
                                        <p:strVal val="visible"/>
                                      </p:to>
                                    </p:set>
                                    <p:animEffect transition="in" filter="dissolve">
                                      <p:cBhvr>
                                        <p:cTn id="7" dur="5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p:bld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1608</TotalTime>
  <Words>785</Words>
  <Application>Microsoft Office PowerPoint</Application>
  <PresentationFormat>On-screen Show (4:3)</PresentationFormat>
  <Paragraphs>80</Paragraphs>
  <Slides>17</Slides>
  <Notes>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Mid Course Review 4</vt:lpstr>
      <vt:lpstr>Subsidy</vt:lpstr>
      <vt:lpstr>Subsidy</vt:lpstr>
      <vt:lpstr>Subsidy</vt:lpstr>
      <vt:lpstr>Subsidy review</vt:lpstr>
      <vt:lpstr>Monetary Policy</vt:lpstr>
      <vt:lpstr>PowerPoint Presentation</vt:lpstr>
      <vt:lpstr>Monetary Policy</vt:lpstr>
      <vt:lpstr>PowerPoint Presentation</vt:lpstr>
      <vt:lpstr>Monetary Policy</vt:lpstr>
      <vt:lpstr>Monetary Policy review</vt:lpstr>
      <vt:lpstr>Monetary Policy review</vt:lpstr>
      <vt:lpstr>The Business Cycle</vt:lpstr>
      <vt:lpstr>PowerPoint Presentation</vt:lpstr>
      <vt:lpstr>So knowing the 3 types of money now…</vt:lpstr>
      <vt:lpstr>So knowing the 3 types of money now…</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cit-sysop</dc:creator>
  <cp:lastModifiedBy>cit-sysop</cp:lastModifiedBy>
  <cp:revision>64</cp:revision>
  <cp:lastPrinted>2013-08-15T10:49:22Z</cp:lastPrinted>
  <dcterms:created xsi:type="dcterms:W3CDTF">2013-08-02T16:45:05Z</dcterms:created>
  <dcterms:modified xsi:type="dcterms:W3CDTF">2015-12-09T12:43:40Z</dcterms:modified>
</cp:coreProperties>
</file>