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84" r:id="rId4"/>
    <p:sldId id="298" r:id="rId5"/>
    <p:sldId id="301" r:id="rId6"/>
    <p:sldId id="299" r:id="rId7"/>
    <p:sldId id="285" r:id="rId8"/>
    <p:sldId id="272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AF7-F3D2-46CA-9C1C-8ED997E2DDAB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3584A-7444-46E3-B479-C2015CC3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A77DB-A184-4B8A-8776-46F5C5B0484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C8160-11A3-46D2-B52B-9CDD304AF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4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Questions 23-29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6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8E1209-7963-4E40-89BB-9BADC0FD3796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32A-AEE2-45D9-9A04-5EAFDDE6F1E4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Mid Course Review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Wyka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Citrus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87" y="2133600"/>
            <a:ext cx="4371429" cy="1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bg2">
                    <a:lumMod val="25000"/>
                  </a:schemeClr>
                </a:solidFill>
              </a:rPr>
              <a:t>What are these cartoons saying?  </a:t>
            </a:r>
            <a:endParaRPr lang="en-US" sz="3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://tse1.mm.bing.net/th?&amp;id=OIP.M0f73aa9c1ae83b117a4bd4852678f783o0&amp;w=161&amp;h=226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799"/>
            <a:ext cx="2209800" cy="310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-cache-ak0.pinimg.com/736x/af/1b/1f/af1b1f0596c729d237fc2435d970ba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47" y="1331901"/>
            <a:ext cx="44005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oonpool.com/user/589/files/future_debt_4622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58" y="2933700"/>
            <a:ext cx="2849042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3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government is running a deficit.  So what?  What’s $18,800,000,000,000 between friends?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When government deficit spends, it has to borrow $$$ to cover it.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This artificially </a:t>
            </a:r>
            <a:r>
              <a:rPr lang="en-US" u="sng" dirty="0" smtClean="0">
                <a:solidFill>
                  <a:srgbClr val="C00000"/>
                </a:solidFill>
              </a:rPr>
              <a:t>increases the demand </a:t>
            </a:r>
            <a:r>
              <a:rPr lang="en-US" dirty="0" smtClean="0">
                <a:solidFill>
                  <a:srgbClr val="C00000"/>
                </a:solidFill>
              </a:rPr>
              <a:t>for loans which </a:t>
            </a:r>
            <a:r>
              <a:rPr lang="en-US" u="sng" dirty="0" smtClean="0">
                <a:solidFill>
                  <a:srgbClr val="C00000"/>
                </a:solidFill>
              </a:rPr>
              <a:t>increases interest rates</a:t>
            </a:r>
            <a:r>
              <a:rPr lang="en-US" dirty="0" smtClean="0">
                <a:solidFill>
                  <a:srgbClr val="C00000"/>
                </a:solidFill>
              </a:rPr>
              <a:t> and “crowds out” private investors.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This is an example of the “crowding out” </a:t>
            </a:r>
            <a:r>
              <a:rPr lang="en-US" dirty="0" err="1" smtClean="0">
                <a:solidFill>
                  <a:srgbClr val="C00000"/>
                </a:solidFill>
              </a:rPr>
              <a:t>effet</a:t>
            </a:r>
            <a:r>
              <a:rPr lang="en-US" dirty="0" smtClean="0">
                <a:solidFill>
                  <a:srgbClr val="C00000"/>
                </a:solidFill>
              </a:rPr>
              <a:t> of government action.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Budget Deficit 	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Demand for Loans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   Interest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Rates</a:t>
            </a:r>
          </a:p>
        </p:txBody>
      </p:sp>
      <p:sp>
        <p:nvSpPr>
          <p:cNvPr id="4" name="Up Arrow 3"/>
          <p:cNvSpPr/>
          <p:nvPr/>
        </p:nvSpPr>
        <p:spPr>
          <a:xfrm>
            <a:off x="2743200" y="5715000"/>
            <a:ext cx="381000" cy="3810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5867400" y="5715000"/>
            <a:ext cx="381000" cy="3810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686800" y="5676900"/>
            <a:ext cx="381000" cy="3810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Investing Your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Stocks – Ownership shares in a company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Value is based on the performance of the company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Not guaranteed!  Not Insured!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Bonds – A Loan Instrument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you buy a bond, you are LOANING money to the company or gov’t who issued the bond.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They agree to pay you INTEREST plus the face value of the bond. 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U.S. Gov’t bonds are guaranteed (barring a Zombie Apocalypse, then run for your lives).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Corporate or company bonds are not guaranteed.  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Knowing what you do about investing your money….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Would you expect to receive regular interest payments from holding BONDS or STOCKS?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1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Knowing what you do about investing your money….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category of investment is guaranteed (involves almost no risk)?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U.S. Treasury Bonds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Corporate Bonds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Stock</a:t>
            </a:r>
          </a:p>
          <a:p>
            <a:endParaRPr lang="en-US" dirty="0"/>
          </a:p>
        </p:txBody>
      </p:sp>
      <p:pic>
        <p:nvPicPr>
          <p:cNvPr id="1026" name="Picture 2" descr="http://www.treasurydirect.gov/timeline-assets/images/large/1990_education-b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4991100" cy="218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investing…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time to take risk in your investing is when you’re young.  </a:t>
            </a:r>
          </a:p>
          <a:p>
            <a:pPr marL="0" indent="0">
              <a:buNone/>
            </a:pPr>
            <a:r>
              <a:rPr lang="en-US" dirty="0" smtClean="0"/>
              <a:t>When you get closer to retirement, or are in retirement, you investment your money in safe instruments, like bonds, rather than more risky stocks.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As such…..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Which investment portfolio seems the best fit for a 68 year old retired school teacher?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100% Apple Stock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100% Birkenstocks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70% Stocks, 30% Bonds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15% Stocks, 85% Bonds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tse1.mm.bing.net/th?&amp;id=OIP.M71a8729d2377fd41f7456e6a7dcad33cH0&amp;w=300&amp;h=192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7" y="2590800"/>
            <a:ext cx="345281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GDP – 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Gross Domestic Product is essentially the country’s economic output in any given year.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used to measure a country’s         economic growth.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More specifically, it’s made up of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5334000"/>
            <a:ext cx="4668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4400" b="1" dirty="0">
                <a:solidFill>
                  <a:srgbClr val="FF0000"/>
                </a:solidFill>
              </a:rPr>
              <a:t>GDP = C + I + G + </a:t>
            </a:r>
            <a:r>
              <a:rPr lang="en-US" sz="4400" b="1" dirty="0" err="1">
                <a:solidFill>
                  <a:srgbClr val="FF0000"/>
                </a:solidFill>
              </a:rPr>
              <a:t>X</a:t>
            </a:r>
            <a:r>
              <a:rPr lang="en-US" sz="4400" b="1" baseline="-25000" dirty="0" err="1">
                <a:solidFill>
                  <a:srgbClr val="FF0000"/>
                </a:solidFill>
              </a:rPr>
              <a:t>n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201974">
            <a:off x="5284448" y="2634749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Important 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stuff!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0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" y="609600"/>
            <a:ext cx="8763000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/>
            <a:r>
              <a:rPr lang="en-US" sz="3600" b="1" dirty="0">
                <a:solidFill>
                  <a:schemeClr val="tx2"/>
                </a:solidFill>
              </a:rPr>
              <a:t>Four components of GDP: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Consumer Spending</a:t>
            </a:r>
          </a:p>
          <a:p>
            <a:pPr marL="914400" lvl="1" indent="-457200" eaLnBrk="0" hangingPunct="0"/>
            <a:r>
              <a:rPr lang="en-US" sz="3200" b="1" dirty="0">
                <a:solidFill>
                  <a:srgbClr val="800000"/>
                </a:solidFill>
              </a:rPr>
              <a:t>Ex: $5 Little Caesar's Pizza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Investments </a:t>
            </a:r>
            <a:r>
              <a:rPr lang="en-US" sz="3200" b="1" dirty="0">
                <a:solidFill>
                  <a:srgbClr val="800000"/>
                </a:solidFill>
              </a:rPr>
              <a:t>-When </a:t>
            </a:r>
            <a:r>
              <a:rPr lang="en-US" sz="3200" b="1" u="sng" dirty="0">
                <a:solidFill>
                  <a:srgbClr val="800000"/>
                </a:solidFill>
              </a:rPr>
              <a:t>businesses</a:t>
            </a:r>
            <a:r>
              <a:rPr lang="en-US" sz="3200" b="1" dirty="0">
                <a:solidFill>
                  <a:srgbClr val="800000"/>
                </a:solidFill>
              </a:rPr>
              <a:t> put money back into their own business.</a:t>
            </a:r>
          </a:p>
          <a:p>
            <a:pPr marL="914400" lvl="1" indent="-457200" eaLnBrk="0" hangingPunct="0"/>
            <a:r>
              <a:rPr lang="en-US" sz="3200" b="1" dirty="0">
                <a:solidFill>
                  <a:srgbClr val="800000"/>
                </a:solidFill>
              </a:rPr>
              <a:t>Ex: Machinery or tools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Government Spending</a:t>
            </a:r>
          </a:p>
          <a:p>
            <a:pPr marL="914400" lvl="1" indent="-457200" eaLnBrk="0" hangingPunct="0"/>
            <a:r>
              <a:rPr lang="en-US" sz="3200" b="1" dirty="0">
                <a:solidFill>
                  <a:srgbClr val="800000"/>
                </a:solidFill>
              </a:rPr>
              <a:t>Ex: Bombs or tanks, </a:t>
            </a:r>
            <a:r>
              <a:rPr lang="en-US" sz="3200" b="1" i="1" dirty="0">
                <a:solidFill>
                  <a:srgbClr val="800000"/>
                </a:solidFill>
              </a:rPr>
              <a:t>NOT social security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3600" b="1" dirty="0">
                <a:solidFill>
                  <a:schemeClr val="tx2"/>
                </a:solidFill>
              </a:rPr>
              <a:t>Net Exports -</a:t>
            </a:r>
            <a:r>
              <a:rPr lang="en-US" sz="3200" b="1" dirty="0">
                <a:solidFill>
                  <a:srgbClr val="800000"/>
                </a:solidFill>
              </a:rPr>
              <a:t>Exports (</a:t>
            </a:r>
            <a:r>
              <a:rPr lang="en-US" sz="3200" b="1" i="1" dirty="0">
                <a:solidFill>
                  <a:srgbClr val="000099"/>
                </a:solidFill>
              </a:rPr>
              <a:t>X</a:t>
            </a:r>
            <a:r>
              <a:rPr lang="en-US" sz="3200" b="1" dirty="0">
                <a:solidFill>
                  <a:srgbClr val="800000"/>
                </a:solidFill>
              </a:rPr>
              <a:t>) – Imports (</a:t>
            </a:r>
            <a:r>
              <a:rPr lang="en-US" sz="3200" b="1" i="1" dirty="0">
                <a:solidFill>
                  <a:srgbClr val="000099"/>
                </a:solidFill>
              </a:rPr>
              <a:t>M</a:t>
            </a:r>
            <a:r>
              <a:rPr lang="en-US" sz="3200" b="1" dirty="0">
                <a:solidFill>
                  <a:srgbClr val="800000"/>
                </a:solidFill>
              </a:rPr>
              <a:t>)</a:t>
            </a:r>
          </a:p>
          <a:p>
            <a:pPr marL="457200" indent="-457200" eaLnBrk="0" hangingPunct="0"/>
            <a:r>
              <a:rPr lang="en-US" sz="3200" b="1" dirty="0"/>
              <a:t>	</a:t>
            </a:r>
            <a:r>
              <a:rPr lang="en-US" sz="3200" b="1" dirty="0">
                <a:solidFill>
                  <a:srgbClr val="800000"/>
                </a:solidFill>
              </a:rPr>
              <a:t>Ex: Value of 3 Ford Focuses minus 2 Hondas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90600" y="5946775"/>
            <a:ext cx="70262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5400" b="1" dirty="0"/>
              <a:t>GDP = C + I + G + </a:t>
            </a:r>
            <a:r>
              <a:rPr lang="en-US" sz="5400" b="1" dirty="0" err="1"/>
              <a:t>X</a:t>
            </a:r>
            <a:r>
              <a:rPr lang="en-US" sz="5400" b="1" baseline="-25000" dirty="0" err="1"/>
              <a:t>n</a:t>
            </a:r>
            <a:endParaRPr lang="en-US" sz="1800" b="1" baseline="-25000" dirty="0"/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25F610-4E74-4091-8612-568F2E26F4D2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345742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2" autoUpdateAnimBg="0"/>
      <p:bldP spid="1843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428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Mid Course Review 5</vt:lpstr>
      <vt:lpstr>The government is running a deficit.  So what?  What’s $18,800,000,000,000 between friends?  </vt:lpstr>
      <vt:lpstr>Investing Your Money</vt:lpstr>
      <vt:lpstr>Knowing what you do about investing your money….</vt:lpstr>
      <vt:lpstr>Knowing what you do about investing your money….</vt:lpstr>
      <vt:lpstr>More on investing…</vt:lpstr>
      <vt:lpstr>As such…..</vt:lpstr>
      <vt:lpstr>GDP – Gross Domestic Product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cit-sysop</dc:creator>
  <cp:lastModifiedBy>cit-sysop</cp:lastModifiedBy>
  <cp:revision>72</cp:revision>
  <cp:lastPrinted>2013-08-15T10:49:22Z</cp:lastPrinted>
  <dcterms:created xsi:type="dcterms:W3CDTF">2013-08-02T16:45:05Z</dcterms:created>
  <dcterms:modified xsi:type="dcterms:W3CDTF">2015-12-10T15:27:00Z</dcterms:modified>
</cp:coreProperties>
</file>