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2" r:id="rId2"/>
    <p:sldId id="262" r:id="rId3"/>
    <p:sldId id="304" r:id="rId4"/>
    <p:sldId id="305" r:id="rId5"/>
    <p:sldId id="284" r:id="rId6"/>
    <p:sldId id="306" r:id="rId7"/>
    <p:sldId id="307" r:id="rId8"/>
    <p:sldId id="298" r:id="rId9"/>
    <p:sldId id="301" r:id="rId10"/>
    <p:sldId id="299" r:id="rId11"/>
    <p:sldId id="308" r:id="rId12"/>
    <p:sldId id="309" r:id="rId13"/>
    <p:sldId id="310" r:id="rId14"/>
    <p:sldId id="285" r:id="rId15"/>
    <p:sldId id="272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9AF7-F3D2-46CA-9C1C-8ED997E2DDA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3584A-7444-46E3-B479-C2015CC38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3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77DB-A184-4B8A-8776-46F5C5B04840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8160-11A3-46D2-B52B-9CDD304A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39-47, and 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8160-11A3-46D2-B52B-9CDD304AF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8160-11A3-46D2-B52B-9CDD304AFF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8160-11A3-46D2-B52B-9CDD304AFF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8160-11A3-46D2-B52B-9CDD304AFF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8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1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132A-AEE2-45D9-9A04-5EAFDDE6F1E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If absent Friday, Pick up a Review packet from the front table.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153400" cy="43434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4">
                    <a:lumMod val="75000"/>
                  </a:schemeClr>
                </a:solidFill>
              </a:rPr>
              <a:t>The government has </a:t>
            </a:r>
            <a:r>
              <a:rPr lang="en-US" sz="3400" b="1" dirty="0" smtClean="0">
                <a:solidFill>
                  <a:schemeClr val="accent4">
                    <a:lumMod val="75000"/>
                  </a:schemeClr>
                </a:solidFill>
              </a:rPr>
              <a:t>two</a:t>
            </a:r>
            <a:r>
              <a:rPr lang="en-US" sz="3400" dirty="0" smtClean="0">
                <a:solidFill>
                  <a:schemeClr val="accent4">
                    <a:lumMod val="75000"/>
                  </a:schemeClr>
                </a:solidFill>
              </a:rPr>
              <a:t> ways to affect the economy, ______________  Policy and ______________  Policy.  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(Hint:  One is controlled by Congress, the other by the Federal Reserve.)  </a:t>
            </a:r>
          </a:p>
          <a:p>
            <a:r>
              <a:rPr lang="en-US" sz="3400" dirty="0" smtClean="0">
                <a:solidFill>
                  <a:schemeClr val="accent4">
                    <a:lumMod val="75000"/>
                  </a:schemeClr>
                </a:solidFill>
              </a:rPr>
              <a:t>For extra credit, write out the ENTIRE statement above, with the correct answers (put your name on it) and </a:t>
            </a:r>
            <a:r>
              <a:rPr lang="en-US" sz="3400" dirty="0" err="1" smtClean="0">
                <a:solidFill>
                  <a:schemeClr val="accent4">
                    <a:lumMod val="75000"/>
                  </a:schemeClr>
                </a:solidFill>
              </a:rPr>
              <a:t>DropBox</a:t>
            </a:r>
            <a:r>
              <a:rPr lang="en-US" sz="3400" dirty="0" smtClean="0">
                <a:solidFill>
                  <a:schemeClr val="accent4">
                    <a:lumMod val="75000"/>
                  </a:schemeClr>
                </a:solidFill>
              </a:rPr>
              <a:t> it.  </a:t>
            </a:r>
            <a:endParaRPr lang="en-US" sz="3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Negative Externality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economic activity that imposes a negative side effect on an unrelated third party.</a:t>
            </a:r>
          </a:p>
          <a:p>
            <a:r>
              <a:rPr lang="en-US" dirty="0" smtClean="0"/>
              <a:t>Examples:  </a:t>
            </a:r>
          </a:p>
          <a:p>
            <a:pPr lvl="1"/>
            <a:r>
              <a:rPr lang="en-US" b="1" dirty="0" smtClean="0"/>
              <a:t>Pollution from a coal power plant</a:t>
            </a:r>
          </a:p>
          <a:p>
            <a:pPr lvl="1"/>
            <a:r>
              <a:rPr lang="en-US" dirty="0" smtClean="0"/>
              <a:t>Noise from whistle tips</a:t>
            </a:r>
          </a:p>
          <a:p>
            <a:pPr lvl="1"/>
            <a:r>
              <a:rPr lang="en-US" dirty="0" smtClean="0"/>
              <a:t>Destruction of landscape and free spaces in the construction of a new roadway</a:t>
            </a:r>
          </a:p>
          <a:p>
            <a:pPr lvl="1"/>
            <a:r>
              <a:rPr lang="en-US" dirty="0" smtClean="0"/>
              <a:t>Pollution from your 20 year old pick up truck that burns through 3 quarts of oil a week.  </a:t>
            </a:r>
          </a:p>
        </p:txBody>
      </p:sp>
    </p:spTree>
    <p:extLst>
      <p:ext uri="{BB962C8B-B14F-4D97-AF65-F5344CB8AC3E}">
        <p14:creationId xmlns:p14="http://schemas.microsoft.com/office/powerpoint/2010/main" val="14439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Externalities….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Harms </a:t>
            </a:r>
            <a:r>
              <a:rPr lang="en-US" sz="3400" dirty="0" smtClean="0">
                <a:solidFill>
                  <a:srgbClr val="C00000"/>
                </a:solidFill>
              </a:rPr>
              <a:t>Third Parties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144" y="3193961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Positive Externalities….</a:t>
            </a:r>
          </a:p>
          <a:p>
            <a:pPr algn="ctr"/>
            <a:endParaRPr lang="en-US" sz="4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C00000"/>
                </a:solidFill>
              </a:rPr>
              <a:t>Helps </a:t>
            </a:r>
            <a:r>
              <a:rPr lang="en-US" sz="3400" dirty="0" smtClean="0">
                <a:solidFill>
                  <a:srgbClr val="C00000"/>
                </a:solidFill>
              </a:rPr>
              <a:t>Third Parties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349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ytimg.com/vi/snVnp3ovqGM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701039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Circular Flow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" y="1752600"/>
            <a:ext cx="5715000" cy="4286250"/>
          </a:xfrm>
        </p:spPr>
      </p:pic>
      <p:sp>
        <p:nvSpPr>
          <p:cNvPr id="5" name="TextBox 4"/>
          <p:cNvSpPr txBox="1"/>
          <p:nvPr/>
        </p:nvSpPr>
        <p:spPr>
          <a:xfrm>
            <a:off x="5943600" y="1905000"/>
            <a:ext cx="335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 X the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Product Market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Factor Market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r>
              <a:rPr lang="en-US" sz="3600" dirty="0" smtClean="0"/>
              <a:t>Is Y the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Product Market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Factor Market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27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Think about it….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will a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global shortage of petroleum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(gasoline, people!) affect the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prices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ordinary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goods and services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Since petroleum is used in the transport AND production of virtually all goods and services,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PRICES ARE LIKELY TO INCREASE 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Comparative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Comparative Advantage </a:t>
            </a:r>
            <a:r>
              <a:rPr lang="en-US" dirty="0" smtClean="0"/>
              <a:t>is an economic principle that states that countries should produce the goods they make most </a:t>
            </a:r>
            <a:r>
              <a:rPr lang="en-US" b="1" dirty="0" smtClean="0"/>
              <a:t>efficiently</a:t>
            </a:r>
            <a:r>
              <a:rPr lang="en-US" dirty="0" smtClean="0"/>
              <a:t> and trade those goods with other countries.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this idea, </a:t>
            </a:r>
            <a:r>
              <a:rPr lang="en-US" b="1" dirty="0" smtClean="0">
                <a:solidFill>
                  <a:srgbClr val="C00000"/>
                </a:solidFill>
              </a:rPr>
              <a:t>countries that trade according to COMPARATIVE ADVANTAGE will gain from international trade.  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Comparative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014" y="1600200"/>
            <a:ext cx="27517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David </a:t>
            </a:r>
            <a:r>
              <a:rPr lang="en-US" b="1" dirty="0" smtClean="0">
                <a:solidFill>
                  <a:srgbClr val="C00000"/>
                </a:solidFill>
              </a:rPr>
              <a:t>Ricardo </a:t>
            </a:r>
            <a:r>
              <a:rPr lang="en-US" dirty="0" smtClean="0"/>
              <a:t>is credited with developing the </a:t>
            </a:r>
            <a:r>
              <a:rPr lang="en-US" b="1" dirty="0" smtClean="0">
                <a:solidFill>
                  <a:srgbClr val="C00000"/>
                </a:solidFill>
              </a:rPr>
              <a:t>Comparative Advantage </a:t>
            </a:r>
            <a:r>
              <a:rPr lang="en-US" dirty="0" smtClean="0"/>
              <a:t>theory.  </a:t>
            </a:r>
            <a:endParaRPr lang="en-US" dirty="0"/>
          </a:p>
        </p:txBody>
      </p:sp>
      <p:pic>
        <p:nvPicPr>
          <p:cNvPr id="4098" name="Picture 2" descr="http://www.quotessays.com/images/david-ricardos-quotes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2600"/>
            <a:ext cx="5779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5715000"/>
            <a:ext cx="38295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David </a:t>
            </a:r>
            <a:r>
              <a:rPr lang="en-US" sz="2200" b="1" dirty="0" smtClean="0"/>
              <a:t>Ricardo, Economist Dude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46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dirty="0" smtClean="0"/>
              <a:t>Mid Course Review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Wyka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87" y="2133600"/>
            <a:ext cx="4371429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Looking back….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Proportional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Takes the same % of tax from all taxpayers regardless of their income.  </a:t>
            </a:r>
          </a:p>
          <a:p>
            <a:r>
              <a:rPr lang="en-US" dirty="0" smtClean="0"/>
              <a:t>Progressive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more $ a person makes, the higher % of tax he/she pays.</a:t>
            </a:r>
          </a:p>
          <a:p>
            <a:r>
              <a:rPr lang="en-US" dirty="0" smtClean="0"/>
              <a:t>Regressive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Taxes lower incomes at a higher % than higher incomes.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9E5C39-FBA3-48B2-B6CA-20B799D91E80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3783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knowing what you know about taxes, let’s try some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tax structure require ALL earners to pay the same percentage of their income.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Proportional Tax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sales tax is considered a ____________ tax because poor income earners pay a larger </a:t>
            </a:r>
            <a:r>
              <a:rPr lang="en-US" b="1" dirty="0" smtClean="0"/>
              <a:t>percentage</a:t>
            </a:r>
            <a:r>
              <a:rPr lang="en-US" dirty="0" smtClean="0"/>
              <a:t> of their income in sales taxes than high income earners.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8100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Regressive Tax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Investing Your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Stocks – Ownership shares in a company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Value is based on the performance of the company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Not guaranteed!  Not Insured!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Bonds – A Loan Instrument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If you buy a bond, you are LOANING money to the company or gov’t who issued the bond.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They agree to pay you INTEREST plus the face value of the bond.  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U.S. Gov’t bonds are guaranteed (barring a Zombie Apocalypse, then run for your lives).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Corporate or company bonds are not guaranteed.  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-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How the Government Stabilizes the Economy</a:t>
            </a:r>
          </a:p>
        </p:txBody>
      </p:sp>
      <p:pic>
        <p:nvPicPr>
          <p:cNvPr id="18435" name="Picture 3" descr="C:\Documents and Settings\msalazar\Desktop\AP Economics\Macroeconomics\Monetary and Fiscaal Policie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6519" r="8824" b="22212"/>
          <a:stretch>
            <a:fillRect/>
          </a:stretch>
        </p:blipFill>
        <p:spPr bwMode="auto">
          <a:xfrm>
            <a:off x="152400" y="548425"/>
            <a:ext cx="5184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DA46EBE-1DAB-4617-A973-0B78B69A92A3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5486400" y="1219200"/>
            <a:ext cx="3505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Gov’t has two tools to affect the economy:</a:t>
            </a:r>
          </a:p>
          <a:p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Monetary Policy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 smtClean="0"/>
              <a:t>The Fed</a:t>
            </a:r>
          </a:p>
          <a:p>
            <a:endParaRPr lang="en-US" sz="26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700" b="1" dirty="0" smtClean="0">
                <a:solidFill>
                  <a:srgbClr val="C00000"/>
                </a:solidFill>
              </a:rPr>
              <a:t>Fiscal Policy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 smtClean="0"/>
              <a:t>Congress &amp; the President</a:t>
            </a:r>
            <a:endParaRPr lang="en-US" sz="2600" dirty="0"/>
          </a:p>
        </p:txBody>
      </p:sp>
      <p:sp>
        <p:nvSpPr>
          <p:cNvPr id="3" name="Oval 2"/>
          <p:cNvSpPr/>
          <p:nvPr/>
        </p:nvSpPr>
        <p:spPr>
          <a:xfrm>
            <a:off x="838200" y="4495800"/>
            <a:ext cx="1906587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181600"/>
            <a:ext cx="2289175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Let’s talk about 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Fiscal Policy </a:t>
            </a:r>
            <a:r>
              <a:rPr lang="en-US" dirty="0" smtClean="0"/>
              <a:t>is Congress’ (and the President’s) tool to affect the economy.  Congress can: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Raise or Lower </a:t>
            </a:r>
            <a:r>
              <a:rPr lang="en-US" b="1" dirty="0" smtClean="0">
                <a:solidFill>
                  <a:srgbClr val="C00000"/>
                </a:solidFill>
              </a:rPr>
              <a:t>Taxes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Increase or Decrease </a:t>
            </a:r>
            <a:r>
              <a:rPr lang="en-US" b="1" dirty="0" smtClean="0">
                <a:solidFill>
                  <a:srgbClr val="C00000"/>
                </a:solidFill>
              </a:rPr>
              <a:t>Spending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581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What combination </a:t>
            </a:r>
            <a:r>
              <a:rPr lang="en-US" sz="3200" b="1" dirty="0" smtClean="0"/>
              <a:t>would </a:t>
            </a:r>
            <a:r>
              <a:rPr lang="en-US" sz="3200" b="1" dirty="0"/>
              <a:t>reduce </a:t>
            </a:r>
            <a:r>
              <a:rPr lang="en-US" sz="3200" b="1" dirty="0" smtClean="0"/>
              <a:t>the </a:t>
            </a:r>
            <a:r>
              <a:rPr lang="en-US" sz="3200" b="1" dirty="0"/>
              <a:t>budget deficit?  </a:t>
            </a:r>
            <a:endParaRPr lang="en-US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Expansionary Fiscal Policy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/>
              <a:t>Lower Taxes and Increase Spending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C00000"/>
                </a:solidFill>
              </a:rPr>
              <a:t>Contractionary</a:t>
            </a:r>
            <a:r>
              <a:rPr lang="en-US" sz="3200" b="1" dirty="0" smtClean="0">
                <a:solidFill>
                  <a:srgbClr val="C00000"/>
                </a:solidFill>
              </a:rPr>
              <a:t> Fiscal Policy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/>
              <a:t>Increase Taxes and Decrease Spending</a:t>
            </a:r>
            <a:endParaRPr lang="en-US" sz="3200" b="1" dirty="0"/>
          </a:p>
        </p:txBody>
      </p:sp>
      <p:sp>
        <p:nvSpPr>
          <p:cNvPr id="6" name="5-Point Star 5"/>
          <p:cNvSpPr/>
          <p:nvPr/>
        </p:nvSpPr>
        <p:spPr>
          <a:xfrm>
            <a:off x="152400" y="5866388"/>
            <a:ext cx="914400" cy="762000"/>
          </a:xfrm>
          <a:prstGeom prst="star5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91200" y="5715000"/>
            <a:ext cx="1295400" cy="304800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the Federal Reserve?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remember what </a:t>
            </a:r>
            <a:r>
              <a:rPr lang="en-US" dirty="0" smtClean="0"/>
              <a:t>its primary </a:t>
            </a:r>
            <a:r>
              <a:rPr lang="en-US" dirty="0" smtClean="0"/>
              <a:t>function is?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I’ll give you a hint: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It’s a type of policy they use to affect the nation’s economy.</a:t>
            </a:r>
          </a:p>
          <a:p>
            <a:pPr marL="0" indent="0">
              <a:buNone/>
            </a:pPr>
            <a:r>
              <a:rPr lang="en-US" dirty="0" smtClean="0"/>
              <a:t>I’ll give you another hint: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It’s not Fiscal Policy.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Federal Reserve’s Primary Business is Conducting </a:t>
            </a:r>
            <a:r>
              <a:rPr lang="en-US" b="1" u="sng" dirty="0" smtClean="0">
                <a:solidFill>
                  <a:srgbClr val="C00000"/>
                </a:solidFill>
              </a:rPr>
              <a:t>MONETARY POLICY</a:t>
            </a:r>
            <a:r>
              <a:rPr lang="en-US" dirty="0" smtClean="0">
                <a:solidFill>
                  <a:srgbClr val="C00000"/>
                </a:solidFill>
              </a:rPr>
              <a:t>!!!!!!!!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Reviewing Externalities</a:t>
            </a:r>
            <a:endParaRPr lang="en-US" dirty="0"/>
          </a:p>
        </p:txBody>
      </p:sp>
      <p:pic>
        <p:nvPicPr>
          <p:cNvPr id="5" name="Whistle tips - Oakland New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5240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632</Words>
  <Application>Microsoft Office PowerPoint</Application>
  <PresentationFormat>On-screen Show (4:3)</PresentationFormat>
  <Paragraphs>94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If absent Friday, Pick up a Review packet from the front table.</vt:lpstr>
      <vt:lpstr>Mid Course Review 7</vt:lpstr>
      <vt:lpstr>Looking back….</vt:lpstr>
      <vt:lpstr>So, knowing what you know about taxes, let’s try some questions.</vt:lpstr>
      <vt:lpstr>Investing Your Money</vt:lpstr>
      <vt:lpstr>PowerPoint Presentation</vt:lpstr>
      <vt:lpstr>Let’s talk about Fiscal Policy</vt:lpstr>
      <vt:lpstr>Remember the Federal Reserve?</vt:lpstr>
      <vt:lpstr>Reviewing Externalities</vt:lpstr>
      <vt:lpstr>A Negative Externality is…</vt:lpstr>
      <vt:lpstr>Negative Externalities….</vt:lpstr>
      <vt:lpstr>PowerPoint Presentation</vt:lpstr>
      <vt:lpstr>Circular Flow Model</vt:lpstr>
      <vt:lpstr>Think about it….</vt:lpstr>
      <vt:lpstr>Comparative Advantage</vt:lpstr>
      <vt:lpstr>Comparative Advantage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81</cp:revision>
  <cp:lastPrinted>2013-08-15T10:49:22Z</cp:lastPrinted>
  <dcterms:created xsi:type="dcterms:W3CDTF">2013-08-02T16:45:05Z</dcterms:created>
  <dcterms:modified xsi:type="dcterms:W3CDTF">2015-12-14T12:07:55Z</dcterms:modified>
</cp:coreProperties>
</file>