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1" r:id="rId8"/>
    <p:sldId id="262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C3B8BF-CEBC-45CF-BBF4-D1FAD2605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6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34496E-C79F-4B76-BBAF-B20919D4B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6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5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0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3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350E-5A4D-4842-A34F-DA937E7A133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7557-07E9-42E6-AD5B-15378645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GEm6LWh8D_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://www.youtube.com/watch?v=Yocja_N5s1I&amp;feature=player_detailp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The Neolithic Revolution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Guiding Question</a:t>
            </a:r>
            <a:r>
              <a:rPr lang="en-US" b="1" dirty="0" smtClean="0">
                <a:solidFill>
                  <a:srgbClr val="002060"/>
                </a:solidFill>
              </a:rPr>
              <a:t>:  How did the Neolithic Revolution change the course of history?</a:t>
            </a:r>
            <a:endParaRPr lang="en-US" b="1" u="sng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4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Where did pastoralism persist even after the Neolithic Revolution?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400800" cy="49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34200" y="1484944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Why not shift to a sedentary, agricultural lifestyle?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2895600"/>
            <a:ext cx="236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Cultural Tradition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Poorly suited environment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Not healthier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Not easier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Not as varied a diet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3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to Consider: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Agricultural Revolution marked a decisive turning point in human history. What evidence might you offer to support this claim? How might you argue against it?</a:t>
            </a:r>
          </a:p>
          <a:p>
            <a:r>
              <a:rPr lang="en-US" dirty="0" smtClean="0"/>
              <a:t>Was the Agricultural Revolution inevitable? Why did it occur so late in the story of humankind?</a:t>
            </a:r>
          </a:p>
          <a:p>
            <a:r>
              <a:rPr lang="en-US" dirty="0" smtClean="0"/>
              <a:t>“The Agricultural Revolution provides evidence for ‘progress’ in human affairs.” How would you evaluate this statement?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9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Useful Video Links: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www.youtube.com/watch?feature=player_detailpage&amp;v=GEm6LWh8D_s</a:t>
            </a:r>
            <a:r>
              <a:rPr lang="en-US" b="1" dirty="0" smtClean="0"/>
              <a:t> (Catal Huyuk and the Neolithic Revolution)</a:t>
            </a:r>
          </a:p>
          <a:p>
            <a:r>
              <a:rPr lang="en-US" b="1" dirty="0">
                <a:hlinkClick r:id="rId4"/>
              </a:rPr>
              <a:t>http://</a:t>
            </a:r>
            <a:r>
              <a:rPr lang="en-US" b="1" dirty="0" smtClean="0">
                <a:hlinkClick r:id="rId4"/>
              </a:rPr>
              <a:t>www.youtube.com/watch?v=Yocja_N5s1I&amp;feature=player_detailpage</a:t>
            </a:r>
            <a:r>
              <a:rPr lang="en-US" b="1" dirty="0" smtClean="0"/>
              <a:t> (Crash Course – Agricultural Revolution)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Key Vocabulary: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Agricultural Revolutions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O</a:t>
            </a:r>
            <a:r>
              <a:rPr lang="en-US" dirty="0" smtClean="0"/>
              <a:t>rigin </a:t>
            </a:r>
            <a:r>
              <a:rPr lang="en-US" dirty="0"/>
              <a:t>and consequences the introduction of agriculture, domestication of animals, and a more sedentary life during the later part of the Stone Age </a:t>
            </a:r>
            <a:r>
              <a:rPr lang="en-US" b="1" dirty="0" smtClean="0">
                <a:sym typeface="Wingdings" pitchFamily="2" charset="2"/>
              </a:rPr>
              <a:t> </a:t>
            </a:r>
          </a:p>
          <a:p>
            <a:r>
              <a:rPr lang="en-US" b="1" u="sng" dirty="0" smtClean="0">
                <a:sym typeface="Wingdings" pitchFamily="2" charset="2"/>
              </a:rPr>
              <a:t>Civilization</a:t>
            </a:r>
            <a:r>
              <a:rPr lang="en-US" b="1" dirty="0" smtClean="0">
                <a:sym typeface="Wingdings" pitchFamily="2" charset="2"/>
              </a:rPr>
              <a:t> S</a:t>
            </a:r>
            <a:r>
              <a:rPr lang="en-US" dirty="0" smtClean="0"/>
              <a:t>ociety </a:t>
            </a:r>
            <a:r>
              <a:rPr lang="en-US" dirty="0"/>
              <a:t>that has highly developed material and spiritual resources and a complex cultural, political, and legal organization; an advanced state in social development 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b="1" u="sng" dirty="0" smtClean="0">
                <a:sym typeface="Wingdings" pitchFamily="2" charset="2"/>
              </a:rPr>
              <a:t>Sedentary</a:t>
            </a:r>
            <a:r>
              <a:rPr lang="en-US" b="1" dirty="0" smtClean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Moving about very little; not migratory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b="1" u="sng" dirty="0" smtClean="0">
                <a:sym typeface="Wingdings" pitchFamily="2" charset="2"/>
              </a:rPr>
              <a:t>Pastoral</a:t>
            </a:r>
            <a:r>
              <a:rPr lang="en-US" b="1" dirty="0" smtClean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Relating to a shepard's work; rural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b="1" u="sng" dirty="0" smtClean="0">
                <a:sym typeface="Wingdings" pitchFamily="2" charset="2"/>
              </a:rPr>
              <a:t>Domestication</a:t>
            </a:r>
            <a:r>
              <a:rPr lang="en-US" b="1" dirty="0" smtClean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To take and control for one’s own purposes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b="1" u="sng" dirty="0" smtClean="0">
                <a:sym typeface="Wingdings" pitchFamily="2" charset="2"/>
              </a:rPr>
              <a:t>Institution</a:t>
            </a:r>
            <a:r>
              <a:rPr lang="en-US" b="1" dirty="0" smtClean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A</a:t>
            </a:r>
            <a:r>
              <a:rPr lang="en-US" dirty="0" smtClean="0"/>
              <a:t>n organization, system,  </a:t>
            </a:r>
            <a:r>
              <a:rPr lang="en-US" dirty="0"/>
              <a:t>or establishment founded for a specific </a:t>
            </a:r>
            <a:r>
              <a:rPr lang="en-US" dirty="0" smtClean="0"/>
              <a:t>purpose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3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12163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What technological innovations are associated with the growth of agriculture?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525963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Why the shift?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Domestication and </a:t>
            </a:r>
            <a:r>
              <a:rPr lang="en-US" sz="2800" b="1" dirty="0"/>
              <a:t>Semi-cultivation</a:t>
            </a:r>
          </a:p>
          <a:p>
            <a:pPr>
              <a:lnSpc>
                <a:spcPct val="90000"/>
              </a:lnSpc>
            </a:pPr>
            <a:r>
              <a:rPr lang="en-US" sz="2800" u="sng" dirty="0"/>
              <a:t>New </a:t>
            </a:r>
            <a:r>
              <a:rPr lang="en-US" sz="2800" u="sng" dirty="0" smtClean="0"/>
              <a:t>Innovations</a:t>
            </a:r>
            <a:r>
              <a:rPr lang="en-US" sz="2800" dirty="0" smtClean="0"/>
              <a:t>: </a:t>
            </a:r>
            <a:r>
              <a:rPr lang="en-US" sz="2800" dirty="0"/>
              <a:t>Slash-and-burn and </a:t>
            </a:r>
            <a:r>
              <a:rPr lang="en-US" sz="2800" dirty="0" err="1"/>
              <a:t>swidden</a:t>
            </a:r>
            <a:r>
              <a:rPr lang="en-US" sz="2800" dirty="0"/>
              <a:t> </a:t>
            </a:r>
            <a:r>
              <a:rPr lang="en-US" sz="2800" dirty="0" smtClean="0"/>
              <a:t>agriculture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Overtime, the sophistication of tools made agriculture easier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Why not call it the Neolithic Revolution?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3352800"/>
            <a:ext cx="2590800" cy="337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957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various crops &amp; animals were developed or domesticated during the Neolithic Revolution?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953000" cy="5638800"/>
          </a:xfrm>
        </p:spPr>
        <p:txBody>
          <a:bodyPr/>
          <a:lstStyle/>
          <a:p>
            <a:r>
              <a:rPr lang="en-US" sz="2800" u="sng" dirty="0"/>
              <a:t>Animal Domestication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Dog first, then sheep, goats, cattle, water buffalo, pigs</a:t>
            </a:r>
          </a:p>
          <a:p>
            <a:r>
              <a:rPr lang="en-US" sz="2800" dirty="0">
                <a:sym typeface="Wingdings" pitchFamily="2" charset="2"/>
              </a:rPr>
              <a:t>Selective Breeding</a:t>
            </a:r>
          </a:p>
          <a:p>
            <a:r>
              <a:rPr lang="en-US" sz="2800" u="sng" dirty="0">
                <a:sym typeface="Wingdings" pitchFamily="2" charset="2"/>
              </a:rPr>
              <a:t>Mixed farming and herding</a:t>
            </a:r>
            <a:r>
              <a:rPr lang="en-US" sz="2800" dirty="0">
                <a:sym typeface="Wingdings" pitchFamily="2" charset="2"/>
              </a:rPr>
              <a:t>  Largely determined by environmental factors</a:t>
            </a:r>
            <a:endParaRPr lang="en-US" sz="2800" u="sng" dirty="0">
              <a:sym typeface="Wingdings" pitchFamily="2" charset="2"/>
            </a:endParaRPr>
          </a:p>
        </p:txBody>
      </p:sp>
      <p:pic>
        <p:nvPicPr>
          <p:cNvPr id="39943" name="Picture 7" descr="http://www.offthemarkcartoons.com/cartoons/2008-08-22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676400"/>
            <a:ext cx="30861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00262"/>
            <a:ext cx="9412526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93" y="1371600"/>
            <a:ext cx="914571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were the environmental effects of the Neolithic Revolution?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u="sng" dirty="0"/>
              <a:t>Why did so many adopt Agriculture</a:t>
            </a:r>
            <a:r>
              <a:rPr lang="en-US" dirty="0"/>
              <a:t>? </a:t>
            </a:r>
            <a:r>
              <a:rPr lang="en-US" dirty="0" smtClean="0"/>
              <a:t>End of the Pleistocene Epoch brought the Holocene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Why did others still reject agriculture?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Pastoralism ruled in N. America, Australia, and Northern Eurasia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Demographic Shifts</a:t>
            </a:r>
            <a:r>
              <a:rPr lang="en-US" dirty="0"/>
              <a:t>:  2 million people 13,000 years ago, 50-100 million people 7,000 years ago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the first time, humans dominated                       and controlled their environment,                                 beginning the process of species                                    loss, destruction of arable land,                             and altered traits in species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15" y="4876800"/>
            <a:ext cx="2850940" cy="186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What effect did pastoralism &amp; agriculture have on the food supply?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Agriculture and pastoralism dramatically increased the food supply by making it consistent and allowing for surpluses</a:t>
            </a:r>
          </a:p>
          <a:p>
            <a:r>
              <a:rPr lang="en-US" dirty="0" smtClean="0"/>
              <a:t>Side effects?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286000"/>
            <a:ext cx="44577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81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12163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How did the Neolithic Revolution affect human societies economically &amp; socially?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Benefits and Risks?</a:t>
            </a:r>
          </a:p>
          <a:p>
            <a:r>
              <a:rPr lang="en-US" sz="2400" dirty="0"/>
              <a:t>Violent or peaceful process?</a:t>
            </a:r>
          </a:p>
          <a:p>
            <a:r>
              <a:rPr lang="en-US" sz="2400" dirty="0"/>
              <a:t>Expansion = surpluses and slow </a:t>
            </a:r>
            <a:r>
              <a:rPr lang="en-US" sz="2400" dirty="0" smtClean="0"/>
              <a:t>rate</a:t>
            </a:r>
          </a:p>
          <a:p>
            <a:r>
              <a:rPr lang="en-US" sz="2400" dirty="0" smtClean="0"/>
              <a:t>Importance of private property</a:t>
            </a:r>
          </a:p>
          <a:p>
            <a:r>
              <a:rPr lang="en-US" sz="2400" dirty="0" smtClean="0"/>
              <a:t>Wealth determined by land ownership</a:t>
            </a:r>
            <a:endParaRPr lang="en-US" sz="2400" dirty="0"/>
          </a:p>
          <a:p>
            <a:r>
              <a:rPr lang="en-US" sz="2400" u="sng" dirty="0"/>
              <a:t>Rise of Institutions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400" dirty="0">
                <a:sym typeface="Wingdings" pitchFamily="2" charset="2"/>
              </a:rPr>
              <a:t>Nuclear families (no), kinship networks (yes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r>
              <a:rPr lang="en-US" sz="2400" dirty="0" smtClean="0">
                <a:sym typeface="Wingdings" pitchFamily="2" charset="2"/>
              </a:rPr>
              <a:t>Women’s status </a:t>
            </a:r>
            <a:r>
              <a:rPr lang="en-US" sz="2400" dirty="0" smtClean="0">
                <a:sym typeface="Symbol"/>
              </a:rPr>
              <a:t> as their role in food acquisition diminishes</a:t>
            </a:r>
            <a:endParaRPr lang="en-US" sz="2400" dirty="0"/>
          </a:p>
        </p:txBody>
      </p:sp>
      <p:pic>
        <p:nvPicPr>
          <p:cNvPr id="41991" name="Picture 7" descr="http://www.limassollink.com/graphics/village_neolithi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3" y="2599655"/>
            <a:ext cx="3810000" cy="28778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Cultural Expressions</a:t>
            </a:r>
          </a:p>
        </p:txBody>
      </p:sp>
      <p:pic>
        <p:nvPicPr>
          <p:cNvPr id="43015" name="Picture 1031" descr="http://www.irishgenius.org/2004/tand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295751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371600"/>
            <a:ext cx="5364163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2800" u="sng" dirty="0"/>
              <a:t>Religion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Shift to focus on Earth Mother, Sky God, and ancestor cults</a:t>
            </a:r>
          </a:p>
          <a:p>
            <a:r>
              <a:rPr lang="en-US" sz="2800" u="sng" dirty="0">
                <a:sym typeface="Wingdings" pitchFamily="2" charset="2"/>
              </a:rPr>
              <a:t>Language</a:t>
            </a:r>
            <a:r>
              <a:rPr lang="en-US" sz="2800" dirty="0">
                <a:sym typeface="Wingdings" pitchFamily="2" charset="2"/>
              </a:rPr>
              <a:t>  Likely necessitated out of trade (Similarity in language groups</a:t>
            </a:r>
            <a:r>
              <a:rPr lang="en-US" sz="2800" dirty="0" smtClean="0">
                <a:sym typeface="Wingdings" pitchFamily="2" charset="2"/>
              </a:rPr>
              <a:t>)</a:t>
            </a:r>
          </a:p>
          <a:p>
            <a:r>
              <a:rPr lang="en-US" sz="2800" u="sng" dirty="0" smtClean="0">
                <a:sym typeface="Wingdings" pitchFamily="2" charset="2"/>
              </a:rPr>
              <a:t>Political Systems</a:t>
            </a:r>
            <a:r>
              <a:rPr lang="en-US" sz="2800" dirty="0" smtClean="0">
                <a:sym typeface="Wingdings" pitchFamily="2" charset="2"/>
              </a:rPr>
              <a:t>  Surpluses and private property meant the need for protection and order, leading to the rise of governments, legal systems, and professional militaries</a:t>
            </a:r>
          </a:p>
          <a:p>
            <a:r>
              <a:rPr lang="en-US" sz="2800" u="sng" dirty="0" smtClean="0">
                <a:sym typeface="Wingdings" pitchFamily="2" charset="2"/>
              </a:rPr>
              <a:t>Economics</a:t>
            </a:r>
            <a:r>
              <a:rPr lang="en-US" sz="2800" dirty="0" smtClean="0">
                <a:sym typeface="Wingdings" pitchFamily="2" charset="2"/>
              </a:rPr>
              <a:t>  Surpluses and tool innovation allowed for more specialization of labor; this in turn led to social hierarchies in which some occupations were deemed more important than others</a:t>
            </a:r>
            <a:endParaRPr lang="en-US" sz="2800" u="sng" dirty="0"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69" y="304800"/>
            <a:ext cx="442326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First Towns </a:t>
            </a:r>
            <a:endParaRPr lang="en-US" dirty="0"/>
          </a:p>
        </p:txBody>
      </p:sp>
      <p:pic>
        <p:nvPicPr>
          <p:cNvPr id="1026" name="Picture 2" descr="Jericho: Tall As-Sulṭān excavation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81175"/>
            <a:ext cx="236601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169" y="5715000"/>
            <a:ext cx="411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Jericho</a:t>
            </a:r>
            <a:r>
              <a:rPr lang="en-US" dirty="0" smtClean="0"/>
              <a:t> </a:t>
            </a:r>
            <a:r>
              <a:rPr lang="en-US" dirty="0"/>
              <a:t>is one of the earliest continuous settlements in the world, dating perhaps from about 9000 </a:t>
            </a:r>
            <a:r>
              <a:rPr lang="en-US" cap="small" dirty="0" err="1"/>
              <a:t>bce</a:t>
            </a:r>
            <a:r>
              <a:rPr lang="en-US" dirty="0"/>
              <a:t>. </a:t>
            </a:r>
          </a:p>
        </p:txBody>
      </p:sp>
      <p:pic>
        <p:nvPicPr>
          <p:cNvPr id="1030" name="Picture 6" descr="West B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276350"/>
            <a:ext cx="24669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42104" y="4576227"/>
            <a:ext cx="3706969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Çatalhöyük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Çatal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Hüyük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) -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a very large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Neolithic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proto-city in southern Anatolia (Turkey),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lang="en-US" dirty="0" smtClean="0">
                <a:solidFill>
                  <a:srgbClr val="252525"/>
                </a:solidFill>
                <a:cs typeface="Arial" charset="0"/>
              </a:rPr>
              <a:t>inhabited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from approximately 7500 BC to 5700 BC.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pic>
        <p:nvPicPr>
          <p:cNvPr id="10" name="Picture 9" descr="024_24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35" y="1767223"/>
            <a:ext cx="3965509" cy="264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b80c170c-00c6-4736-bac7-27497b8b9f23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Fals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600, Height=4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5.2.3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566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Neolithic Revolution</vt:lpstr>
      <vt:lpstr>Key Vocabulary:</vt:lpstr>
      <vt:lpstr>What technological innovations are associated with the growth of agriculture?</vt:lpstr>
      <vt:lpstr>What various crops &amp; animals were developed or domesticated during the Neolithic Revolution?</vt:lpstr>
      <vt:lpstr>What were the environmental effects of the Neolithic Revolution?</vt:lpstr>
      <vt:lpstr>What effect did pastoralism &amp; agriculture have on the food supply?</vt:lpstr>
      <vt:lpstr>How did the Neolithic Revolution affect human societies economically &amp; socially?</vt:lpstr>
      <vt:lpstr>Cultural Expressions</vt:lpstr>
      <vt:lpstr>The First Towns </vt:lpstr>
      <vt:lpstr>Where did pastoralism persist even after the Neolithic Revolution?</vt:lpstr>
      <vt:lpstr>Questions to Consider:</vt:lpstr>
      <vt:lpstr>Useful Video Links: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Neolithic Revolution</dc:title>
  <dc:creator>cit-sysop</dc:creator>
  <cp:lastModifiedBy>cit-sysop</cp:lastModifiedBy>
  <cp:revision>13</cp:revision>
  <dcterms:created xsi:type="dcterms:W3CDTF">2014-08-05T12:13:41Z</dcterms:created>
  <dcterms:modified xsi:type="dcterms:W3CDTF">2014-08-11T18:49:25Z</dcterms:modified>
</cp:coreProperties>
</file>