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4" r:id="rId2"/>
    <p:sldId id="257" r:id="rId3"/>
    <p:sldId id="256" r:id="rId4"/>
    <p:sldId id="270" r:id="rId5"/>
    <p:sldId id="258" r:id="rId6"/>
    <p:sldId id="272" r:id="rId7"/>
    <p:sldId id="275" r:id="rId8"/>
    <p:sldId id="265" r:id="rId9"/>
    <p:sldId id="266" r:id="rId10"/>
    <p:sldId id="281" r:id="rId11"/>
    <p:sldId id="267" r:id="rId12"/>
    <p:sldId id="268" r:id="rId13"/>
    <p:sldId id="271" r:id="rId14"/>
    <p:sldId id="269" r:id="rId15"/>
    <p:sldId id="276" r:id="rId16"/>
    <p:sldId id="277" r:id="rId17"/>
    <p:sldId id="278" r:id="rId18"/>
    <p:sldId id="279" r:id="rId19"/>
    <p:sldId id="280" r:id="rId2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yka, Michael" initials="WM" lastIdx="1" clrIdx="0">
    <p:extLst>
      <p:ext uri="{19B8F6BF-5375-455C-9EA6-DF929625EA0E}">
        <p15:presenceInfo xmlns:p15="http://schemas.microsoft.com/office/powerpoint/2012/main" userId="S-1-5-21-507921405-1637723038-725345543-1432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34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8-09T11:23:19.158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4D561-E953-4F54-8567-24C95959A39A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8721-64AA-4D73-910F-5FA01DFCF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35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Venus</a:t>
            </a:r>
            <a:r>
              <a:rPr lang="en-US" baseline="0" dirty="0"/>
              <a:t> of </a:t>
            </a:r>
            <a:r>
              <a:rPr lang="en-US" baseline="0" dirty="0" err="1"/>
              <a:t>Willendorf</a:t>
            </a:r>
            <a:r>
              <a:rPr lang="en-US" baseline="0" dirty="0"/>
              <a:t> – Question students about its purpose. Why does it exist? What does it tell us? What does it reveal about the culture and values of Paleolithic peoples?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8721-64AA-4D73-910F-5FA01DFCF8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52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Stonehenge</a:t>
            </a:r>
            <a:r>
              <a:rPr lang="en-US" baseline="0" dirty="0"/>
              <a:t> Megaliths – Ask students what they think it may have been used for. Why was it created? What does it reveal about their level of sophistication?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8721-64AA-4D73-910F-5FA01DFCF8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25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E922-4B04-45F4-835A-811F1EDBEA6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A521-B42C-4507-875D-4D2921747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23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E922-4B04-45F4-835A-811F1EDBEA6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A521-B42C-4507-875D-4D2921747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26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E922-4B04-45F4-835A-811F1EDBEA6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A521-B42C-4507-875D-4D2921747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35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225425"/>
            <a:ext cx="7705725" cy="863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42988" y="1304925"/>
            <a:ext cx="3776662" cy="4895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72050" y="1304925"/>
            <a:ext cx="3776663" cy="4895850"/>
          </a:xfrm>
        </p:spPr>
        <p:txBody>
          <a:bodyPr/>
          <a:lstStyle/>
          <a:p>
            <a:r>
              <a:rPr lang="en-US"/>
              <a:t>Click icon to add clip art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2988" y="6308725"/>
            <a:ext cx="1838325" cy="349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54350" y="6308725"/>
            <a:ext cx="3636963" cy="349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43713" y="6308725"/>
            <a:ext cx="1905000" cy="349250"/>
          </a:xfrm>
        </p:spPr>
        <p:txBody>
          <a:bodyPr/>
          <a:lstStyle>
            <a:lvl1pPr>
              <a:defRPr/>
            </a:lvl1pPr>
          </a:lstStyle>
          <a:p>
            <a:fld id="{5973C88D-E46B-47A6-8201-3FFF9E48BB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60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752600"/>
            <a:ext cx="3810000" cy="4191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52600"/>
            <a:ext cx="38100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019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019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019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285625C-D1BB-4CE0-BECD-99AAB97AAC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E922-4B04-45F4-835A-811F1EDBEA6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A521-B42C-4507-875D-4D2921747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60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E922-4B04-45F4-835A-811F1EDBEA6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A521-B42C-4507-875D-4D2921747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43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E922-4B04-45F4-835A-811F1EDBEA6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A521-B42C-4507-875D-4D2921747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90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E922-4B04-45F4-835A-811F1EDBEA6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A521-B42C-4507-875D-4D2921747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25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E922-4B04-45F4-835A-811F1EDBEA6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A521-B42C-4507-875D-4D2921747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76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E922-4B04-45F4-835A-811F1EDBEA6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A521-B42C-4507-875D-4D2921747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76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E922-4B04-45F4-835A-811F1EDBEA6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A521-B42C-4507-875D-4D2921747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11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E922-4B04-45F4-835A-811F1EDBEA6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A521-B42C-4507-875D-4D2921747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82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E922-4B04-45F4-835A-811F1EDBEA6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EA521-B42C-4507-875D-4D2921747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dirty="0"/>
              <a:t>From Hunter-Gatherers to Settled Societies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133600"/>
            <a:ext cx="6400800" cy="1752600"/>
          </a:xfrm>
        </p:spPr>
        <p:txBody>
          <a:bodyPr/>
          <a:lstStyle/>
          <a:p>
            <a:r>
              <a:rPr lang="en-US" dirty="0"/>
              <a:t>a.k.a. From Paleolithic Life to Neolithic Life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581400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/>
              <a:t>Mr. </a:t>
            </a:r>
            <a:r>
              <a:rPr lang="en-US" sz="3800" dirty="0" err="1"/>
              <a:t>Wyka’s</a:t>
            </a:r>
            <a:r>
              <a:rPr lang="en-US" sz="3800" dirty="0"/>
              <a:t> AP World History</a:t>
            </a:r>
          </a:p>
          <a:p>
            <a:pPr algn="ctr"/>
            <a:r>
              <a:rPr lang="en-US" sz="3800" dirty="0"/>
              <a:t>Citrus High School</a:t>
            </a:r>
          </a:p>
          <a:p>
            <a:pPr algn="ctr"/>
            <a:endParaRPr lang="en-US" sz="3800" dirty="0"/>
          </a:p>
          <a:p>
            <a:pPr algn="ctr"/>
            <a:endParaRPr lang="en-US" sz="3800" dirty="0"/>
          </a:p>
          <a:p>
            <a:pPr algn="ctr"/>
            <a:r>
              <a:rPr lang="en-US" sz="1600" dirty="0"/>
              <a:t>Corresponding with </a:t>
            </a:r>
            <a:r>
              <a:rPr lang="en-US" sz="1600" dirty="0" err="1"/>
              <a:t>Ch</a:t>
            </a:r>
            <a:r>
              <a:rPr lang="en-US" sz="1600" dirty="0"/>
              <a:t> 1 </a:t>
            </a:r>
            <a:r>
              <a:rPr lang="en-US" sz="1600" dirty="0" err="1"/>
              <a:t>Amsco</a:t>
            </a:r>
            <a:r>
              <a:rPr lang="en-US" sz="1600" dirty="0"/>
              <a:t> WHAP Review book</a:t>
            </a:r>
          </a:p>
        </p:txBody>
      </p:sp>
      <p:sp>
        <p:nvSpPr>
          <p:cNvPr id="5" name="Rectangle 4"/>
          <p:cNvSpPr/>
          <p:nvPr/>
        </p:nvSpPr>
        <p:spPr>
          <a:xfrm rot="19876196">
            <a:off x="7560689" y="1183344"/>
            <a:ext cx="84029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 of 2</a:t>
            </a:r>
          </a:p>
        </p:txBody>
      </p:sp>
    </p:spTree>
    <p:extLst>
      <p:ext uri="{BB962C8B-B14F-4D97-AF65-F5344CB8AC3E}">
        <p14:creationId xmlns:p14="http://schemas.microsoft.com/office/powerpoint/2010/main" val="293265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6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5425"/>
            <a:ext cx="8458200" cy="8636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What were the characteristics of their society, technology, economy, and culture?</a:t>
            </a:r>
            <a:endParaRPr lang="en-US" sz="3600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447800"/>
            <a:ext cx="4367212" cy="504825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Gender Divisions</a:t>
            </a:r>
          </a:p>
          <a:p>
            <a:pPr lvl="1"/>
            <a:r>
              <a:rPr lang="en-US" dirty="0"/>
              <a:t>Men </a:t>
            </a:r>
            <a:r>
              <a:rPr lang="en-US" dirty="0">
                <a:sym typeface="Wingdings" pitchFamily="2" charset="2"/>
              </a:rPr>
              <a:t> Hunting</a:t>
            </a:r>
          </a:p>
          <a:p>
            <a:pPr lvl="1"/>
            <a:r>
              <a:rPr lang="en-US" dirty="0">
                <a:sym typeface="Wingdings" pitchFamily="2" charset="2"/>
              </a:rPr>
              <a:t>Women  Gathering</a:t>
            </a:r>
          </a:p>
          <a:p>
            <a:pPr lvl="1"/>
            <a:r>
              <a:rPr lang="en-US" dirty="0">
                <a:sym typeface="Wingdings" pitchFamily="2" charset="2"/>
              </a:rPr>
              <a:t>Egalitarian ???</a:t>
            </a:r>
            <a:endParaRPr lang="en-US" dirty="0"/>
          </a:p>
          <a:p>
            <a:r>
              <a:rPr lang="en-US" sz="2800" dirty="0"/>
              <a:t>Family Life:</a:t>
            </a:r>
          </a:p>
          <a:p>
            <a:pPr lvl="1"/>
            <a:r>
              <a:rPr lang="en-US" sz="2400" dirty="0"/>
              <a:t>Size of clans</a:t>
            </a:r>
          </a:p>
          <a:p>
            <a:pPr lvl="2"/>
            <a:r>
              <a:rPr lang="en-US" sz="2000" dirty="0"/>
              <a:t>20-50 people</a:t>
            </a:r>
          </a:p>
          <a:p>
            <a:pPr lvl="1"/>
            <a:r>
              <a:rPr lang="en-US" sz="2400" dirty="0"/>
              <a:t>Two-parent family</a:t>
            </a:r>
          </a:p>
          <a:p>
            <a:pPr lvl="2"/>
            <a:r>
              <a:rPr lang="en-US" sz="2000" dirty="0"/>
              <a:t>Why did this become necessary?</a:t>
            </a:r>
          </a:p>
          <a:p>
            <a:pPr lvl="1"/>
            <a:r>
              <a:rPr lang="en-US" sz="2400" dirty="0"/>
              <a:t>Diet</a:t>
            </a:r>
          </a:p>
          <a:p>
            <a:pPr lvl="2"/>
            <a:r>
              <a:rPr lang="en-US" sz="2200" dirty="0"/>
              <a:t>Varied and fairly nutritious (when available)</a:t>
            </a:r>
          </a:p>
        </p:txBody>
      </p:sp>
      <p:pic>
        <p:nvPicPr>
          <p:cNvPr id="37895" name="Picture 7" descr="http://static.squidoo.com/resize/squidoo_images/-1/draft_lens7095092module63697642photo_1256585505paleolithic_clan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2971800"/>
            <a:ext cx="3810000" cy="233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How might our attitudes toward the modern world influence our assessment of Paleolithic societies?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06880"/>
            <a:ext cx="9144000" cy="5151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24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Megaliths?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94" y="1515405"/>
            <a:ext cx="6207906" cy="442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70561" y="1667470"/>
            <a:ext cx="2971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err="1"/>
              <a:t>Göbekli</a:t>
            </a:r>
            <a:r>
              <a:rPr lang="en-US" sz="3400" b="1" dirty="0"/>
              <a:t> </a:t>
            </a:r>
            <a:r>
              <a:rPr lang="en-US" sz="3400" b="1" dirty="0" err="1"/>
              <a:t>Tepe</a:t>
            </a:r>
            <a:r>
              <a:rPr lang="en-US" sz="3400" dirty="0"/>
              <a:t> </a:t>
            </a:r>
            <a:r>
              <a:rPr lang="en-US" sz="2600" dirty="0"/>
              <a:t>The First Temple Turkey </a:t>
            </a:r>
          </a:p>
          <a:p>
            <a:pPr algn="ctr"/>
            <a:r>
              <a:rPr lang="en-US" sz="2600" dirty="0"/>
              <a:t>9500 B.C.</a:t>
            </a:r>
          </a:p>
        </p:txBody>
      </p:sp>
    </p:spTree>
    <p:extLst>
      <p:ext uri="{BB962C8B-B14F-4D97-AF65-F5344CB8AC3E}">
        <p14:creationId xmlns:p14="http://schemas.microsoft.com/office/powerpoint/2010/main" val="270870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143000"/>
            <a:ext cx="85725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What does this reveal about the changes in Paleolithic societies over time?</a:t>
            </a:r>
          </a:p>
        </p:txBody>
      </p:sp>
    </p:spTree>
    <p:extLst>
      <p:ext uri="{BB962C8B-B14F-4D97-AF65-F5344CB8AC3E}">
        <p14:creationId xmlns:p14="http://schemas.microsoft.com/office/powerpoint/2010/main" val="3029182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676400"/>
            <a:ext cx="8229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Take out a sheet of paper and pencil or pen. </a:t>
            </a:r>
          </a:p>
          <a:p>
            <a:pPr algn="ctr"/>
            <a:r>
              <a:rPr lang="en-US" sz="3000" dirty="0"/>
              <a:t>Put your name on it and label it </a:t>
            </a:r>
          </a:p>
          <a:p>
            <a:pPr algn="ctr"/>
            <a:r>
              <a:rPr lang="en-US" sz="3000" b="1" i="1" dirty="0"/>
              <a:t>Paleolithic Quiz</a:t>
            </a:r>
            <a:r>
              <a:rPr lang="en-US" sz="3000" dirty="0"/>
              <a:t>. </a:t>
            </a:r>
          </a:p>
          <a:p>
            <a:pPr algn="ctr"/>
            <a:endParaRPr lang="en-US" sz="3000" dirty="0"/>
          </a:p>
          <a:p>
            <a:pPr algn="ctr"/>
            <a:endParaRPr lang="en-US" sz="3000" dirty="0"/>
          </a:p>
          <a:p>
            <a:pPr algn="ctr"/>
            <a:r>
              <a:rPr lang="en-US" sz="3000" dirty="0"/>
              <a:t>Do your own work and please keep your eyes on your own paper.  </a:t>
            </a:r>
          </a:p>
          <a:p>
            <a:pPr algn="ctr"/>
            <a:endParaRPr lang="en-US" sz="3000" dirty="0"/>
          </a:p>
          <a:p>
            <a:pPr algn="ctr"/>
            <a:r>
              <a:rPr lang="en-US" sz="3000" dirty="0"/>
              <a:t>When you are done, </a:t>
            </a:r>
            <a:r>
              <a:rPr lang="en-US" sz="3000" dirty="0" err="1"/>
              <a:t>DropBox</a:t>
            </a:r>
            <a:r>
              <a:rPr lang="en-US" sz="3000" dirty="0"/>
              <a:t> it.  </a:t>
            </a:r>
          </a:p>
        </p:txBody>
      </p:sp>
    </p:spTree>
    <p:extLst>
      <p:ext uri="{BB962C8B-B14F-4D97-AF65-F5344CB8AC3E}">
        <p14:creationId xmlns:p14="http://schemas.microsoft.com/office/powerpoint/2010/main" val="2718505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28600"/>
            <a:ext cx="85344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/>
              <a:t>What does B.C. mean and what is the other equivalent abbreviation you may see in your textbook?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What does A.D. mean and what is the other equivalent abbreviation you may see in your textbook?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How many years ago was 2000 B.C.? 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The longest span of human existence, 2.5 million years ago to 10,000 years ago, is called the ___________________ era. </a:t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7704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28600"/>
            <a:ext cx="85344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5"/>
            </a:pPr>
            <a:r>
              <a:rPr lang="en-US" sz="3600" dirty="0"/>
              <a:t>A stone of great size, especially one forming part of a prehistoric monument, is called a(n) _________________.</a:t>
            </a:r>
          </a:p>
          <a:p>
            <a:pPr marL="742950" indent="-742950">
              <a:buFont typeface="+mj-lt"/>
              <a:buAutoNum type="arabicPeriod" startAt="5"/>
            </a:pPr>
            <a:r>
              <a:rPr lang="en-US" sz="3600" dirty="0">
                <a:sym typeface="Wingdings" pitchFamily="2" charset="2"/>
              </a:rPr>
              <a:t>M</a:t>
            </a:r>
            <a:r>
              <a:rPr lang="en-US" sz="3600" dirty="0"/>
              <a:t>embers of a group of people who subsist by hunting, fishing, or foraging in the wild are called _______________. </a:t>
            </a:r>
          </a:p>
          <a:p>
            <a:pPr marL="742950" indent="-742950">
              <a:buFont typeface="+mj-lt"/>
              <a:buAutoNum type="arabicPeriod" startAt="5"/>
            </a:pPr>
            <a:r>
              <a:rPr lang="en-US" sz="3600" dirty="0"/>
              <a:t>The scientific name for modern humans is ____________________.  </a:t>
            </a:r>
          </a:p>
          <a:p>
            <a:pPr marL="742950" indent="-742950">
              <a:buFont typeface="+mj-lt"/>
              <a:buAutoNum type="arabicPeriod" startAt="5"/>
            </a:pPr>
            <a:r>
              <a:rPr lang="en-US" sz="3600" dirty="0"/>
              <a:t>Where do modern Humans first appear in the archaeological record (in what continent)?   </a:t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8494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28600"/>
            <a:ext cx="853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9"/>
            </a:pPr>
            <a:r>
              <a:rPr lang="en-US" sz="3600" dirty="0"/>
              <a:t>What was </a:t>
            </a:r>
            <a:r>
              <a:rPr lang="en-US" sz="3600" b="1" dirty="0" err="1"/>
              <a:t>Göbekli</a:t>
            </a:r>
            <a:r>
              <a:rPr lang="en-US" sz="3600" b="1" dirty="0"/>
              <a:t> </a:t>
            </a:r>
            <a:r>
              <a:rPr lang="en-US" sz="3600" b="1" dirty="0" err="1"/>
              <a:t>Tepe</a:t>
            </a:r>
            <a:r>
              <a:rPr lang="en-US" sz="3600" dirty="0"/>
              <a:t> used for (its purpose)?  </a:t>
            </a:r>
          </a:p>
          <a:p>
            <a:pPr marL="742950" indent="-742950">
              <a:buFont typeface="+mj-lt"/>
              <a:buAutoNum type="arabicPeriod" startAt="9"/>
            </a:pPr>
            <a:r>
              <a:rPr lang="en-US" sz="3600" dirty="0">
                <a:sym typeface="Wingdings" pitchFamily="2" charset="2"/>
              </a:rPr>
              <a:t>Which statement describes the Paleolithic diet most accurately?</a:t>
            </a:r>
          </a:p>
          <a:p>
            <a:pPr lvl="1"/>
            <a:r>
              <a:rPr lang="en-US" sz="3600" dirty="0">
                <a:sym typeface="Wingdings" pitchFamily="2" charset="2"/>
              </a:rPr>
              <a:t>		“Varied and Nutritious” </a:t>
            </a:r>
          </a:p>
          <a:p>
            <a:pPr lvl="1"/>
            <a:r>
              <a:rPr lang="en-US" sz="3600" dirty="0">
                <a:sym typeface="Wingdings" pitchFamily="2" charset="2"/>
              </a:rPr>
              <a:t>				or </a:t>
            </a:r>
          </a:p>
          <a:p>
            <a:pPr lvl="1"/>
            <a:r>
              <a:rPr lang="en-US" sz="3600" dirty="0">
                <a:sym typeface="Wingdings" pitchFamily="2" charset="2"/>
              </a:rPr>
              <a:t>	“Homogeneous and Less Nutritious”</a:t>
            </a:r>
          </a:p>
          <a:p>
            <a:pPr lvl="1"/>
            <a:r>
              <a:rPr lang="en-US" sz="3600" dirty="0">
                <a:sym typeface="Wingdings" pitchFamily="2" charset="2"/>
              </a:rPr>
              <a:t>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9913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Answers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739108"/>
            <a:ext cx="82296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200" dirty="0"/>
              <a:t>B.C. means Before Christ.  B.C.E. or Before the Common Era means the same thing.</a:t>
            </a:r>
          </a:p>
          <a:p>
            <a:pPr marL="342900" indent="-342900">
              <a:buAutoNum type="arabicPeriod"/>
            </a:pPr>
            <a:r>
              <a:rPr lang="en-US" sz="2200" dirty="0"/>
              <a:t>Anno Domini or in the Year of the Lord.   C.E. or Common Era means the same thing.</a:t>
            </a:r>
          </a:p>
          <a:p>
            <a:pPr marL="342900" indent="-342900">
              <a:buAutoNum type="arabicPeriod"/>
            </a:pPr>
            <a:r>
              <a:rPr lang="en-US" sz="2200" dirty="0"/>
              <a:t>2000 B.C. was 4016 years ago.  </a:t>
            </a:r>
          </a:p>
          <a:p>
            <a:pPr marL="342900" indent="-342900">
              <a:buAutoNum type="arabicPeriod"/>
            </a:pPr>
            <a:r>
              <a:rPr lang="en-US" sz="2200" dirty="0"/>
              <a:t>The longest span of human existence is the Paleolithic Era.</a:t>
            </a:r>
          </a:p>
          <a:p>
            <a:pPr marL="342900" indent="-342900">
              <a:buAutoNum type="arabicPeriod"/>
            </a:pPr>
            <a:r>
              <a:rPr lang="en-US" sz="2200" dirty="0"/>
              <a:t>Megaliths are large Paleolithic stone structures (i.e. Stonehenge or </a:t>
            </a:r>
            <a:r>
              <a:rPr lang="en-US" sz="2200" b="1" dirty="0" err="1"/>
              <a:t>Göbekli</a:t>
            </a:r>
            <a:r>
              <a:rPr lang="en-US" sz="2200" b="1" dirty="0"/>
              <a:t> </a:t>
            </a:r>
            <a:r>
              <a:rPr lang="en-US" sz="2200" b="1" dirty="0" err="1"/>
              <a:t>Tepe</a:t>
            </a:r>
            <a:r>
              <a:rPr lang="en-US" sz="2200" dirty="0"/>
              <a:t> )</a:t>
            </a:r>
          </a:p>
          <a:p>
            <a:pPr marL="342900" indent="-342900">
              <a:buAutoNum type="arabicPeriod"/>
            </a:pPr>
            <a:r>
              <a:rPr lang="en-US" sz="2200" dirty="0"/>
              <a:t>Hunter-gatherers or Hunter-foragers subsisted by hunting, fishing, and foraging in the wild, and migrating with the food cycle.</a:t>
            </a:r>
          </a:p>
          <a:p>
            <a:pPr marL="342900" indent="-342900">
              <a:buAutoNum type="arabicPeriod"/>
            </a:pPr>
            <a:r>
              <a:rPr lang="en-US" sz="2200" dirty="0"/>
              <a:t>Modern humans are called Homo Sapiens or Homo Sapiens </a:t>
            </a:r>
            <a:r>
              <a:rPr lang="en-US" sz="2200" dirty="0" err="1"/>
              <a:t>Sapiens</a:t>
            </a:r>
            <a:r>
              <a:rPr lang="en-US" sz="2200" dirty="0"/>
              <a:t>.</a:t>
            </a:r>
          </a:p>
          <a:p>
            <a:pPr marL="342900" indent="-342900">
              <a:buAutoNum type="arabicPeriod"/>
            </a:pPr>
            <a:r>
              <a:rPr lang="en-US" sz="2200" dirty="0"/>
              <a:t>Modern humans originated in Africa (TWKO).</a:t>
            </a:r>
          </a:p>
          <a:p>
            <a:pPr marL="342900" indent="-342900">
              <a:buAutoNum type="arabicPeriod"/>
            </a:pPr>
            <a:r>
              <a:rPr lang="en-US" sz="2200" dirty="0" err="1"/>
              <a:t>Göbekli</a:t>
            </a:r>
            <a:r>
              <a:rPr lang="en-US" sz="2200" dirty="0"/>
              <a:t> </a:t>
            </a:r>
            <a:r>
              <a:rPr lang="en-US" sz="2200" dirty="0" err="1"/>
              <a:t>Tepe</a:t>
            </a:r>
            <a:r>
              <a:rPr lang="en-US" sz="2200" dirty="0"/>
              <a:t> was a temple, used for worship or religious reasons.</a:t>
            </a:r>
          </a:p>
          <a:p>
            <a:pPr marL="342900" indent="-342900">
              <a:buAutoNum type="arabicPeriod"/>
            </a:pPr>
            <a:r>
              <a:rPr lang="en-US" sz="2200" dirty="0"/>
              <a:t>The average Paleolithic diet was pretty varied and nutritious, as opposed the diets of later humans in the Neolithic Era which were homogeneous, or not varied, and not particularly nutritious.  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901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About Dates: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BCE?</a:t>
            </a:r>
          </a:p>
          <a:p>
            <a:r>
              <a:rPr lang="en-US" dirty="0"/>
              <a:t>B.C. = Before Christ         </a:t>
            </a:r>
          </a:p>
          <a:p>
            <a:r>
              <a:rPr lang="en-US" dirty="0"/>
              <a:t>A.D. = Anno Domini (“In the Year of our Lord”)</a:t>
            </a:r>
          </a:p>
          <a:p>
            <a:r>
              <a:rPr lang="en-US" b="1" dirty="0">
                <a:solidFill>
                  <a:srgbClr val="FF0000"/>
                </a:solidFill>
              </a:rPr>
              <a:t>Issues with this?</a:t>
            </a:r>
          </a:p>
          <a:p>
            <a:r>
              <a:rPr lang="en-US" dirty="0"/>
              <a:t>B.C.E. = Before Common Era (Prior to zero)</a:t>
            </a:r>
          </a:p>
          <a:p>
            <a:r>
              <a:rPr lang="en-US" dirty="0"/>
              <a:t>C.E. = Common Era  (Everything after zero)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33400" y="6362700"/>
            <a:ext cx="8229600" cy="3810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43400" y="61722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0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715000" y="5950527"/>
            <a:ext cx="20574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C.E.</a:t>
            </a:r>
          </a:p>
        </p:txBody>
      </p:sp>
      <p:sp>
        <p:nvSpPr>
          <p:cNvPr id="10" name="Left Arrow 9"/>
          <p:cNvSpPr/>
          <p:nvPr/>
        </p:nvSpPr>
        <p:spPr>
          <a:xfrm>
            <a:off x="1295400" y="5950527"/>
            <a:ext cx="2286000" cy="9074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B.C.E</a:t>
            </a:r>
          </a:p>
        </p:txBody>
      </p:sp>
    </p:spTree>
    <p:extLst>
      <p:ext uri="{BB962C8B-B14F-4D97-AF65-F5344CB8AC3E}">
        <p14:creationId xmlns:p14="http://schemas.microsoft.com/office/powerpoint/2010/main" val="125052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1"/>
            <a:ext cx="7772400" cy="2076450"/>
          </a:xfrm>
        </p:spPr>
        <p:txBody>
          <a:bodyPr>
            <a:normAutofit/>
          </a:bodyPr>
          <a:lstStyle/>
          <a:p>
            <a:r>
              <a:rPr lang="en-US" dirty="0"/>
              <a:t>The Paleolithic Era</a:t>
            </a:r>
            <a:br>
              <a:rPr lang="en-US" dirty="0"/>
            </a:br>
            <a:r>
              <a:rPr lang="en-US" sz="2700" dirty="0"/>
              <a:t>2.5 million years ago to about 8000 B.C. </a:t>
            </a:r>
            <a:br>
              <a:rPr lang="en-US" sz="2700" dirty="0"/>
            </a:br>
            <a:r>
              <a:rPr lang="en-US" sz="2700" dirty="0"/>
              <a:t>The longest span of human existence!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002060"/>
                </a:solidFill>
              </a:rPr>
              <a:t>Guiding Question</a:t>
            </a:r>
            <a:r>
              <a:rPr lang="en-US" b="1" dirty="0">
                <a:solidFill>
                  <a:srgbClr val="002060"/>
                </a:solidFill>
              </a:rPr>
              <a:t>:  What was it really like before 10,000 BCE?</a:t>
            </a:r>
            <a:endParaRPr lang="en-US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93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Key Vocabulary: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/>
              <a:t>Foragers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Those who wander for provisions such as food and shelter</a:t>
            </a:r>
          </a:p>
          <a:p>
            <a:r>
              <a:rPr lang="en-US" u="sng" dirty="0"/>
              <a:t>Hunter-Gatherers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M</a:t>
            </a:r>
            <a:r>
              <a:rPr lang="en-US" dirty="0"/>
              <a:t>embers of a group of people who subsist by hunting, fishing, or foraging in the wild</a:t>
            </a:r>
          </a:p>
          <a:p>
            <a:r>
              <a:rPr lang="en-US" u="sng" dirty="0"/>
              <a:t>Paleolithic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the longest phase of human existence, marked by a nomadic, hunting-gathering lifestyle.</a:t>
            </a:r>
          </a:p>
          <a:p>
            <a:r>
              <a:rPr lang="en-US" u="sng" dirty="0"/>
              <a:t>Megaliths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stone of great size, especially one forming part of a prehistoric monument </a:t>
            </a:r>
          </a:p>
        </p:txBody>
      </p:sp>
    </p:spTree>
    <p:extLst>
      <p:ext uri="{BB962C8B-B14F-4D97-AF65-F5344CB8AC3E}">
        <p14:creationId xmlns:p14="http://schemas.microsoft.com/office/powerpoint/2010/main" val="291492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What evidence explains the earliest history of humans and the planet?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work of Archeologists, Anthropologists, and Evolutionary Biologists</a:t>
            </a:r>
          </a:p>
          <a:p>
            <a:r>
              <a:rPr lang="en-US" u="sng" dirty="0"/>
              <a:t>Tools</a:t>
            </a:r>
            <a:r>
              <a:rPr lang="en-US" dirty="0"/>
              <a:t>:  Radio-Carbon Dating, DNA Analysis, and observation</a:t>
            </a:r>
          </a:p>
          <a:p>
            <a:r>
              <a:rPr lang="en-US" dirty="0"/>
              <a:t>Bone fragments, burnt logs and objects, </a:t>
            </a:r>
            <a:r>
              <a:rPr lang="en-US" b="1" dirty="0"/>
              <a:t>artifacts</a:t>
            </a:r>
            <a:r>
              <a:rPr lang="en-US" dirty="0"/>
              <a:t>, and tools provide these scientists with evidence with which to test their hypotheses. </a:t>
            </a:r>
          </a:p>
        </p:txBody>
      </p:sp>
    </p:spTree>
    <p:extLst>
      <p:ext uri="{BB962C8B-B14F-4D97-AF65-F5344CB8AC3E}">
        <p14:creationId xmlns:p14="http://schemas.microsoft.com/office/powerpoint/2010/main" val="134031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10921" y="131885"/>
            <a:ext cx="7772400" cy="990600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Hominids vs. Primates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524000"/>
            <a:ext cx="4495800" cy="4419600"/>
          </a:xfrm>
        </p:spPr>
        <p:txBody>
          <a:bodyPr/>
          <a:lstStyle/>
          <a:p>
            <a:r>
              <a:rPr lang="en-US" sz="2800" dirty="0"/>
              <a:t>Unlike other primates all hominids:</a:t>
            </a:r>
          </a:p>
          <a:p>
            <a:pPr lvl="1"/>
            <a:r>
              <a:rPr lang="en-US" sz="2400" dirty="0"/>
              <a:t>Are Bipedal</a:t>
            </a:r>
          </a:p>
          <a:p>
            <a:pPr lvl="1"/>
            <a:r>
              <a:rPr lang="en-US" sz="2400" dirty="0"/>
              <a:t>Are capable of abstract thought, profound emotions, and fine motor movements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Have a larynx capable of speech</a:t>
            </a:r>
          </a:p>
          <a:p>
            <a:pPr lvl="2"/>
            <a:r>
              <a:rPr lang="en-US" sz="2000" b="1" dirty="0"/>
              <a:t>Why is speech so important?</a:t>
            </a:r>
          </a:p>
        </p:txBody>
      </p:sp>
      <p:pic>
        <p:nvPicPr>
          <p:cNvPr id="6" name="Picture 2" descr="Image result for tools of paleolithic 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86200"/>
            <a:ext cx="3578052" cy="268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Hunter-Gatherer Too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3086366" cy="235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11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8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FIRE</a:t>
            </a:r>
            <a:r>
              <a:rPr lang="en-US" dirty="0">
                <a:solidFill>
                  <a:srgbClr val="FF0000"/>
                </a:solidFill>
              </a:rPr>
              <a:t> !!!!!!!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19600" y="1752600"/>
            <a:ext cx="4038600" cy="4191000"/>
          </a:xfrm>
        </p:spPr>
        <p:txBody>
          <a:bodyPr>
            <a:normAutofit/>
          </a:bodyPr>
          <a:lstStyle/>
          <a:p>
            <a:r>
              <a:rPr lang="en-US" dirty="0"/>
              <a:t>One of the greatest accomplishments of people …. Ever.  </a:t>
            </a:r>
          </a:p>
          <a:p>
            <a:r>
              <a:rPr lang="en-US" dirty="0"/>
              <a:t>What are some of the ways the </a:t>
            </a:r>
            <a:r>
              <a:rPr lang="en-US" i="1" dirty="0">
                <a:solidFill>
                  <a:srgbClr val="FF0000"/>
                </a:solidFill>
              </a:rPr>
              <a:t>Control of Fire </a:t>
            </a:r>
            <a:r>
              <a:rPr lang="en-US" dirty="0"/>
              <a:t>would have improved the life of Paleolithic peoples?</a:t>
            </a:r>
          </a:p>
        </p:txBody>
      </p:sp>
      <p:pic>
        <p:nvPicPr>
          <p:cNvPr id="1026" name="Picture 2" descr="Image result for paleolithic f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4153868" cy="276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Where did humans first appear?</a:t>
            </a:r>
          </a:p>
        </p:txBody>
      </p:sp>
      <p:pic>
        <p:nvPicPr>
          <p:cNvPr id="34821" name="Picture 5" descr="http://rosalieee.files.wordpress.com/2009/01/human-mig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229" y="304800"/>
            <a:ext cx="7162800" cy="617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Migration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219200"/>
            <a:ext cx="8305800" cy="5867400"/>
          </a:xfrm>
        </p:spPr>
        <p:txBody>
          <a:bodyPr/>
          <a:lstStyle/>
          <a:p>
            <a:r>
              <a:rPr lang="en-US" sz="2800" u="sng" dirty="0"/>
              <a:t>Homo sapiens</a:t>
            </a:r>
            <a:r>
              <a:rPr lang="en-US" sz="2800" dirty="0"/>
              <a:t> (modern humans) first appeared in AFRICA about 200,000 (TWKO) years ago.  </a:t>
            </a:r>
            <a:endParaRPr lang="en-US" sz="2800" dirty="0">
              <a:sym typeface="Wingdings" pitchFamily="2" charset="2"/>
            </a:endParaRPr>
          </a:p>
          <a:p>
            <a:r>
              <a:rPr lang="en-US" sz="2800" u="sng" dirty="0">
                <a:sym typeface="Wingdings" pitchFamily="2" charset="2"/>
              </a:rPr>
              <a:t>Hunter-Forager</a:t>
            </a:r>
            <a:r>
              <a:rPr lang="en-US" sz="2800" dirty="0">
                <a:sym typeface="Wingdings" pitchFamily="2" charset="2"/>
              </a:rPr>
              <a:t> – survived by hunting and gathering food</a:t>
            </a:r>
          </a:p>
          <a:p>
            <a:r>
              <a:rPr lang="en-US" sz="2800" u="sng" dirty="0">
                <a:sym typeface="Wingdings" pitchFamily="2" charset="2"/>
              </a:rPr>
              <a:t>Migration</a:t>
            </a:r>
            <a:r>
              <a:rPr lang="en-US" sz="2800" dirty="0">
                <a:sym typeface="Wingdings" pitchFamily="2" charset="2"/>
              </a:rPr>
              <a:t> – necessary for survival because as the animals an plants moved, so did the people</a:t>
            </a:r>
          </a:p>
          <a:p>
            <a:pPr lvl="1"/>
            <a:r>
              <a:rPr lang="en-US" sz="2400" dirty="0">
                <a:sym typeface="Wingdings" pitchFamily="2" charset="2"/>
              </a:rPr>
              <a:t>Push Migration – Climate Change (ice age), Population Density</a:t>
            </a:r>
          </a:p>
          <a:p>
            <a:pPr lvl="1"/>
            <a:r>
              <a:rPr lang="en-US" sz="2400" dirty="0">
                <a:sym typeface="Wingdings" pitchFamily="2" charset="2"/>
              </a:rPr>
              <a:t>Pull Migration – New sources of food and fresh water</a:t>
            </a:r>
          </a:p>
          <a:p>
            <a:pPr lvl="1"/>
            <a:r>
              <a:rPr lang="en-US" sz="2400" dirty="0">
                <a:sym typeface="Wingdings" pitchFamily="2" charset="2"/>
              </a:rPr>
              <a:t>Humans gradually migrated to almost every corner of the earth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891</Words>
  <Application>Microsoft Office PowerPoint</Application>
  <PresentationFormat>On-screen Show (4:3)</PresentationFormat>
  <Paragraphs>101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Office Theme</vt:lpstr>
      <vt:lpstr>From Hunter-Gatherers to Settled Societies </vt:lpstr>
      <vt:lpstr>A Note About Dates:</vt:lpstr>
      <vt:lpstr>The Paleolithic Era 2.5 million years ago to about 8000 B.C.  The longest span of human existence!</vt:lpstr>
      <vt:lpstr>Key Vocabulary:</vt:lpstr>
      <vt:lpstr>What evidence explains the earliest history of humans and the planet?</vt:lpstr>
      <vt:lpstr>Hominids vs. Primates</vt:lpstr>
      <vt:lpstr>FIRE !!!!!!!</vt:lpstr>
      <vt:lpstr>Where did humans first appear?</vt:lpstr>
      <vt:lpstr>Migration</vt:lpstr>
      <vt:lpstr>PowerPoint Presentation</vt:lpstr>
      <vt:lpstr>What were the characteristics of their society, technology, economy, and culture?</vt:lpstr>
      <vt:lpstr>How might our attitudes toward the modern world influence our assessment of Paleolithic societies?</vt:lpstr>
      <vt:lpstr>The First Megaliths?</vt:lpstr>
      <vt:lpstr>What does this reveal about the changes in Paleolithic societies over time?</vt:lpstr>
      <vt:lpstr>Quiz Time!</vt:lpstr>
      <vt:lpstr>PowerPoint Presentation</vt:lpstr>
      <vt:lpstr>PowerPoint Presentation</vt:lpstr>
      <vt:lpstr>PowerPoint Presentation</vt:lpstr>
      <vt:lpstr>Answers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Paleolithic Era</dc:title>
  <dc:creator>cit-sysop</dc:creator>
  <cp:lastModifiedBy>Wyka, Michael</cp:lastModifiedBy>
  <cp:revision>28</cp:revision>
  <cp:lastPrinted>2014-08-08T15:37:19Z</cp:lastPrinted>
  <dcterms:created xsi:type="dcterms:W3CDTF">2014-08-04T18:03:02Z</dcterms:created>
  <dcterms:modified xsi:type="dcterms:W3CDTF">2016-08-10T18:27:07Z</dcterms:modified>
</cp:coreProperties>
</file>