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57" r:id="rId4"/>
    <p:sldId id="258" r:id="rId5"/>
    <p:sldId id="259" r:id="rId6"/>
    <p:sldId id="260" r:id="rId7"/>
    <p:sldId id="261" r:id="rId8"/>
    <p:sldId id="293"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4" r:id="rId33"/>
    <p:sldId id="285" r:id="rId34"/>
    <p:sldId id="288" r:id="rId35"/>
    <p:sldId id="287" r:id="rId36"/>
    <p:sldId id="291" r:id="rId37"/>
    <p:sldId id="289" r:id="rId38"/>
    <p:sldId id="294"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0" d="100"/>
          <a:sy n="60" d="100"/>
        </p:scale>
        <p:origin x="53" y="4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8876A6-FE1A-472E-8546-52DE8CB00C7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279412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8876A6-FE1A-472E-8546-52DE8CB00C7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390542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8876A6-FE1A-472E-8546-52DE8CB00C7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392316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8876A6-FE1A-472E-8546-52DE8CB00C7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27824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8876A6-FE1A-472E-8546-52DE8CB00C7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75256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8876A6-FE1A-472E-8546-52DE8CB00C7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10777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8876A6-FE1A-472E-8546-52DE8CB00C7A}"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303030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8876A6-FE1A-472E-8546-52DE8CB00C7A}"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247597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876A6-FE1A-472E-8546-52DE8CB00C7A}"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20395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8876A6-FE1A-472E-8546-52DE8CB00C7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185270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8876A6-FE1A-472E-8546-52DE8CB00C7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FB035-BC4E-4D2E-A106-3FF723E7D260}" type="slidenum">
              <a:rPr lang="en-US" smtClean="0"/>
              <a:t>‹#›</a:t>
            </a:fld>
            <a:endParaRPr lang="en-US"/>
          </a:p>
        </p:txBody>
      </p:sp>
    </p:spTree>
    <p:extLst>
      <p:ext uri="{BB962C8B-B14F-4D97-AF65-F5344CB8AC3E}">
        <p14:creationId xmlns:p14="http://schemas.microsoft.com/office/powerpoint/2010/main" val="162318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876A6-FE1A-472E-8546-52DE8CB00C7A}" type="datetimeFigureOut">
              <a:rPr lang="en-US" smtClean="0"/>
              <a:t>4/24/2017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FB035-BC4E-4D2E-A106-3FF723E7D260}" type="slidenum">
              <a:rPr lang="en-US" smtClean="0"/>
              <a:t>‹#›</a:t>
            </a:fld>
            <a:endParaRPr lang="en-US"/>
          </a:p>
        </p:txBody>
      </p:sp>
    </p:spTree>
    <p:extLst>
      <p:ext uri="{BB962C8B-B14F-4D97-AF65-F5344CB8AC3E}">
        <p14:creationId xmlns:p14="http://schemas.microsoft.com/office/powerpoint/2010/main" val="2656250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6166"/>
            <a:ext cx="9144000" cy="931905"/>
          </a:xfrm>
        </p:spPr>
        <p:txBody>
          <a:bodyPr/>
          <a:lstStyle/>
          <a:p>
            <a:r>
              <a:rPr lang="en-US" dirty="0" err="1"/>
              <a:t>Bellringer</a:t>
            </a:r>
            <a:r>
              <a:rPr lang="en-US" dirty="0"/>
              <a:t>:</a:t>
            </a:r>
          </a:p>
        </p:txBody>
      </p:sp>
      <p:sp>
        <p:nvSpPr>
          <p:cNvPr id="3" name="Subtitle 2"/>
          <p:cNvSpPr>
            <a:spLocks noGrp="1"/>
          </p:cNvSpPr>
          <p:nvPr>
            <p:ph type="subTitle" idx="1"/>
          </p:nvPr>
        </p:nvSpPr>
        <p:spPr>
          <a:xfrm>
            <a:off x="1302707" y="1741118"/>
            <a:ext cx="9365293" cy="3516682"/>
          </a:xfrm>
        </p:spPr>
        <p:txBody>
          <a:bodyPr>
            <a:noAutofit/>
          </a:bodyPr>
          <a:lstStyle/>
          <a:p>
            <a:r>
              <a:rPr lang="en-US" sz="3400" dirty="0"/>
              <a:t>Take your Period 5 Review out and begin working it.</a:t>
            </a:r>
          </a:p>
          <a:p>
            <a:r>
              <a:rPr lang="en-US" sz="3400" dirty="0"/>
              <a:t>  </a:t>
            </a:r>
          </a:p>
          <a:p>
            <a:r>
              <a:rPr lang="en-US" sz="3400" dirty="0"/>
              <a:t>If you were absent yesterday, pick your review up from the front table.</a:t>
            </a:r>
          </a:p>
          <a:p>
            <a:endParaRPr lang="en-US" sz="3400" dirty="0"/>
          </a:p>
          <a:p>
            <a:r>
              <a:rPr lang="en-US" sz="3400" dirty="0"/>
              <a:t>Test tomorrow on Unit 5.  </a:t>
            </a:r>
          </a:p>
          <a:p>
            <a:endParaRPr lang="en-US" sz="3400" dirty="0"/>
          </a:p>
          <a:p>
            <a:r>
              <a:rPr lang="en-US" sz="3400" dirty="0"/>
              <a:t>Yay!</a:t>
            </a:r>
          </a:p>
        </p:txBody>
      </p:sp>
    </p:spTree>
    <p:extLst>
      <p:ext uri="{BB962C8B-B14F-4D97-AF65-F5344CB8AC3E}">
        <p14:creationId xmlns:p14="http://schemas.microsoft.com/office/powerpoint/2010/main" val="117822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39664"/>
          </a:xfrm>
        </p:spPr>
        <p:txBody>
          <a:bodyPr>
            <a:normAutofit fontScale="90000"/>
          </a:bodyPr>
          <a:lstStyle/>
          <a:p>
            <a:r>
              <a:rPr lang="en-US" dirty="0"/>
              <a:t>7.  Which political revolution gave rise to the circumstances that allowed for the rise of Napoleon Bonaparte?  </a:t>
            </a:r>
            <a:br>
              <a:rPr lang="en-US" dirty="0"/>
            </a:br>
            <a:endParaRPr lang="en-US" dirty="0"/>
          </a:p>
        </p:txBody>
      </p:sp>
      <p:sp>
        <p:nvSpPr>
          <p:cNvPr id="3" name="Content Placeholder 2"/>
          <p:cNvSpPr>
            <a:spLocks noGrp="1"/>
          </p:cNvSpPr>
          <p:nvPr>
            <p:ph idx="1"/>
          </p:nvPr>
        </p:nvSpPr>
        <p:spPr>
          <a:xfrm>
            <a:off x="325677" y="2304789"/>
            <a:ext cx="11028123" cy="3533971"/>
          </a:xfrm>
        </p:spPr>
        <p:txBody>
          <a:bodyPr>
            <a:normAutofit/>
          </a:bodyPr>
          <a:lstStyle/>
          <a:p>
            <a:pPr marL="0" indent="0">
              <a:buNone/>
            </a:pPr>
            <a:r>
              <a:rPr lang="en-US" sz="3600" dirty="0">
                <a:solidFill>
                  <a:srgbClr val="002060"/>
                </a:solidFill>
              </a:rPr>
              <a:t>Once again, the French Revolution Dude!</a:t>
            </a:r>
          </a:p>
        </p:txBody>
      </p:sp>
      <p:pic>
        <p:nvPicPr>
          <p:cNvPr id="4098" name="Picture 2" descr="Image result for napoleon bonap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200" y="1334957"/>
            <a:ext cx="3232607" cy="5279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napoleon bonaparte on ho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000" y="3031299"/>
            <a:ext cx="3054996" cy="358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1000" fill="hold"/>
                                        <p:tgtEl>
                                          <p:spTgt spid="4100"/>
                                        </p:tgtEl>
                                        <p:attrNameLst>
                                          <p:attrName>ppt_w</p:attrName>
                                        </p:attrNameLst>
                                      </p:cBhvr>
                                      <p:tavLst>
                                        <p:tav tm="0">
                                          <p:val>
                                            <p:fltVal val="0"/>
                                          </p:val>
                                        </p:tav>
                                        <p:tav tm="100000">
                                          <p:val>
                                            <p:strVal val="#ppt_w"/>
                                          </p:val>
                                        </p:tav>
                                      </p:tavLst>
                                    </p:anim>
                                    <p:anim calcmode="lin" valueType="num">
                                      <p:cBhvr>
                                        <p:cTn id="14" dur="1000" fill="hold"/>
                                        <p:tgtEl>
                                          <p:spTgt spid="4100"/>
                                        </p:tgtEl>
                                        <p:attrNameLst>
                                          <p:attrName>ppt_h</p:attrName>
                                        </p:attrNameLst>
                                      </p:cBhvr>
                                      <p:tavLst>
                                        <p:tav tm="0">
                                          <p:val>
                                            <p:fltVal val="0"/>
                                          </p:val>
                                        </p:tav>
                                        <p:tav tm="100000">
                                          <p:val>
                                            <p:strVal val="#ppt_h"/>
                                          </p:val>
                                        </p:tav>
                                      </p:tavLst>
                                    </p:anim>
                                    <p:anim calcmode="lin" valueType="num">
                                      <p:cBhvr>
                                        <p:cTn id="15" dur="1000" fill="hold"/>
                                        <p:tgtEl>
                                          <p:spTgt spid="4100"/>
                                        </p:tgtEl>
                                        <p:attrNameLst>
                                          <p:attrName>style.rotation</p:attrName>
                                        </p:attrNameLst>
                                      </p:cBhvr>
                                      <p:tavLst>
                                        <p:tav tm="0">
                                          <p:val>
                                            <p:fltVal val="90"/>
                                          </p:val>
                                        </p:tav>
                                        <p:tav tm="100000">
                                          <p:val>
                                            <p:fltVal val="0"/>
                                          </p:val>
                                        </p:tav>
                                      </p:tavLst>
                                    </p:anim>
                                    <p:animEffect transition="in" filter="fade">
                                      <p:cBhvr>
                                        <p:cTn id="16"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14196"/>
          </a:xfrm>
        </p:spPr>
        <p:txBody>
          <a:bodyPr>
            <a:normAutofit fontScale="90000"/>
          </a:bodyPr>
          <a:lstStyle/>
          <a:p>
            <a:r>
              <a:rPr lang="en-US" dirty="0"/>
              <a:t>8.  Which political revolution is Simon Bolivar associated with?  What was his overall goal?  Did he reach this goal?</a:t>
            </a:r>
            <a:br>
              <a:rPr lang="en-US" dirty="0"/>
            </a:br>
            <a:endParaRPr lang="en-US" dirty="0"/>
          </a:p>
        </p:txBody>
      </p:sp>
      <p:sp>
        <p:nvSpPr>
          <p:cNvPr id="3" name="Content Placeholder 2"/>
          <p:cNvSpPr>
            <a:spLocks noGrp="1"/>
          </p:cNvSpPr>
          <p:nvPr>
            <p:ph idx="1"/>
          </p:nvPr>
        </p:nvSpPr>
        <p:spPr>
          <a:xfrm>
            <a:off x="838200" y="2517731"/>
            <a:ext cx="10515600" cy="3659231"/>
          </a:xfrm>
        </p:spPr>
        <p:txBody>
          <a:bodyPr>
            <a:normAutofit/>
          </a:bodyPr>
          <a:lstStyle/>
          <a:p>
            <a:pPr marL="514350" indent="-514350">
              <a:buFont typeface="+mj-lt"/>
              <a:buAutoNum type="arabicPeriod"/>
            </a:pPr>
            <a:r>
              <a:rPr lang="en-US" sz="3600" dirty="0"/>
              <a:t>Latin America (for independence from Spain)</a:t>
            </a:r>
          </a:p>
          <a:p>
            <a:pPr marL="514350" indent="-514350">
              <a:buFont typeface="+mj-lt"/>
              <a:buAutoNum type="arabicPeriod"/>
            </a:pPr>
            <a:r>
              <a:rPr lang="en-US" sz="3600" dirty="0"/>
              <a:t>The creation of a pan-South                                                 American nation.</a:t>
            </a:r>
          </a:p>
          <a:p>
            <a:pPr marL="514350" indent="-514350">
              <a:buFont typeface="+mj-lt"/>
              <a:buAutoNum type="arabicPeriod"/>
            </a:pPr>
            <a:r>
              <a:rPr lang="en-US" sz="3600" dirty="0"/>
              <a:t>No.  The region he helped free                                                   from Spanish control became                                        several nations, rather than one.  </a:t>
            </a:r>
          </a:p>
        </p:txBody>
      </p:sp>
      <p:pic>
        <p:nvPicPr>
          <p:cNvPr id="5122" name="Picture 2" descr="Image result for simon boli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116" y="3314764"/>
            <a:ext cx="3960730" cy="330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5467"/>
          </a:xfrm>
        </p:spPr>
        <p:txBody>
          <a:bodyPr>
            <a:normAutofit fontScale="90000"/>
          </a:bodyPr>
          <a:lstStyle/>
          <a:p>
            <a:r>
              <a:rPr lang="en-US" dirty="0"/>
              <a:t>9.  Revolutionary figures such as Thomas Jefferson, John Adams, and Simon Bolivar, were inspired by the _________________________________, an intellectual movement of the 1700s which centered on the idea of reason being the primary source of authority, and which espoused ideas of liberty, natural rights, limited constitutional government, private property rights, among other ideas.   </a:t>
            </a:r>
            <a:br>
              <a:rPr lang="en-US" dirty="0"/>
            </a:br>
            <a:endParaRPr lang="en-US" dirty="0"/>
          </a:p>
        </p:txBody>
      </p:sp>
      <p:sp>
        <p:nvSpPr>
          <p:cNvPr id="4" name="TextBox 3"/>
          <p:cNvSpPr txBox="1"/>
          <p:nvPr/>
        </p:nvSpPr>
        <p:spPr>
          <a:xfrm>
            <a:off x="3269293" y="1640910"/>
            <a:ext cx="4246323" cy="584775"/>
          </a:xfrm>
          <a:prstGeom prst="rect">
            <a:avLst/>
          </a:prstGeom>
          <a:noFill/>
        </p:spPr>
        <p:txBody>
          <a:bodyPr wrap="square" rtlCol="0">
            <a:spAutoFit/>
          </a:bodyPr>
          <a:lstStyle/>
          <a:p>
            <a:r>
              <a:rPr lang="en-US" sz="3200" b="1" dirty="0">
                <a:solidFill>
                  <a:srgbClr val="C00000"/>
                </a:solidFill>
              </a:rPr>
              <a:t>ENLIGHTENMENT</a:t>
            </a:r>
          </a:p>
        </p:txBody>
      </p:sp>
    </p:spTree>
    <p:extLst>
      <p:ext uri="{BB962C8B-B14F-4D97-AF65-F5344CB8AC3E}">
        <p14:creationId xmlns:p14="http://schemas.microsoft.com/office/powerpoint/2010/main" val="27819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261143"/>
          </a:xfrm>
        </p:spPr>
        <p:txBody>
          <a:bodyPr>
            <a:normAutofit/>
          </a:bodyPr>
          <a:lstStyle/>
          <a:p>
            <a:r>
              <a:rPr lang="en-US" dirty="0"/>
              <a:t>10.  Who attended the </a:t>
            </a:r>
            <a:r>
              <a:rPr lang="en-US" b="1" dirty="0"/>
              <a:t>Berlin Conference</a:t>
            </a:r>
            <a:r>
              <a:rPr lang="en-US" dirty="0"/>
              <a:t>?  </a:t>
            </a:r>
            <a:br>
              <a:rPr lang="en-US" dirty="0"/>
            </a:br>
            <a:br>
              <a:rPr lang="en-US" dirty="0"/>
            </a:br>
            <a:r>
              <a:rPr lang="en-US" dirty="0"/>
              <a:t> </a:t>
            </a:r>
            <a:br>
              <a:rPr lang="en-US" dirty="0"/>
            </a:br>
            <a:r>
              <a:rPr lang="en-US" dirty="0"/>
              <a:t>What did it accomplish?  </a:t>
            </a:r>
            <a:br>
              <a:rPr lang="en-US" dirty="0"/>
            </a:br>
            <a:br>
              <a:rPr lang="en-US" dirty="0"/>
            </a:br>
            <a:r>
              <a:rPr lang="en-US" dirty="0"/>
              <a:t> </a:t>
            </a:r>
            <a:br>
              <a:rPr lang="en-US" dirty="0"/>
            </a:br>
            <a:r>
              <a:rPr lang="en-US" dirty="0"/>
              <a:t>Who wasn’t invited?  </a:t>
            </a:r>
            <a:br>
              <a:rPr lang="en-US" dirty="0"/>
            </a:br>
            <a:r>
              <a:rPr lang="en-US" dirty="0"/>
              <a:t> </a:t>
            </a:r>
            <a:br>
              <a:rPr lang="en-US" dirty="0"/>
            </a:br>
            <a:r>
              <a:rPr lang="en-US" dirty="0"/>
              <a:t>When did it occur?  </a:t>
            </a:r>
            <a:br>
              <a:rPr lang="en-US" dirty="0"/>
            </a:br>
            <a:endParaRPr lang="en-US" dirty="0"/>
          </a:p>
        </p:txBody>
      </p:sp>
      <p:sp>
        <p:nvSpPr>
          <p:cNvPr id="4" name="TextBox 3"/>
          <p:cNvSpPr txBox="1"/>
          <p:nvPr/>
        </p:nvSpPr>
        <p:spPr>
          <a:xfrm>
            <a:off x="2091847" y="1215025"/>
            <a:ext cx="7716032" cy="646331"/>
          </a:xfrm>
          <a:prstGeom prst="rect">
            <a:avLst/>
          </a:prstGeom>
          <a:noFill/>
        </p:spPr>
        <p:txBody>
          <a:bodyPr wrap="square" rtlCol="0">
            <a:spAutoFit/>
          </a:bodyPr>
          <a:lstStyle/>
          <a:p>
            <a:r>
              <a:rPr lang="en-US" sz="3600" dirty="0">
                <a:solidFill>
                  <a:srgbClr val="C00000"/>
                </a:solidFill>
              </a:rPr>
              <a:t>The European Nations</a:t>
            </a:r>
          </a:p>
        </p:txBody>
      </p:sp>
      <p:sp>
        <p:nvSpPr>
          <p:cNvPr id="5" name="Rectangle 4"/>
          <p:cNvSpPr/>
          <p:nvPr/>
        </p:nvSpPr>
        <p:spPr>
          <a:xfrm>
            <a:off x="743360" y="3034030"/>
            <a:ext cx="11324190" cy="923330"/>
          </a:xfrm>
          <a:prstGeom prst="rect">
            <a:avLst/>
          </a:prstGeom>
        </p:spPr>
        <p:txBody>
          <a:bodyPr wrap="none">
            <a:spAutoFit/>
          </a:bodyPr>
          <a:lstStyle/>
          <a:p>
            <a:r>
              <a:rPr lang="en-US" sz="3500" dirty="0">
                <a:solidFill>
                  <a:srgbClr val="C00000"/>
                </a:solidFill>
              </a:rPr>
              <a:t>It divided Africa up amongst the European Imperial powers.</a:t>
            </a:r>
          </a:p>
          <a:p>
            <a:endParaRPr lang="en-US" dirty="0">
              <a:solidFill>
                <a:srgbClr val="C00000"/>
              </a:solidFill>
            </a:endParaRPr>
          </a:p>
        </p:txBody>
      </p:sp>
      <p:sp>
        <p:nvSpPr>
          <p:cNvPr id="6" name="Rectangle 5"/>
          <p:cNvSpPr/>
          <p:nvPr/>
        </p:nvSpPr>
        <p:spPr>
          <a:xfrm>
            <a:off x="4964632" y="4737815"/>
            <a:ext cx="3860224" cy="646331"/>
          </a:xfrm>
          <a:prstGeom prst="rect">
            <a:avLst/>
          </a:prstGeom>
        </p:spPr>
        <p:txBody>
          <a:bodyPr wrap="none">
            <a:spAutoFit/>
          </a:bodyPr>
          <a:lstStyle/>
          <a:p>
            <a:r>
              <a:rPr lang="en-US" sz="3600" dirty="0">
                <a:solidFill>
                  <a:srgbClr val="C00000"/>
                </a:solidFill>
              </a:rPr>
              <a:t>The African Nations</a:t>
            </a:r>
          </a:p>
        </p:txBody>
      </p:sp>
      <p:sp>
        <p:nvSpPr>
          <p:cNvPr id="7" name="Rectangle 6"/>
          <p:cNvSpPr/>
          <p:nvPr/>
        </p:nvSpPr>
        <p:spPr>
          <a:xfrm>
            <a:off x="5763376" y="5820540"/>
            <a:ext cx="2198038" cy="646331"/>
          </a:xfrm>
          <a:prstGeom prst="rect">
            <a:avLst/>
          </a:prstGeom>
        </p:spPr>
        <p:txBody>
          <a:bodyPr wrap="none">
            <a:spAutoFit/>
          </a:bodyPr>
          <a:lstStyle/>
          <a:p>
            <a:r>
              <a:rPr lang="en-US" sz="3600" dirty="0">
                <a:solidFill>
                  <a:srgbClr val="C00000"/>
                </a:solidFill>
              </a:rPr>
              <a:t>1884-1885</a:t>
            </a:r>
          </a:p>
        </p:txBody>
      </p:sp>
    </p:spTree>
    <p:extLst>
      <p:ext uri="{BB962C8B-B14F-4D97-AF65-F5344CB8AC3E}">
        <p14:creationId xmlns:p14="http://schemas.microsoft.com/office/powerpoint/2010/main" val="327374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erlin con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544" y="1390390"/>
            <a:ext cx="6612412" cy="37249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erlin con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76" y="1132758"/>
            <a:ext cx="47625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5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06042"/>
          </a:xfrm>
        </p:spPr>
        <p:txBody>
          <a:bodyPr>
            <a:normAutofit/>
          </a:bodyPr>
          <a:lstStyle/>
          <a:p>
            <a:r>
              <a:rPr lang="en-US" dirty="0"/>
              <a:t>11.  Which revolution is the </a:t>
            </a:r>
            <a:r>
              <a:rPr lang="en-US" b="1" dirty="0"/>
              <a:t>Reign of Terror</a:t>
            </a:r>
            <a:r>
              <a:rPr lang="en-US" dirty="0"/>
              <a:t> associated with?  </a:t>
            </a:r>
            <a:br>
              <a:rPr lang="en-US" dirty="0"/>
            </a:br>
            <a:r>
              <a:rPr lang="en-US" dirty="0"/>
              <a:t> </a:t>
            </a:r>
            <a:br>
              <a:rPr lang="en-US" dirty="0"/>
            </a:br>
            <a:br>
              <a:rPr lang="en-US" dirty="0"/>
            </a:br>
            <a:r>
              <a:rPr lang="en-US" dirty="0"/>
              <a:t>In brief, what is it?  </a:t>
            </a:r>
            <a:br>
              <a:rPr lang="en-US" dirty="0"/>
            </a:br>
            <a:endParaRPr lang="en-US" dirty="0"/>
          </a:p>
        </p:txBody>
      </p:sp>
      <p:sp>
        <p:nvSpPr>
          <p:cNvPr id="4" name="TextBox 3"/>
          <p:cNvSpPr txBox="1"/>
          <p:nvPr/>
        </p:nvSpPr>
        <p:spPr>
          <a:xfrm>
            <a:off x="5123145" y="1427967"/>
            <a:ext cx="5198302" cy="646331"/>
          </a:xfrm>
          <a:prstGeom prst="rect">
            <a:avLst/>
          </a:prstGeom>
          <a:noFill/>
        </p:spPr>
        <p:txBody>
          <a:bodyPr wrap="square" rtlCol="0">
            <a:spAutoFit/>
          </a:bodyPr>
          <a:lstStyle/>
          <a:p>
            <a:r>
              <a:rPr lang="en-US" sz="3600" dirty="0">
                <a:solidFill>
                  <a:srgbClr val="C00000"/>
                </a:solidFill>
              </a:rPr>
              <a:t>The French Revolution </a:t>
            </a:r>
          </a:p>
        </p:txBody>
      </p:sp>
      <p:sp>
        <p:nvSpPr>
          <p:cNvPr id="5" name="TextBox 4"/>
          <p:cNvSpPr txBox="1"/>
          <p:nvPr/>
        </p:nvSpPr>
        <p:spPr>
          <a:xfrm>
            <a:off x="713984" y="3532340"/>
            <a:ext cx="10822487" cy="2185214"/>
          </a:xfrm>
          <a:prstGeom prst="rect">
            <a:avLst/>
          </a:prstGeom>
          <a:noFill/>
        </p:spPr>
        <p:txBody>
          <a:bodyPr wrap="square" rtlCol="0">
            <a:spAutoFit/>
          </a:bodyPr>
          <a:lstStyle/>
          <a:p>
            <a:r>
              <a:rPr lang="en-US" sz="3400" dirty="0">
                <a:solidFill>
                  <a:srgbClr val="C00000"/>
                </a:solidFill>
              </a:rPr>
              <a:t>The Reign of Terror was a period of violence that occurred after the onset of the French Revolution, incited by conflict between two rival political factions and marked by mass executions of "enemies of the revolution". </a:t>
            </a:r>
          </a:p>
        </p:txBody>
      </p:sp>
    </p:spTree>
    <p:extLst>
      <p:ext uri="{BB962C8B-B14F-4D97-AF65-F5344CB8AC3E}">
        <p14:creationId xmlns:p14="http://schemas.microsoft.com/office/powerpoint/2010/main" val="13425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  Which revolution began with a king and ended with an emperor?  </a:t>
            </a:r>
          </a:p>
        </p:txBody>
      </p:sp>
      <p:sp>
        <p:nvSpPr>
          <p:cNvPr id="3" name="Content Placeholder 2"/>
          <p:cNvSpPr>
            <a:spLocks noGrp="1"/>
          </p:cNvSpPr>
          <p:nvPr>
            <p:ph idx="1"/>
          </p:nvPr>
        </p:nvSpPr>
        <p:spPr>
          <a:xfrm>
            <a:off x="362472" y="1847426"/>
            <a:ext cx="7428978" cy="2116899"/>
          </a:xfrm>
        </p:spPr>
        <p:txBody>
          <a:bodyPr/>
          <a:lstStyle/>
          <a:p>
            <a:pPr marL="0" indent="0" algn="ctr">
              <a:buNone/>
            </a:pPr>
            <a:r>
              <a:rPr lang="en-US" dirty="0"/>
              <a:t>Again, and even again….</a:t>
            </a:r>
          </a:p>
          <a:p>
            <a:pPr marL="0" indent="0" algn="ctr">
              <a:buNone/>
            </a:pPr>
            <a:endParaRPr lang="en-US" dirty="0"/>
          </a:p>
          <a:p>
            <a:pPr marL="0" indent="0" algn="ctr">
              <a:buNone/>
            </a:pPr>
            <a:r>
              <a:rPr lang="en-US" sz="3400" dirty="0"/>
              <a:t>The </a:t>
            </a:r>
            <a:r>
              <a:rPr lang="en-US" sz="4000" dirty="0">
                <a:solidFill>
                  <a:srgbClr val="C00000"/>
                </a:solidFill>
              </a:rPr>
              <a:t>French Revolution </a:t>
            </a:r>
            <a:r>
              <a:rPr lang="en-US" sz="3400" dirty="0"/>
              <a:t>DUDE!</a:t>
            </a:r>
          </a:p>
        </p:txBody>
      </p:sp>
      <p:pic>
        <p:nvPicPr>
          <p:cNvPr id="7170" name="Picture 2" descr="Image result for king louis x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2" y="4121063"/>
            <a:ext cx="4340376" cy="23802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napol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760" y="1998162"/>
            <a:ext cx="3886200" cy="4991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3040" y="3964325"/>
            <a:ext cx="2862719" cy="923330"/>
          </a:xfrm>
          <a:prstGeom prst="rect">
            <a:avLst/>
          </a:prstGeom>
          <a:noFill/>
        </p:spPr>
        <p:txBody>
          <a:bodyPr wrap="square" rtlCol="0">
            <a:spAutoFit/>
          </a:bodyPr>
          <a:lstStyle/>
          <a:p>
            <a:r>
              <a:rPr lang="en-US" dirty="0"/>
              <a:t>King Louis XVI and </a:t>
            </a:r>
          </a:p>
          <a:p>
            <a:endParaRPr lang="en-US" dirty="0"/>
          </a:p>
          <a:p>
            <a:r>
              <a:rPr lang="en-US" dirty="0"/>
              <a:t>         Napoleon Bonaparte</a:t>
            </a:r>
          </a:p>
        </p:txBody>
      </p:sp>
    </p:spTree>
    <p:extLst>
      <p:ext uri="{BB962C8B-B14F-4D97-AF65-F5344CB8AC3E}">
        <p14:creationId xmlns:p14="http://schemas.microsoft.com/office/powerpoint/2010/main" val="37851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additive="base">
                                        <p:cTn id="17" dur="500" fill="hold"/>
                                        <p:tgtEl>
                                          <p:spTgt spid="7170"/>
                                        </p:tgtEl>
                                        <p:attrNameLst>
                                          <p:attrName>ppt_x</p:attrName>
                                        </p:attrNameLst>
                                      </p:cBhvr>
                                      <p:tavLst>
                                        <p:tav tm="0">
                                          <p:val>
                                            <p:strVal val="#ppt_x"/>
                                          </p:val>
                                        </p:tav>
                                        <p:tav tm="100000">
                                          <p:val>
                                            <p:strVal val="#ppt_x"/>
                                          </p:val>
                                        </p:tav>
                                      </p:tavLst>
                                    </p:anim>
                                    <p:anim calcmode="lin" valueType="num">
                                      <p:cBhvr additive="base">
                                        <p:cTn id="1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anim calcmode="lin" valueType="num">
                                      <p:cBhvr additive="base">
                                        <p:cTn id="23" dur="500" fill="hold"/>
                                        <p:tgtEl>
                                          <p:spTgt spid="7172"/>
                                        </p:tgtEl>
                                        <p:attrNameLst>
                                          <p:attrName>ppt_x</p:attrName>
                                        </p:attrNameLst>
                                      </p:cBhvr>
                                      <p:tavLst>
                                        <p:tav tm="0">
                                          <p:val>
                                            <p:strVal val="#ppt_x"/>
                                          </p:val>
                                        </p:tav>
                                        <p:tav tm="100000">
                                          <p:val>
                                            <p:strVal val="#ppt_x"/>
                                          </p:val>
                                        </p:tav>
                                      </p:tavLst>
                                    </p:anim>
                                    <p:anim calcmode="lin" valueType="num">
                                      <p:cBhvr additive="base">
                                        <p:cTn id="2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  Against which country was </a:t>
            </a:r>
            <a:r>
              <a:rPr lang="en-US" b="1" dirty="0"/>
              <a:t>Toussaint </a:t>
            </a:r>
            <a:r>
              <a:rPr lang="en-US" b="1" dirty="0" err="1"/>
              <a:t>L’Ouverture</a:t>
            </a:r>
            <a:r>
              <a:rPr lang="en-US" dirty="0"/>
              <a:t> and the Haitian slaves rebelling?</a:t>
            </a:r>
          </a:p>
        </p:txBody>
      </p:sp>
      <p:sp>
        <p:nvSpPr>
          <p:cNvPr id="3" name="Content Placeholder 2"/>
          <p:cNvSpPr>
            <a:spLocks noGrp="1"/>
          </p:cNvSpPr>
          <p:nvPr>
            <p:ph idx="1"/>
          </p:nvPr>
        </p:nvSpPr>
        <p:spPr>
          <a:xfrm>
            <a:off x="838200" y="2365131"/>
            <a:ext cx="10515600" cy="800100"/>
          </a:xfrm>
        </p:spPr>
        <p:txBody>
          <a:bodyPr>
            <a:normAutofit/>
          </a:bodyPr>
          <a:lstStyle/>
          <a:p>
            <a:pPr marL="0" indent="0" algn="ctr">
              <a:buNone/>
            </a:pPr>
            <a:r>
              <a:rPr lang="en-US" sz="3600" dirty="0"/>
              <a:t>France</a:t>
            </a:r>
          </a:p>
        </p:txBody>
      </p:sp>
      <p:pic>
        <p:nvPicPr>
          <p:cNvPr id="1026" name="Picture 2" descr="Image result for haitian pla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508" y="3578193"/>
            <a:ext cx="5076776" cy="231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8767"/>
          </a:xfrm>
        </p:spPr>
        <p:txBody>
          <a:bodyPr>
            <a:normAutofit/>
          </a:bodyPr>
          <a:lstStyle/>
          <a:p>
            <a:r>
              <a:rPr lang="en-US" dirty="0"/>
              <a:t>The </a:t>
            </a:r>
            <a:r>
              <a:rPr lang="en-US" b="1" dirty="0"/>
              <a:t>causes</a:t>
            </a:r>
            <a:r>
              <a:rPr lang="en-US" dirty="0"/>
              <a:t> of the Latin American (including Brazil) revolutions were</a:t>
            </a:r>
            <a:br>
              <a:rPr lang="en-US" dirty="0"/>
            </a:br>
            <a:br>
              <a:rPr lang="en-US" dirty="0"/>
            </a:br>
            <a:r>
              <a:rPr lang="en-US" dirty="0"/>
              <a:t>+ </a:t>
            </a:r>
            <a:r>
              <a:rPr lang="en-US" b="1" dirty="0"/>
              <a:t>Political and social inequality </a:t>
            </a:r>
            <a:br>
              <a:rPr lang="en-US" dirty="0"/>
            </a:br>
            <a:r>
              <a:rPr lang="en-US" dirty="0"/>
              <a:t>+ </a:t>
            </a:r>
            <a:r>
              <a:rPr lang="en-US" b="1" dirty="0"/>
              <a:t>Enlightenment ideas</a:t>
            </a:r>
            <a:br>
              <a:rPr lang="en-US" dirty="0"/>
            </a:br>
            <a:r>
              <a:rPr lang="en-US" dirty="0"/>
              <a:t>+ </a:t>
            </a:r>
            <a:r>
              <a:rPr lang="en-US" b="1" dirty="0"/>
              <a:t>The Inspiration of the American Revolution</a:t>
            </a:r>
            <a:br>
              <a:rPr lang="en-US" dirty="0"/>
            </a:br>
            <a:r>
              <a:rPr lang="en-US" dirty="0"/>
              <a:t>+ And in Brazil, </a:t>
            </a:r>
            <a:r>
              <a:rPr lang="en-US" b="1" dirty="0"/>
              <a:t>Napoleon’s Actions</a:t>
            </a:r>
            <a:r>
              <a:rPr lang="en-US" dirty="0"/>
              <a:t>.</a:t>
            </a:r>
            <a:br>
              <a:rPr lang="en-US" dirty="0"/>
            </a:br>
            <a:endParaRPr lang="en-US" dirty="0"/>
          </a:p>
        </p:txBody>
      </p:sp>
    </p:spTree>
    <p:extLst>
      <p:ext uri="{BB962C8B-B14F-4D97-AF65-F5344CB8AC3E}">
        <p14:creationId xmlns:p14="http://schemas.microsoft.com/office/powerpoint/2010/main" val="406531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Latin American Social Classes</a:t>
            </a:r>
          </a:p>
        </p:txBody>
      </p:sp>
      <p:pic>
        <p:nvPicPr>
          <p:cNvPr id="2050" name="Picture 2" descr="http://ancientcivilizationsapwh.weebly.com/uploads/1/2/4/4/12441395/89951045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80" y="2111829"/>
            <a:ext cx="3881120" cy="3049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47280" y="1869440"/>
            <a:ext cx="3992880" cy="923330"/>
          </a:xfrm>
          <a:prstGeom prst="rect">
            <a:avLst/>
          </a:prstGeom>
          <a:noFill/>
        </p:spPr>
        <p:txBody>
          <a:bodyPr wrap="square" rtlCol="0">
            <a:spAutoFit/>
          </a:bodyPr>
          <a:lstStyle/>
          <a:p>
            <a:r>
              <a:rPr lang="en-US" dirty="0"/>
              <a:t>Born in Europe (on the Iberian “Peninsula”) but now living in the New World.  </a:t>
            </a:r>
          </a:p>
        </p:txBody>
      </p:sp>
      <p:sp>
        <p:nvSpPr>
          <p:cNvPr id="8" name="Arrow: Left 7"/>
          <p:cNvSpPr/>
          <p:nvPr/>
        </p:nvSpPr>
        <p:spPr>
          <a:xfrm rot="20119520">
            <a:off x="6418384" y="2365124"/>
            <a:ext cx="923193" cy="246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05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Period 5 Review</a:t>
            </a:r>
            <a:br>
              <a:rPr lang="en-US" dirty="0"/>
            </a:br>
            <a:r>
              <a:rPr lang="en-US" dirty="0"/>
              <a:t>1750-1900</a:t>
            </a:r>
          </a:p>
        </p:txBody>
      </p:sp>
      <p:sp>
        <p:nvSpPr>
          <p:cNvPr id="3" name="Subtitle 2"/>
          <p:cNvSpPr>
            <a:spLocks noGrp="1"/>
          </p:cNvSpPr>
          <p:nvPr>
            <p:ph type="subTitle" idx="1"/>
          </p:nvPr>
        </p:nvSpPr>
        <p:spPr>
          <a:xfrm>
            <a:off x="1524000" y="4221270"/>
            <a:ext cx="9144000" cy="1036529"/>
          </a:xfrm>
        </p:spPr>
        <p:txBody>
          <a:bodyPr>
            <a:normAutofit/>
          </a:bodyPr>
          <a:lstStyle/>
          <a:p>
            <a:r>
              <a:rPr lang="en-US" sz="3200" dirty="0"/>
              <a:t>Mr. </a:t>
            </a:r>
            <a:r>
              <a:rPr lang="en-US" sz="3200" dirty="0" err="1"/>
              <a:t>Wyka’s</a:t>
            </a:r>
            <a:r>
              <a:rPr lang="en-US" sz="3200" dirty="0"/>
              <a:t> AP World History</a:t>
            </a:r>
          </a:p>
        </p:txBody>
      </p:sp>
    </p:spTree>
    <p:extLst>
      <p:ext uri="{BB962C8B-B14F-4D97-AF65-F5344CB8AC3E}">
        <p14:creationId xmlns:p14="http://schemas.microsoft.com/office/powerpoint/2010/main" val="74122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Brazil’s Independence</a:t>
            </a:r>
          </a:p>
        </p:txBody>
      </p:sp>
      <p:sp>
        <p:nvSpPr>
          <p:cNvPr id="3" name="Content Placeholder 2"/>
          <p:cNvSpPr>
            <a:spLocks noGrp="1"/>
          </p:cNvSpPr>
          <p:nvPr>
            <p:ph idx="1"/>
          </p:nvPr>
        </p:nvSpPr>
        <p:spPr/>
        <p:txBody>
          <a:bodyPr/>
          <a:lstStyle/>
          <a:p>
            <a:r>
              <a:rPr lang="en-US" dirty="0"/>
              <a:t>Napoleon drove the Portuguese royal family out of Europe to Brazil.  </a:t>
            </a:r>
          </a:p>
          <a:p>
            <a:r>
              <a:rPr lang="en-US" dirty="0"/>
              <a:t>After the threat of Napoleon passed, the king returned to Portugal, but his son, the prince, remained in Brazil.  </a:t>
            </a:r>
          </a:p>
          <a:p>
            <a:r>
              <a:rPr lang="en-US" dirty="0"/>
              <a:t>The Brazilian people urged the prince to break from Portugal, which he did, declaring a Constitutional Monarchy.  </a:t>
            </a:r>
          </a:p>
        </p:txBody>
      </p:sp>
    </p:spTree>
    <p:extLst>
      <p:ext uri="{BB962C8B-B14F-4D97-AF65-F5344CB8AC3E}">
        <p14:creationId xmlns:p14="http://schemas.microsoft.com/office/powerpoint/2010/main" val="1984950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5483"/>
          </a:xfrm>
        </p:spPr>
        <p:txBody>
          <a:bodyPr>
            <a:noAutofit/>
          </a:bodyPr>
          <a:lstStyle/>
          <a:p>
            <a:r>
              <a:rPr lang="en-US" sz="3600" dirty="0"/>
              <a:t>15.  Associate the following individuals with their Revolution:</a:t>
            </a:r>
            <a:br>
              <a:rPr lang="en-US" sz="3600" dirty="0"/>
            </a:br>
            <a:br>
              <a:rPr lang="en-US" sz="3600" dirty="0"/>
            </a:br>
            <a:r>
              <a:rPr lang="en-US" sz="3600" dirty="0"/>
              <a:t>Simon Bolivar</a:t>
            </a:r>
            <a:br>
              <a:rPr lang="en-US" sz="3600" dirty="0"/>
            </a:br>
            <a:r>
              <a:rPr lang="en-US" sz="3600" dirty="0"/>
              <a:t>Thomas Jefferson</a:t>
            </a:r>
            <a:br>
              <a:rPr lang="en-US" sz="3600" dirty="0"/>
            </a:br>
            <a:r>
              <a:rPr lang="en-US" sz="3600" dirty="0" err="1"/>
              <a:t>Maximillien</a:t>
            </a:r>
            <a:r>
              <a:rPr lang="en-US" sz="3600" dirty="0"/>
              <a:t> Robespierre</a:t>
            </a:r>
            <a:br>
              <a:rPr lang="en-US" sz="3600" dirty="0"/>
            </a:br>
            <a:r>
              <a:rPr lang="en-US" sz="3600" dirty="0"/>
              <a:t>John Adams</a:t>
            </a:r>
            <a:br>
              <a:rPr lang="en-US" sz="3600" dirty="0"/>
            </a:br>
            <a:r>
              <a:rPr lang="en-US" sz="3600" dirty="0"/>
              <a:t>George Washington</a:t>
            </a:r>
            <a:br>
              <a:rPr lang="en-US" sz="3600" dirty="0"/>
            </a:br>
            <a:r>
              <a:rPr lang="en-US" sz="3600" dirty="0"/>
              <a:t>Jose San Martin</a:t>
            </a:r>
            <a:br>
              <a:rPr lang="en-US" sz="3600" dirty="0"/>
            </a:br>
            <a:r>
              <a:rPr lang="en-US" sz="3600" dirty="0"/>
              <a:t>Father Miguel Hidalgo</a:t>
            </a:r>
            <a:br>
              <a:rPr lang="en-US" sz="3600" dirty="0"/>
            </a:br>
            <a:endParaRPr lang="en-US" sz="3600" dirty="0"/>
          </a:p>
        </p:txBody>
      </p:sp>
      <p:sp>
        <p:nvSpPr>
          <p:cNvPr id="4" name="TextBox 3"/>
          <p:cNvSpPr txBox="1"/>
          <p:nvPr/>
        </p:nvSpPr>
        <p:spPr>
          <a:xfrm>
            <a:off x="4457699" y="2259624"/>
            <a:ext cx="3288324" cy="369332"/>
          </a:xfrm>
          <a:prstGeom prst="rect">
            <a:avLst/>
          </a:prstGeom>
          <a:noFill/>
        </p:spPr>
        <p:txBody>
          <a:bodyPr wrap="square" rtlCol="0">
            <a:spAutoFit/>
          </a:bodyPr>
          <a:lstStyle/>
          <a:p>
            <a:r>
              <a:rPr lang="en-US" dirty="0"/>
              <a:t>Latin American (South American)</a:t>
            </a:r>
          </a:p>
        </p:txBody>
      </p:sp>
      <p:sp>
        <p:nvSpPr>
          <p:cNvPr id="5" name="Rectangle 4"/>
          <p:cNvSpPr/>
          <p:nvPr/>
        </p:nvSpPr>
        <p:spPr>
          <a:xfrm>
            <a:off x="5017179" y="2769550"/>
            <a:ext cx="1078821" cy="369332"/>
          </a:xfrm>
          <a:prstGeom prst="rect">
            <a:avLst/>
          </a:prstGeom>
        </p:spPr>
        <p:txBody>
          <a:bodyPr wrap="none">
            <a:spAutoFit/>
          </a:bodyPr>
          <a:lstStyle/>
          <a:p>
            <a:r>
              <a:rPr lang="en-US" dirty="0"/>
              <a:t>American</a:t>
            </a:r>
          </a:p>
        </p:txBody>
      </p:sp>
      <p:sp>
        <p:nvSpPr>
          <p:cNvPr id="6" name="Rectangle 5"/>
          <p:cNvSpPr/>
          <p:nvPr/>
        </p:nvSpPr>
        <p:spPr>
          <a:xfrm>
            <a:off x="5556589" y="3244334"/>
            <a:ext cx="824456" cy="369332"/>
          </a:xfrm>
          <a:prstGeom prst="rect">
            <a:avLst/>
          </a:prstGeom>
        </p:spPr>
        <p:txBody>
          <a:bodyPr wrap="none">
            <a:spAutoFit/>
          </a:bodyPr>
          <a:lstStyle/>
          <a:p>
            <a:r>
              <a:rPr lang="en-US" dirty="0"/>
              <a:t>French</a:t>
            </a:r>
          </a:p>
        </p:txBody>
      </p:sp>
      <p:sp>
        <p:nvSpPr>
          <p:cNvPr id="7" name="Rectangle 6"/>
          <p:cNvSpPr/>
          <p:nvPr/>
        </p:nvSpPr>
        <p:spPr>
          <a:xfrm>
            <a:off x="4457699" y="3807001"/>
            <a:ext cx="1078821" cy="369332"/>
          </a:xfrm>
          <a:prstGeom prst="rect">
            <a:avLst/>
          </a:prstGeom>
        </p:spPr>
        <p:txBody>
          <a:bodyPr wrap="none">
            <a:spAutoFit/>
          </a:bodyPr>
          <a:lstStyle/>
          <a:p>
            <a:r>
              <a:rPr lang="en-US" dirty="0"/>
              <a:t>American</a:t>
            </a:r>
          </a:p>
        </p:txBody>
      </p:sp>
      <p:sp>
        <p:nvSpPr>
          <p:cNvPr id="8" name="Rectangle 7"/>
          <p:cNvSpPr/>
          <p:nvPr/>
        </p:nvSpPr>
        <p:spPr>
          <a:xfrm>
            <a:off x="5017179" y="4290570"/>
            <a:ext cx="1078821" cy="369332"/>
          </a:xfrm>
          <a:prstGeom prst="rect">
            <a:avLst/>
          </a:prstGeom>
        </p:spPr>
        <p:txBody>
          <a:bodyPr wrap="none">
            <a:spAutoFit/>
          </a:bodyPr>
          <a:lstStyle/>
          <a:p>
            <a:r>
              <a:rPr lang="en-US" dirty="0"/>
              <a:t>American</a:t>
            </a:r>
          </a:p>
        </p:txBody>
      </p:sp>
      <p:sp>
        <p:nvSpPr>
          <p:cNvPr id="9" name="Rectangle 8"/>
          <p:cNvSpPr/>
          <p:nvPr/>
        </p:nvSpPr>
        <p:spPr>
          <a:xfrm>
            <a:off x="4457698" y="4769754"/>
            <a:ext cx="2698175" cy="369332"/>
          </a:xfrm>
          <a:prstGeom prst="rect">
            <a:avLst/>
          </a:prstGeom>
        </p:spPr>
        <p:txBody>
          <a:bodyPr wrap="none">
            <a:spAutoFit/>
          </a:bodyPr>
          <a:lstStyle/>
          <a:p>
            <a:r>
              <a:rPr lang="en-US" dirty="0"/>
              <a:t>Latin American (Argentina)</a:t>
            </a:r>
          </a:p>
        </p:txBody>
      </p:sp>
      <p:sp>
        <p:nvSpPr>
          <p:cNvPr id="10" name="Rectangle 9"/>
          <p:cNvSpPr/>
          <p:nvPr/>
        </p:nvSpPr>
        <p:spPr>
          <a:xfrm>
            <a:off x="5302224" y="5270923"/>
            <a:ext cx="974369" cy="369332"/>
          </a:xfrm>
          <a:prstGeom prst="rect">
            <a:avLst/>
          </a:prstGeom>
        </p:spPr>
        <p:txBody>
          <a:bodyPr wrap="none">
            <a:spAutoFit/>
          </a:bodyPr>
          <a:lstStyle/>
          <a:p>
            <a:r>
              <a:rPr lang="en-US" dirty="0"/>
              <a:t>Mexican</a:t>
            </a:r>
          </a:p>
        </p:txBody>
      </p:sp>
    </p:spTree>
    <p:extLst>
      <p:ext uri="{BB962C8B-B14F-4D97-AF65-F5344CB8AC3E}">
        <p14:creationId xmlns:p14="http://schemas.microsoft.com/office/powerpoint/2010/main" val="31090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313"/>
          </a:xfrm>
        </p:spPr>
        <p:txBody>
          <a:bodyPr>
            <a:normAutofit/>
          </a:bodyPr>
          <a:lstStyle/>
          <a:p>
            <a:r>
              <a:rPr lang="en-US" dirty="0"/>
              <a:t>16.  One commonality between the revolutions of this age is that they were ALL spurred on by ___________________________ ideas, or the idea of a shared feeling of common political identity by the people within a geographic region.  </a:t>
            </a:r>
            <a:br>
              <a:rPr lang="en-US" dirty="0"/>
            </a:br>
            <a:endParaRPr lang="en-US" dirty="0"/>
          </a:p>
        </p:txBody>
      </p:sp>
      <p:sp>
        <p:nvSpPr>
          <p:cNvPr id="4" name="TextBox 3"/>
          <p:cNvSpPr txBox="1"/>
          <p:nvPr/>
        </p:nvSpPr>
        <p:spPr>
          <a:xfrm>
            <a:off x="4264269" y="1925515"/>
            <a:ext cx="3640016" cy="523220"/>
          </a:xfrm>
          <a:prstGeom prst="rect">
            <a:avLst/>
          </a:prstGeom>
          <a:noFill/>
        </p:spPr>
        <p:txBody>
          <a:bodyPr wrap="square" rtlCol="0">
            <a:spAutoFit/>
          </a:bodyPr>
          <a:lstStyle/>
          <a:p>
            <a:r>
              <a:rPr lang="en-US" sz="2800" dirty="0">
                <a:solidFill>
                  <a:srgbClr val="FF0000"/>
                </a:solidFill>
              </a:rPr>
              <a:t>Nationalistic</a:t>
            </a:r>
            <a:r>
              <a:rPr lang="en-US" dirty="0"/>
              <a:t> </a:t>
            </a:r>
          </a:p>
        </p:txBody>
      </p:sp>
    </p:spTree>
    <p:extLst>
      <p:ext uri="{BB962C8B-B14F-4D97-AF65-F5344CB8AC3E}">
        <p14:creationId xmlns:p14="http://schemas.microsoft.com/office/powerpoint/2010/main" val="739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“Resisted Britain’s attempts to impose taxes and trade controls on the colonies.”</a:t>
            </a:r>
            <a:br>
              <a:rPr lang="en-US" dirty="0"/>
            </a:br>
            <a:endParaRPr lang="en-US" dirty="0"/>
          </a:p>
        </p:txBody>
      </p:sp>
      <p:sp>
        <p:nvSpPr>
          <p:cNvPr id="3" name="Content Placeholder 2"/>
          <p:cNvSpPr>
            <a:spLocks noGrp="1"/>
          </p:cNvSpPr>
          <p:nvPr>
            <p:ph idx="1"/>
          </p:nvPr>
        </p:nvSpPr>
        <p:spPr>
          <a:xfrm>
            <a:off x="838200" y="2751991"/>
            <a:ext cx="10515600" cy="3424971"/>
          </a:xfrm>
        </p:spPr>
        <p:txBody>
          <a:bodyPr/>
          <a:lstStyle/>
          <a:p>
            <a:pPr marL="0" indent="0">
              <a:buNone/>
            </a:pPr>
            <a:r>
              <a:rPr lang="en-US" dirty="0"/>
              <a:t>American Revolution!</a:t>
            </a:r>
          </a:p>
        </p:txBody>
      </p:sp>
      <p:pic>
        <p:nvPicPr>
          <p:cNvPr id="3074" name="Picture 2" descr="Image result for american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183" y="1540119"/>
            <a:ext cx="3762375"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“King imposed new taxes to pay nation’s debts.  Food shortages due to bad harvests.”</a:t>
            </a:r>
            <a:br>
              <a:rPr lang="en-US" dirty="0"/>
            </a:br>
            <a:endParaRPr lang="en-US" dirty="0"/>
          </a:p>
        </p:txBody>
      </p:sp>
      <p:sp>
        <p:nvSpPr>
          <p:cNvPr id="3" name="Content Placeholder 2"/>
          <p:cNvSpPr>
            <a:spLocks noGrp="1"/>
          </p:cNvSpPr>
          <p:nvPr>
            <p:ph idx="1"/>
          </p:nvPr>
        </p:nvSpPr>
        <p:spPr>
          <a:xfrm>
            <a:off x="838200" y="2277207"/>
            <a:ext cx="10515600" cy="3899755"/>
          </a:xfrm>
        </p:spPr>
        <p:txBody>
          <a:bodyPr/>
          <a:lstStyle/>
          <a:p>
            <a:pPr marL="0" indent="0">
              <a:buNone/>
            </a:pPr>
            <a:r>
              <a:rPr lang="en-US" dirty="0"/>
              <a:t>French Revolution!</a:t>
            </a:r>
          </a:p>
        </p:txBody>
      </p:sp>
      <p:pic>
        <p:nvPicPr>
          <p:cNvPr id="4098" name="Picture 2" descr="Image result for three e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847" y="2277207"/>
            <a:ext cx="457200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ree e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2033404"/>
            <a:ext cx="3178880" cy="393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1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“Slaves wanted freedom.  Free people of color wanted citizenship.”</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Haitian Revolution!</a:t>
            </a:r>
          </a:p>
        </p:txBody>
      </p:sp>
      <p:pic>
        <p:nvPicPr>
          <p:cNvPr id="5122" name="Picture 2" descr="Image result for haitian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579" y="2062163"/>
            <a:ext cx="32575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7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358530"/>
            <a:ext cx="10515600" cy="1325563"/>
          </a:xfrm>
        </p:spPr>
        <p:txBody>
          <a:bodyPr>
            <a:normAutofit fontScale="90000"/>
          </a:bodyPr>
          <a:lstStyle/>
          <a:p>
            <a:r>
              <a:rPr lang="en-US" dirty="0"/>
              <a:t>“Inspired by the American Revolution.  Resented taxation and control of mother countries.”</a:t>
            </a:r>
          </a:p>
        </p:txBody>
      </p:sp>
      <p:sp>
        <p:nvSpPr>
          <p:cNvPr id="3" name="Content Placeholder 2"/>
          <p:cNvSpPr>
            <a:spLocks noGrp="1"/>
          </p:cNvSpPr>
          <p:nvPr>
            <p:ph idx="1"/>
          </p:nvPr>
        </p:nvSpPr>
        <p:spPr>
          <a:xfrm>
            <a:off x="838200" y="2479431"/>
            <a:ext cx="10515600" cy="3697532"/>
          </a:xfrm>
        </p:spPr>
        <p:txBody>
          <a:bodyPr/>
          <a:lstStyle/>
          <a:p>
            <a:pPr marL="0" indent="0">
              <a:buNone/>
            </a:pPr>
            <a:r>
              <a:rPr lang="en-US" dirty="0"/>
              <a:t>The Latin American (South America) Revolutions</a:t>
            </a:r>
          </a:p>
        </p:txBody>
      </p:sp>
      <p:pic>
        <p:nvPicPr>
          <p:cNvPr id="6146" name="Picture 2" descr="Image result for Latin American Independe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377777"/>
            <a:ext cx="3606800" cy="308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917"/>
            <a:ext cx="10515600" cy="2694598"/>
          </a:xfrm>
        </p:spPr>
        <p:txBody>
          <a:bodyPr>
            <a:normAutofit fontScale="90000"/>
          </a:bodyPr>
          <a:lstStyle/>
          <a:p>
            <a:r>
              <a:rPr lang="en-US" dirty="0"/>
              <a:t>18.  Where did the Industrial Revolution begin?  </a:t>
            </a:r>
            <a:br>
              <a:rPr lang="en-US" dirty="0"/>
            </a:br>
            <a:br>
              <a:rPr lang="en-US" dirty="0"/>
            </a:br>
            <a:br>
              <a:rPr lang="en-US" dirty="0"/>
            </a:br>
            <a:r>
              <a:rPr lang="en-US" dirty="0"/>
              <a:t>Why did it occur there?  </a:t>
            </a:r>
            <a:br>
              <a:rPr lang="en-US" dirty="0"/>
            </a:br>
            <a:endParaRPr lang="en-US" dirty="0"/>
          </a:p>
        </p:txBody>
      </p:sp>
      <p:sp>
        <p:nvSpPr>
          <p:cNvPr id="6" name="TextBox 5"/>
          <p:cNvSpPr txBox="1"/>
          <p:nvPr/>
        </p:nvSpPr>
        <p:spPr>
          <a:xfrm>
            <a:off x="2400300" y="1072662"/>
            <a:ext cx="6040315" cy="523220"/>
          </a:xfrm>
          <a:prstGeom prst="rect">
            <a:avLst/>
          </a:prstGeom>
          <a:noFill/>
        </p:spPr>
        <p:txBody>
          <a:bodyPr wrap="square" rtlCol="0">
            <a:spAutoFit/>
          </a:bodyPr>
          <a:lstStyle/>
          <a:p>
            <a:r>
              <a:rPr lang="en-US" sz="2800" dirty="0"/>
              <a:t>Great Britain</a:t>
            </a:r>
          </a:p>
        </p:txBody>
      </p:sp>
      <p:sp>
        <p:nvSpPr>
          <p:cNvPr id="7" name="TextBox 6"/>
          <p:cNvSpPr txBox="1"/>
          <p:nvPr/>
        </p:nvSpPr>
        <p:spPr>
          <a:xfrm>
            <a:off x="2400300" y="2734407"/>
            <a:ext cx="72009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Lots of coal</a:t>
            </a:r>
          </a:p>
          <a:p>
            <a:pPr marL="285750" indent="-285750">
              <a:buFont typeface="Arial" panose="020B0604020202020204" pitchFamily="34" charset="0"/>
              <a:buChar char="•"/>
            </a:pPr>
            <a:r>
              <a:rPr lang="en-US" sz="2400" dirty="0"/>
              <a:t>Lots of rivers (to transport goods and power wheels)</a:t>
            </a:r>
          </a:p>
          <a:p>
            <a:pPr marL="285750" indent="-285750">
              <a:buFont typeface="Arial" panose="020B0604020202020204" pitchFamily="34" charset="0"/>
              <a:buChar char="•"/>
            </a:pPr>
            <a:r>
              <a:rPr lang="en-US" sz="2400" dirty="0"/>
              <a:t>Lots of People</a:t>
            </a:r>
          </a:p>
          <a:p>
            <a:pPr marL="285750" indent="-285750">
              <a:buFont typeface="Arial" panose="020B0604020202020204" pitchFamily="34" charset="0"/>
              <a:buChar char="•"/>
            </a:pPr>
            <a:r>
              <a:rPr lang="en-US" sz="2400" dirty="0"/>
              <a:t>Lots of excess wealth from Colonialism</a:t>
            </a:r>
          </a:p>
          <a:p>
            <a:pPr marL="285750" indent="-285750">
              <a:buFont typeface="Arial" panose="020B0604020202020204" pitchFamily="34" charset="0"/>
              <a:buChar char="•"/>
            </a:pPr>
            <a:r>
              <a:rPr lang="en-US" sz="2400" dirty="0"/>
              <a:t>Entrepreneurship</a:t>
            </a:r>
          </a:p>
        </p:txBody>
      </p:sp>
      <p:sp>
        <p:nvSpPr>
          <p:cNvPr id="8" name="TextBox 7"/>
          <p:cNvSpPr txBox="1"/>
          <p:nvPr/>
        </p:nvSpPr>
        <p:spPr>
          <a:xfrm>
            <a:off x="694592" y="5046785"/>
            <a:ext cx="11051931" cy="892552"/>
          </a:xfrm>
          <a:prstGeom prst="rect">
            <a:avLst/>
          </a:prstGeom>
          <a:noFill/>
        </p:spPr>
        <p:txBody>
          <a:bodyPr wrap="square" rtlCol="0">
            <a:spAutoFit/>
          </a:bodyPr>
          <a:lstStyle/>
          <a:p>
            <a:r>
              <a:rPr lang="en-US" sz="2600" dirty="0"/>
              <a:t>As for China, they had lots of people, and lots of rivers, but lacked wealth to invest and entrepreneurship.  </a:t>
            </a:r>
          </a:p>
        </p:txBody>
      </p:sp>
    </p:spTree>
    <p:extLst>
      <p:ext uri="{BB962C8B-B14F-4D97-AF65-F5344CB8AC3E}">
        <p14:creationId xmlns:p14="http://schemas.microsoft.com/office/powerpoint/2010/main" val="58387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arn(inVertical)">
                                      <p:cBhvr>
                                        <p:cTn id="19" dur="500"/>
                                        <p:tgtEl>
                                          <p:spTgt spid="7">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arn(inVertical)">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3937"/>
          </a:xfrm>
        </p:spPr>
        <p:txBody>
          <a:bodyPr>
            <a:normAutofit/>
          </a:bodyPr>
          <a:lstStyle/>
          <a:p>
            <a:r>
              <a:rPr lang="en-US" dirty="0"/>
              <a:t>19.  Why were the first factories built on rivers?</a:t>
            </a:r>
            <a:br>
              <a:rPr lang="en-US" dirty="0"/>
            </a:br>
            <a:r>
              <a:rPr lang="en-US" dirty="0"/>
              <a:t> </a:t>
            </a:r>
            <a:br>
              <a:rPr lang="en-US" dirty="0"/>
            </a:br>
            <a:r>
              <a:rPr lang="en-US" dirty="0"/>
              <a:t>What invention allowed factories to move inland?  </a:t>
            </a:r>
            <a:br>
              <a:rPr lang="en-US" dirty="0"/>
            </a:br>
            <a:r>
              <a:rPr lang="en-US" dirty="0"/>
              <a:t> </a:t>
            </a:r>
            <a:br>
              <a:rPr lang="en-US" dirty="0"/>
            </a:br>
            <a:r>
              <a:rPr lang="en-US" dirty="0"/>
              <a:t>What was perhaps the greatest industrial use this invention was put toward?  </a:t>
            </a:r>
            <a:br>
              <a:rPr lang="en-US" dirty="0"/>
            </a:br>
            <a:endParaRPr lang="en-US" dirty="0"/>
          </a:p>
        </p:txBody>
      </p:sp>
      <p:sp>
        <p:nvSpPr>
          <p:cNvPr id="4" name="TextBox 3"/>
          <p:cNvSpPr txBox="1"/>
          <p:nvPr/>
        </p:nvSpPr>
        <p:spPr>
          <a:xfrm>
            <a:off x="3200401" y="1354016"/>
            <a:ext cx="5530361" cy="1200329"/>
          </a:xfrm>
          <a:prstGeom prst="rect">
            <a:avLst/>
          </a:prstGeom>
          <a:noFill/>
        </p:spPr>
        <p:txBody>
          <a:bodyPr wrap="square" rtlCol="0">
            <a:spAutoFit/>
          </a:bodyPr>
          <a:lstStyle/>
          <a:p>
            <a:r>
              <a:rPr lang="en-US" sz="2400" dirty="0"/>
              <a:t>To power the water wheels and to provide transportation for raw materials going in and finished goods going out.  </a:t>
            </a:r>
          </a:p>
        </p:txBody>
      </p:sp>
      <p:sp>
        <p:nvSpPr>
          <p:cNvPr id="5" name="TextBox 4"/>
          <p:cNvSpPr txBox="1"/>
          <p:nvPr/>
        </p:nvSpPr>
        <p:spPr>
          <a:xfrm>
            <a:off x="3042138" y="3462093"/>
            <a:ext cx="6831624" cy="461665"/>
          </a:xfrm>
          <a:prstGeom prst="rect">
            <a:avLst/>
          </a:prstGeom>
          <a:noFill/>
        </p:spPr>
        <p:txBody>
          <a:bodyPr wrap="square" rtlCol="0">
            <a:spAutoFit/>
          </a:bodyPr>
          <a:lstStyle/>
          <a:p>
            <a:r>
              <a:rPr lang="en-US" sz="2400" dirty="0"/>
              <a:t>The wood or coal powered Steam Engine</a:t>
            </a:r>
          </a:p>
        </p:txBody>
      </p:sp>
      <p:sp>
        <p:nvSpPr>
          <p:cNvPr id="6" name="TextBox 5"/>
          <p:cNvSpPr txBox="1"/>
          <p:nvPr/>
        </p:nvSpPr>
        <p:spPr>
          <a:xfrm>
            <a:off x="2725615" y="5635869"/>
            <a:ext cx="7262447" cy="492443"/>
          </a:xfrm>
          <a:prstGeom prst="rect">
            <a:avLst/>
          </a:prstGeom>
          <a:noFill/>
        </p:spPr>
        <p:txBody>
          <a:bodyPr wrap="square" rtlCol="0">
            <a:spAutoFit/>
          </a:bodyPr>
          <a:lstStyle/>
          <a:p>
            <a:r>
              <a:rPr lang="en-US" sz="2600" dirty="0"/>
              <a:t>The Steam Locomotive</a:t>
            </a:r>
          </a:p>
        </p:txBody>
      </p:sp>
    </p:spTree>
    <p:extLst>
      <p:ext uri="{BB962C8B-B14F-4D97-AF65-F5344CB8AC3E}">
        <p14:creationId xmlns:p14="http://schemas.microsoft.com/office/powerpoint/2010/main" val="423584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early steam locomo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281113"/>
            <a:ext cx="72771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27763"/>
          </a:xfrm>
        </p:spPr>
        <p:txBody>
          <a:bodyPr>
            <a:normAutofit/>
          </a:bodyPr>
          <a:lstStyle/>
          <a:p>
            <a:r>
              <a:rPr lang="en-US" dirty="0"/>
              <a:t>1.  Periodization.  Why does 1750 to 1900 get its own Period?  </a:t>
            </a:r>
          </a:p>
        </p:txBody>
      </p:sp>
      <p:sp>
        <p:nvSpPr>
          <p:cNvPr id="3" name="Content Placeholder 2"/>
          <p:cNvSpPr>
            <a:spLocks noGrp="1"/>
          </p:cNvSpPr>
          <p:nvPr>
            <p:ph idx="1"/>
          </p:nvPr>
        </p:nvSpPr>
        <p:spPr>
          <a:xfrm>
            <a:off x="838200" y="2492679"/>
            <a:ext cx="10515600" cy="3684283"/>
          </a:xfrm>
        </p:spPr>
        <p:txBody>
          <a:bodyPr>
            <a:noAutofit/>
          </a:bodyPr>
          <a:lstStyle/>
          <a:p>
            <a:r>
              <a:rPr lang="en-US" sz="3400" dirty="0"/>
              <a:t>1750 corresponded with the beginning of the industrial revolution, political revolutions, and capitalism as an economic theory.  </a:t>
            </a:r>
          </a:p>
          <a:p>
            <a:r>
              <a:rPr lang="en-US" sz="3400" dirty="0"/>
              <a:t>1900 saw the end or decline of long standing empires (Ottoman and Chinese Dynastic system) and the rise of nationalism (birth of Germany and Italy as nations).  Further, it was just prior to the mechanized warfare era begun by WWI.  </a:t>
            </a:r>
          </a:p>
        </p:txBody>
      </p:sp>
    </p:spTree>
    <p:extLst>
      <p:ext uri="{BB962C8B-B14F-4D97-AF65-F5344CB8AC3E}">
        <p14:creationId xmlns:p14="http://schemas.microsoft.com/office/powerpoint/2010/main" val="12266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83883"/>
          </a:xfrm>
        </p:spPr>
        <p:txBody>
          <a:bodyPr>
            <a:normAutofit/>
          </a:bodyPr>
          <a:lstStyle/>
          <a:p>
            <a:r>
              <a:rPr lang="en-US" dirty="0"/>
              <a:t>20.  Did the Polish priest Copernicus propose a universe model that was earth centered or sun centered?  	</a:t>
            </a:r>
            <a:br>
              <a:rPr lang="en-US" dirty="0"/>
            </a:br>
            <a:br>
              <a:rPr lang="en-US" dirty="0"/>
            </a:br>
            <a:r>
              <a:rPr lang="en-US" dirty="0"/>
              <a:t>   The scientific term for this is</a:t>
            </a:r>
            <a:br>
              <a:rPr lang="en-US" dirty="0"/>
            </a:br>
            <a:endParaRPr lang="en-US" dirty="0"/>
          </a:p>
        </p:txBody>
      </p:sp>
      <p:sp>
        <p:nvSpPr>
          <p:cNvPr id="4" name="TextBox 3"/>
          <p:cNvSpPr txBox="1"/>
          <p:nvPr/>
        </p:nvSpPr>
        <p:spPr>
          <a:xfrm>
            <a:off x="4774223" y="2365131"/>
            <a:ext cx="4651131" cy="600164"/>
          </a:xfrm>
          <a:prstGeom prst="rect">
            <a:avLst/>
          </a:prstGeom>
          <a:noFill/>
        </p:spPr>
        <p:txBody>
          <a:bodyPr wrap="square" rtlCol="0">
            <a:spAutoFit/>
          </a:bodyPr>
          <a:lstStyle/>
          <a:p>
            <a:r>
              <a:rPr lang="en-US" sz="3300" dirty="0"/>
              <a:t>Sun Centered</a:t>
            </a:r>
          </a:p>
        </p:txBody>
      </p:sp>
      <p:sp>
        <p:nvSpPr>
          <p:cNvPr id="5" name="TextBox 4"/>
          <p:cNvSpPr txBox="1"/>
          <p:nvPr/>
        </p:nvSpPr>
        <p:spPr>
          <a:xfrm>
            <a:off x="4009292" y="4783015"/>
            <a:ext cx="6673362" cy="600164"/>
          </a:xfrm>
          <a:prstGeom prst="rect">
            <a:avLst/>
          </a:prstGeom>
          <a:noFill/>
        </p:spPr>
        <p:txBody>
          <a:bodyPr wrap="square" rtlCol="0">
            <a:spAutoFit/>
          </a:bodyPr>
          <a:lstStyle/>
          <a:p>
            <a:r>
              <a:rPr lang="en-US" sz="3300" dirty="0" err="1"/>
              <a:t>Heliocentrism</a:t>
            </a:r>
            <a:endParaRPr lang="en-US" sz="3300" dirty="0"/>
          </a:p>
        </p:txBody>
      </p:sp>
      <p:pic>
        <p:nvPicPr>
          <p:cNvPr id="8194" name="Picture 2" descr="Image result for heliocent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949" y="3331445"/>
            <a:ext cx="3169260" cy="290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8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096" y="1015543"/>
            <a:ext cx="10515600" cy="2077450"/>
          </a:xfrm>
        </p:spPr>
        <p:txBody>
          <a:bodyPr>
            <a:normAutofit fontScale="90000"/>
          </a:bodyPr>
          <a:lstStyle/>
          <a:p>
            <a:r>
              <a:rPr lang="en-US" dirty="0"/>
              <a:t>21.  The ________________ proposed that humans were basically good and that education and reason could improve humans even further.  </a:t>
            </a:r>
          </a:p>
        </p:txBody>
      </p:sp>
      <p:sp>
        <p:nvSpPr>
          <p:cNvPr id="4" name="TextBox 3"/>
          <p:cNvSpPr txBox="1"/>
          <p:nvPr/>
        </p:nvSpPr>
        <p:spPr>
          <a:xfrm>
            <a:off x="3043825" y="865231"/>
            <a:ext cx="3394553" cy="677108"/>
          </a:xfrm>
          <a:prstGeom prst="rect">
            <a:avLst/>
          </a:prstGeom>
          <a:noFill/>
        </p:spPr>
        <p:txBody>
          <a:bodyPr wrap="square" rtlCol="0">
            <a:spAutoFit/>
          </a:bodyPr>
          <a:lstStyle/>
          <a:p>
            <a:r>
              <a:rPr lang="en-US" sz="3800" i="1" dirty="0">
                <a:solidFill>
                  <a:srgbClr val="FF0000"/>
                </a:solidFill>
              </a:rPr>
              <a:t>Enlightenment</a:t>
            </a:r>
          </a:p>
        </p:txBody>
      </p:sp>
      <p:pic>
        <p:nvPicPr>
          <p:cNvPr id="1026" name="Picture 2" descr="Image result for enlighte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428" y="3243304"/>
            <a:ext cx="3177814" cy="329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4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73670"/>
          </a:xfrm>
        </p:spPr>
        <p:txBody>
          <a:bodyPr>
            <a:normAutofit/>
          </a:bodyPr>
          <a:lstStyle/>
          <a:p>
            <a:r>
              <a:rPr lang="en-US" dirty="0"/>
              <a:t>22.  The idea of monarch (king or queen) having a divine “____________” gave way to a form of government in which the government was given its rights and responsibilities by the consent of the governed (which is an Enlightenment idea).                                                                        </a:t>
            </a:r>
            <a:br>
              <a:rPr lang="en-US" dirty="0"/>
            </a:br>
            <a:endParaRPr lang="en-US" dirty="0"/>
          </a:p>
        </p:txBody>
      </p:sp>
      <p:sp>
        <p:nvSpPr>
          <p:cNvPr id="4" name="TextBox 3"/>
          <p:cNvSpPr txBox="1"/>
          <p:nvPr/>
        </p:nvSpPr>
        <p:spPr>
          <a:xfrm>
            <a:off x="4922729" y="1891430"/>
            <a:ext cx="4809994" cy="600164"/>
          </a:xfrm>
          <a:prstGeom prst="rect">
            <a:avLst/>
          </a:prstGeom>
          <a:noFill/>
        </p:spPr>
        <p:txBody>
          <a:bodyPr wrap="square" rtlCol="0">
            <a:spAutoFit/>
          </a:bodyPr>
          <a:lstStyle/>
          <a:p>
            <a:r>
              <a:rPr lang="en-US" sz="3300" b="1" dirty="0">
                <a:solidFill>
                  <a:srgbClr val="FF0000"/>
                </a:solidFill>
              </a:rPr>
              <a:t>RIGHT TO RULE</a:t>
            </a:r>
          </a:p>
        </p:txBody>
      </p:sp>
    </p:spTree>
    <p:extLst>
      <p:ext uri="{BB962C8B-B14F-4D97-AF65-F5344CB8AC3E}">
        <p14:creationId xmlns:p14="http://schemas.microsoft.com/office/powerpoint/2010/main" val="10675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11" y="365125"/>
            <a:ext cx="7266140" cy="6010623"/>
          </a:xfrm>
        </p:spPr>
        <p:txBody>
          <a:bodyPr>
            <a:normAutofit fontScale="90000"/>
          </a:bodyPr>
          <a:lstStyle/>
          <a:p>
            <a:r>
              <a:rPr lang="en-US" dirty="0"/>
              <a:t>23.  The Enlightenment philosopher _______________ inspired American revolutionary thinkers such as Thomas Jefferson and Thomas Paine.  He wrote about humans having unalienable rights such as the rights to life, liberty, and property.  </a:t>
            </a:r>
            <a:br>
              <a:rPr lang="en-US" dirty="0"/>
            </a:br>
            <a:endParaRPr lang="en-US" dirty="0"/>
          </a:p>
        </p:txBody>
      </p:sp>
      <p:sp>
        <p:nvSpPr>
          <p:cNvPr id="4" name="TextBox 3"/>
          <p:cNvSpPr txBox="1"/>
          <p:nvPr/>
        </p:nvSpPr>
        <p:spPr>
          <a:xfrm>
            <a:off x="3645074" y="1352811"/>
            <a:ext cx="3344450" cy="600164"/>
          </a:xfrm>
          <a:prstGeom prst="rect">
            <a:avLst/>
          </a:prstGeom>
          <a:noFill/>
        </p:spPr>
        <p:txBody>
          <a:bodyPr wrap="square" rtlCol="0">
            <a:spAutoFit/>
          </a:bodyPr>
          <a:lstStyle/>
          <a:p>
            <a:r>
              <a:rPr lang="en-US" sz="3300" b="1" dirty="0">
                <a:solidFill>
                  <a:srgbClr val="FF0000"/>
                </a:solidFill>
              </a:rPr>
              <a:t>JOHN LOCKE</a:t>
            </a:r>
          </a:p>
        </p:txBody>
      </p:sp>
      <p:pic>
        <p:nvPicPr>
          <p:cNvPr id="2052" name="Picture 4" descr="Image result for John Locke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56" y="275573"/>
            <a:ext cx="45815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7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4946"/>
          </a:xfrm>
        </p:spPr>
        <p:txBody>
          <a:bodyPr>
            <a:normAutofit/>
          </a:bodyPr>
          <a:lstStyle/>
          <a:p>
            <a:r>
              <a:rPr lang="en-US" dirty="0"/>
              <a:t>24.  ___________________ principles are reflected in the U.S Constitution, such as </a:t>
            </a:r>
            <a:r>
              <a:rPr lang="en-US" b="1" dirty="0"/>
              <a:t>freedom</a:t>
            </a:r>
            <a:r>
              <a:rPr lang="en-US" dirty="0"/>
              <a:t>, </a:t>
            </a:r>
            <a:r>
              <a:rPr lang="en-US" b="1" dirty="0"/>
              <a:t>equality</a:t>
            </a:r>
            <a:r>
              <a:rPr lang="en-US" dirty="0"/>
              <a:t>, and the idea of </a:t>
            </a:r>
            <a:r>
              <a:rPr lang="en-US" b="1" dirty="0"/>
              <a:t>popular sovereignty, </a:t>
            </a:r>
            <a:r>
              <a:rPr lang="en-US" dirty="0"/>
              <a:t>which means that the people have the right to constitute their own government and the right to dissolve that government when it no longer serves the people.      </a:t>
            </a:r>
          </a:p>
        </p:txBody>
      </p:sp>
      <p:sp>
        <p:nvSpPr>
          <p:cNvPr id="4" name="TextBox 3"/>
          <p:cNvSpPr txBox="1"/>
          <p:nvPr/>
        </p:nvSpPr>
        <p:spPr>
          <a:xfrm>
            <a:off x="2780778" y="553015"/>
            <a:ext cx="4572000" cy="630942"/>
          </a:xfrm>
          <a:prstGeom prst="rect">
            <a:avLst/>
          </a:prstGeom>
          <a:noFill/>
        </p:spPr>
        <p:txBody>
          <a:bodyPr wrap="square" rtlCol="0">
            <a:spAutoFit/>
          </a:bodyPr>
          <a:lstStyle/>
          <a:p>
            <a:r>
              <a:rPr lang="en-US" sz="3500" b="1" dirty="0">
                <a:solidFill>
                  <a:srgbClr val="FF0000"/>
                </a:solidFill>
              </a:rPr>
              <a:t>ENLIGHTENMENT</a:t>
            </a:r>
          </a:p>
        </p:txBody>
      </p:sp>
    </p:spTree>
    <p:extLst>
      <p:ext uri="{BB962C8B-B14F-4D97-AF65-F5344CB8AC3E}">
        <p14:creationId xmlns:p14="http://schemas.microsoft.com/office/powerpoint/2010/main" val="42839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36300"/>
          </a:xfrm>
        </p:spPr>
        <p:txBody>
          <a:bodyPr>
            <a:normAutofit/>
          </a:bodyPr>
          <a:lstStyle/>
          <a:p>
            <a:r>
              <a:rPr lang="en-US" dirty="0"/>
              <a:t>25.  Was the French Revolution an internal struggle or an external struggle?  </a:t>
            </a:r>
            <a:br>
              <a:rPr lang="en-US" dirty="0"/>
            </a:br>
            <a:br>
              <a:rPr lang="en-US" dirty="0"/>
            </a:br>
            <a:br>
              <a:rPr lang="en-US" dirty="0"/>
            </a:br>
            <a:br>
              <a:rPr lang="en-US" dirty="0"/>
            </a:br>
            <a:r>
              <a:rPr lang="en-US" dirty="0"/>
              <a:t>26.  The world’s only successful slave revolt led to the establishment of the Republic of 	</a:t>
            </a:r>
            <a:br>
              <a:rPr lang="en-US" dirty="0"/>
            </a:br>
            <a:br>
              <a:rPr lang="en-US" dirty="0"/>
            </a:br>
            <a:br>
              <a:rPr lang="en-US" dirty="0"/>
            </a:br>
            <a:endParaRPr lang="en-US" dirty="0"/>
          </a:p>
        </p:txBody>
      </p:sp>
      <p:sp>
        <p:nvSpPr>
          <p:cNvPr id="4" name="TextBox 3"/>
          <p:cNvSpPr txBox="1"/>
          <p:nvPr/>
        </p:nvSpPr>
        <p:spPr>
          <a:xfrm>
            <a:off x="3206663" y="2279737"/>
            <a:ext cx="7415408" cy="646331"/>
          </a:xfrm>
          <a:prstGeom prst="rect">
            <a:avLst/>
          </a:prstGeom>
          <a:noFill/>
        </p:spPr>
        <p:txBody>
          <a:bodyPr wrap="square" rtlCol="0">
            <a:spAutoFit/>
          </a:bodyPr>
          <a:lstStyle/>
          <a:p>
            <a:r>
              <a:rPr lang="en-US" sz="3600" b="1" dirty="0">
                <a:solidFill>
                  <a:srgbClr val="FF0000"/>
                </a:solidFill>
              </a:rPr>
              <a:t>INTERNAL STRUGGLE</a:t>
            </a:r>
          </a:p>
        </p:txBody>
      </p:sp>
      <p:sp>
        <p:nvSpPr>
          <p:cNvPr id="5" name="TextBox 4"/>
          <p:cNvSpPr txBox="1"/>
          <p:nvPr/>
        </p:nvSpPr>
        <p:spPr>
          <a:xfrm>
            <a:off x="3394553" y="4897677"/>
            <a:ext cx="5837129" cy="738664"/>
          </a:xfrm>
          <a:prstGeom prst="rect">
            <a:avLst/>
          </a:prstGeom>
          <a:noFill/>
        </p:spPr>
        <p:txBody>
          <a:bodyPr wrap="square" rtlCol="0">
            <a:spAutoFit/>
          </a:bodyPr>
          <a:lstStyle/>
          <a:p>
            <a:r>
              <a:rPr lang="en-US" sz="4200" b="1" dirty="0">
                <a:solidFill>
                  <a:srgbClr val="FF0000"/>
                </a:solidFill>
              </a:rPr>
              <a:t>HAITI</a:t>
            </a:r>
          </a:p>
        </p:txBody>
      </p:sp>
    </p:spTree>
    <p:extLst>
      <p:ext uri="{BB962C8B-B14F-4D97-AF65-F5344CB8AC3E}">
        <p14:creationId xmlns:p14="http://schemas.microsoft.com/office/powerpoint/2010/main" val="36043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7478"/>
          </a:xfrm>
        </p:spPr>
        <p:txBody>
          <a:bodyPr/>
          <a:lstStyle/>
          <a:p>
            <a:r>
              <a:rPr lang="en-US" dirty="0"/>
              <a:t>43.  What is “</a:t>
            </a:r>
            <a:r>
              <a:rPr lang="en-US" b="1" i="1" dirty="0"/>
              <a:t>The White Man’s Burden</a:t>
            </a:r>
            <a:r>
              <a:rPr lang="en-US" dirty="0"/>
              <a:t>”?  </a:t>
            </a:r>
          </a:p>
        </p:txBody>
      </p:sp>
      <p:sp>
        <p:nvSpPr>
          <p:cNvPr id="3" name="Content Placeholder 2"/>
          <p:cNvSpPr>
            <a:spLocks noGrp="1"/>
          </p:cNvSpPr>
          <p:nvPr>
            <p:ph idx="1"/>
          </p:nvPr>
        </p:nvSpPr>
        <p:spPr>
          <a:xfrm>
            <a:off x="512523" y="1750469"/>
            <a:ext cx="4259894" cy="4351338"/>
          </a:xfrm>
        </p:spPr>
        <p:txBody>
          <a:bodyPr>
            <a:normAutofit/>
          </a:bodyPr>
          <a:lstStyle/>
          <a:p>
            <a:pPr marL="0" indent="0">
              <a:buNone/>
            </a:pPr>
            <a:r>
              <a:rPr lang="en-US" sz="3600" dirty="0"/>
              <a:t>It is the moral justification of European and American Imperialism that states the “civilized” have an obligation to lift up the “uncivilized”.</a:t>
            </a:r>
          </a:p>
        </p:txBody>
      </p:sp>
      <p:pic>
        <p:nvPicPr>
          <p:cNvPr id="4098" name="Picture 2" descr="Image result for white man's bu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885" y="1585576"/>
            <a:ext cx="6905168" cy="405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7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a:t>
            </a:r>
          </a:p>
        </p:txBody>
      </p:sp>
      <p:sp>
        <p:nvSpPr>
          <p:cNvPr id="3" name="Content Placeholder 2"/>
          <p:cNvSpPr>
            <a:spLocks noGrp="1"/>
          </p:cNvSpPr>
          <p:nvPr>
            <p:ph idx="1"/>
          </p:nvPr>
        </p:nvSpPr>
        <p:spPr/>
        <p:txBody>
          <a:bodyPr>
            <a:normAutofit/>
          </a:bodyPr>
          <a:lstStyle/>
          <a:p>
            <a:pPr marL="0" indent="0">
              <a:buNone/>
            </a:pPr>
            <a:r>
              <a:rPr lang="en-US" sz="3800" dirty="0"/>
              <a:t>Adam Smith</a:t>
            </a:r>
          </a:p>
          <a:p>
            <a:r>
              <a:rPr lang="en-US" sz="3800" dirty="0"/>
              <a:t>Enlightenment thinker</a:t>
            </a:r>
          </a:p>
          <a:p>
            <a:r>
              <a:rPr lang="en-US" sz="3800" dirty="0"/>
              <a:t>Founder of modern capitalism or free market economics</a:t>
            </a:r>
          </a:p>
          <a:p>
            <a:r>
              <a:rPr lang="en-US" sz="3800" dirty="0"/>
              <a:t>Advocated for REDUCING government regulations on business and trade.   </a:t>
            </a:r>
          </a:p>
        </p:txBody>
      </p:sp>
    </p:spTree>
    <p:extLst>
      <p:ext uri="{BB962C8B-B14F-4D97-AF65-F5344CB8AC3E}">
        <p14:creationId xmlns:p14="http://schemas.microsoft.com/office/powerpoint/2010/main" val="429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Mallet!</a:t>
            </a:r>
          </a:p>
        </p:txBody>
      </p:sp>
      <p:sp>
        <p:nvSpPr>
          <p:cNvPr id="3" name="Content Placeholder 2"/>
          <p:cNvSpPr>
            <a:spLocks noGrp="1"/>
          </p:cNvSpPr>
          <p:nvPr>
            <p:ph idx="1"/>
          </p:nvPr>
        </p:nvSpPr>
        <p:spPr>
          <a:xfrm>
            <a:off x="838200" y="1825625"/>
            <a:ext cx="10515600" cy="1218200"/>
          </a:xfrm>
        </p:spPr>
        <p:txBody>
          <a:bodyPr>
            <a:noAutofit/>
          </a:bodyPr>
          <a:lstStyle/>
          <a:p>
            <a:pPr marL="0" indent="0">
              <a:buNone/>
            </a:pPr>
            <a:r>
              <a:rPr lang="en-US" sz="3800" dirty="0"/>
              <a:t>How would you describe the French social class structure prior to the French Revolution?</a:t>
            </a:r>
          </a:p>
          <a:p>
            <a:pPr marL="0" indent="0">
              <a:buNone/>
            </a:pPr>
            <a:r>
              <a:rPr lang="en-US" sz="3800" dirty="0"/>
              <a:t>	</a:t>
            </a:r>
          </a:p>
        </p:txBody>
      </p:sp>
      <p:sp>
        <p:nvSpPr>
          <p:cNvPr id="4" name="TextBox 3"/>
          <p:cNvSpPr txBox="1"/>
          <p:nvPr/>
        </p:nvSpPr>
        <p:spPr>
          <a:xfrm>
            <a:off x="838199" y="3569918"/>
            <a:ext cx="10673219" cy="2031325"/>
          </a:xfrm>
          <a:prstGeom prst="rect">
            <a:avLst/>
          </a:prstGeom>
          <a:noFill/>
        </p:spPr>
        <p:txBody>
          <a:bodyPr wrap="square" rtlCol="0">
            <a:spAutoFit/>
          </a:bodyPr>
          <a:lstStyle/>
          <a:p>
            <a:pPr algn="ctr"/>
            <a:r>
              <a:rPr lang="en-US" sz="3600" dirty="0"/>
              <a:t>The First Estate (clergy) and Second Estate (nobles) controlled most of the land and power.  The Third Estate (commoners) had little land and less power.  </a:t>
            </a:r>
          </a:p>
          <a:p>
            <a:endParaRPr lang="en-US" dirty="0"/>
          </a:p>
        </p:txBody>
      </p:sp>
    </p:spTree>
    <p:extLst>
      <p:ext uri="{BB962C8B-B14F-4D97-AF65-F5344CB8AC3E}">
        <p14:creationId xmlns:p14="http://schemas.microsoft.com/office/powerpoint/2010/main" val="26454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Bonus!!!!</a:t>
            </a:r>
          </a:p>
        </p:txBody>
      </p:sp>
      <p:sp>
        <p:nvSpPr>
          <p:cNvPr id="3" name="Content Placeholder 2"/>
          <p:cNvSpPr>
            <a:spLocks noGrp="1"/>
          </p:cNvSpPr>
          <p:nvPr>
            <p:ph idx="1"/>
          </p:nvPr>
        </p:nvSpPr>
        <p:spPr>
          <a:xfrm>
            <a:off x="838200" y="1825625"/>
            <a:ext cx="10515600" cy="1456194"/>
          </a:xfrm>
        </p:spPr>
        <p:txBody>
          <a:bodyPr/>
          <a:lstStyle/>
          <a:p>
            <a:r>
              <a:rPr lang="en-US" dirty="0"/>
              <a:t>Remember that </a:t>
            </a:r>
            <a:r>
              <a:rPr lang="en-US" sz="3600" b="1" i="1" dirty="0">
                <a:solidFill>
                  <a:srgbClr val="FF0000"/>
                </a:solidFill>
              </a:rPr>
              <a:t>REALPOLITIK</a:t>
            </a:r>
            <a:r>
              <a:rPr lang="en-US" dirty="0"/>
              <a:t> means practical politics willing to compromise principle in order to move an agenda forward.  </a:t>
            </a:r>
          </a:p>
        </p:txBody>
      </p:sp>
      <p:pic>
        <p:nvPicPr>
          <p:cNvPr id="3074" name="Picture 2" descr="Image result for realpoli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297" y="3074096"/>
            <a:ext cx="3419866" cy="34198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ealpolit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71301"/>
            <a:ext cx="4147159" cy="331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 calcmode="lin" valueType="num">
                                      <p:cBhvr>
                                        <p:cTn id="15" dur="1000" fill="hold"/>
                                        <p:tgtEl>
                                          <p:spTgt spid="3074"/>
                                        </p:tgtEl>
                                        <p:attrNameLst>
                                          <p:attrName>style.rotation</p:attrName>
                                        </p:attrNameLst>
                                      </p:cBhvr>
                                      <p:tavLst>
                                        <p:tav tm="0">
                                          <p:val>
                                            <p:fltVal val="90"/>
                                          </p:val>
                                        </p:tav>
                                        <p:tav tm="100000">
                                          <p:val>
                                            <p:fltVal val="0"/>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 calcmode="lin" valueType="num">
                                      <p:cBhvr>
                                        <p:cTn id="23" dur="1000" fill="hold"/>
                                        <p:tgtEl>
                                          <p:spTgt spid="3076"/>
                                        </p:tgtEl>
                                        <p:attrNameLst>
                                          <p:attrName>style.rotation</p:attrName>
                                        </p:attrNameLst>
                                      </p:cBhvr>
                                      <p:tavLst>
                                        <p:tav tm="0">
                                          <p:val>
                                            <p:fltVal val="90"/>
                                          </p:val>
                                        </p:tav>
                                        <p:tav tm="100000">
                                          <p:val>
                                            <p:fltVal val="0"/>
                                          </p:val>
                                        </p:tav>
                                      </p:tavLst>
                                    </p:anim>
                                    <p:animEffect transition="in" filter="fade">
                                      <p:cBhvr>
                                        <p:cTn id="24"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52398"/>
          </a:xfrm>
        </p:spPr>
        <p:txBody>
          <a:bodyPr>
            <a:normAutofit/>
          </a:bodyPr>
          <a:lstStyle/>
          <a:p>
            <a:r>
              <a:rPr lang="en-US" dirty="0"/>
              <a:t>2.  What are the two big </a:t>
            </a:r>
            <a:r>
              <a:rPr lang="en-US" b="1" dirty="0"/>
              <a:t>I</a:t>
            </a:r>
            <a:r>
              <a:rPr lang="en-US" dirty="0"/>
              <a:t>’s that define this period?  Give a brief description of each.  </a:t>
            </a:r>
            <a:br>
              <a:rPr lang="en-US" dirty="0"/>
            </a:br>
            <a:endParaRPr lang="en-US" dirty="0"/>
          </a:p>
        </p:txBody>
      </p:sp>
      <p:sp>
        <p:nvSpPr>
          <p:cNvPr id="3" name="Content Placeholder 2"/>
          <p:cNvSpPr>
            <a:spLocks noGrp="1"/>
          </p:cNvSpPr>
          <p:nvPr>
            <p:ph idx="1"/>
          </p:nvPr>
        </p:nvSpPr>
        <p:spPr>
          <a:xfrm>
            <a:off x="838200" y="2329841"/>
            <a:ext cx="10515600" cy="3847121"/>
          </a:xfrm>
        </p:spPr>
        <p:txBody>
          <a:bodyPr/>
          <a:lstStyle/>
          <a:p>
            <a:r>
              <a:rPr lang="en-US" sz="3400" dirty="0"/>
              <a:t>Imperialism – Industrialized nations exerting control (usually economic) over lesser developed nations.</a:t>
            </a:r>
          </a:p>
          <a:p>
            <a:r>
              <a:rPr lang="en-US" sz="3400" dirty="0"/>
              <a:t>Industrialization – the process of a nation developing a manufacturing system based on industrialized processes such as factories, specialization of labor, steam power, etc.  </a:t>
            </a:r>
          </a:p>
          <a:p>
            <a:endParaRPr lang="en-US" dirty="0"/>
          </a:p>
        </p:txBody>
      </p:sp>
    </p:spTree>
    <p:extLst>
      <p:ext uri="{BB962C8B-B14F-4D97-AF65-F5344CB8AC3E}">
        <p14:creationId xmlns:p14="http://schemas.microsoft.com/office/powerpoint/2010/main" val="24289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01461"/>
          </a:xfrm>
        </p:spPr>
        <p:txBody>
          <a:bodyPr>
            <a:normAutofit fontScale="90000"/>
          </a:bodyPr>
          <a:lstStyle/>
          <a:p>
            <a:r>
              <a:rPr lang="en-US" dirty="0"/>
              <a:t>3.  What are the four major political revolutions that occur during this period (in order)?  </a:t>
            </a:r>
            <a:br>
              <a:rPr lang="en-US" dirty="0"/>
            </a:br>
            <a:endParaRPr lang="en-US" dirty="0"/>
          </a:p>
        </p:txBody>
      </p:sp>
      <p:sp>
        <p:nvSpPr>
          <p:cNvPr id="3" name="Content Placeholder 2"/>
          <p:cNvSpPr>
            <a:spLocks noGrp="1"/>
          </p:cNvSpPr>
          <p:nvPr>
            <p:ph idx="1"/>
          </p:nvPr>
        </p:nvSpPr>
        <p:spPr>
          <a:xfrm>
            <a:off x="838200" y="2467627"/>
            <a:ext cx="10515600" cy="3709336"/>
          </a:xfrm>
        </p:spPr>
        <p:txBody>
          <a:bodyPr>
            <a:normAutofit/>
          </a:bodyPr>
          <a:lstStyle/>
          <a:p>
            <a:pPr marL="514350" indent="-514350">
              <a:buFont typeface="+mj-lt"/>
              <a:buAutoNum type="arabicPeriod"/>
            </a:pPr>
            <a:r>
              <a:rPr lang="en-US" sz="3400" dirty="0"/>
              <a:t>The American Revolution – 1775 to 1781</a:t>
            </a:r>
          </a:p>
          <a:p>
            <a:pPr marL="514350" indent="-514350">
              <a:buFont typeface="+mj-lt"/>
              <a:buAutoNum type="arabicPeriod"/>
            </a:pPr>
            <a:r>
              <a:rPr lang="en-US" sz="3400" dirty="0"/>
              <a:t>The French Revolution – 1789 to 1799 </a:t>
            </a:r>
          </a:p>
          <a:p>
            <a:pPr marL="514350" indent="-514350">
              <a:buFont typeface="+mj-lt"/>
              <a:buAutoNum type="arabicPeriod"/>
            </a:pPr>
            <a:r>
              <a:rPr lang="en-US" sz="3400" dirty="0"/>
              <a:t>The Haitian Revolution – 1791 to 1804 </a:t>
            </a:r>
          </a:p>
          <a:p>
            <a:pPr marL="514350" indent="-514350">
              <a:buFont typeface="+mj-lt"/>
              <a:buAutoNum type="arabicPeriod"/>
            </a:pPr>
            <a:r>
              <a:rPr lang="en-US" sz="3400" dirty="0"/>
              <a:t>The Latin American Revolutions - 1806  to 1824</a:t>
            </a:r>
          </a:p>
        </p:txBody>
      </p:sp>
    </p:spTree>
    <p:extLst>
      <p:ext uri="{BB962C8B-B14F-4D97-AF65-F5344CB8AC3E}">
        <p14:creationId xmlns:p14="http://schemas.microsoft.com/office/powerpoint/2010/main" val="24684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94" y="173969"/>
            <a:ext cx="10515600" cy="1325563"/>
          </a:xfrm>
        </p:spPr>
        <p:txBody>
          <a:bodyPr>
            <a:normAutofit fontScale="90000"/>
          </a:bodyPr>
          <a:lstStyle/>
          <a:p>
            <a:r>
              <a:rPr lang="en-US" dirty="0"/>
              <a:t>4.  What political revolution inspired the others?  </a:t>
            </a:r>
            <a:br>
              <a:rPr lang="en-US" dirty="0"/>
            </a:br>
            <a:endParaRPr lang="en-US" dirty="0"/>
          </a:p>
        </p:txBody>
      </p:sp>
      <p:sp>
        <p:nvSpPr>
          <p:cNvPr id="3" name="Content Placeholder 2"/>
          <p:cNvSpPr>
            <a:spLocks noGrp="1"/>
          </p:cNvSpPr>
          <p:nvPr>
            <p:ph idx="1"/>
          </p:nvPr>
        </p:nvSpPr>
        <p:spPr>
          <a:xfrm>
            <a:off x="838200" y="1463795"/>
            <a:ext cx="10515600" cy="1667712"/>
          </a:xfrm>
        </p:spPr>
        <p:txBody>
          <a:bodyPr>
            <a:normAutofit lnSpcReduction="10000"/>
          </a:bodyPr>
          <a:lstStyle/>
          <a:p>
            <a:pPr marL="0" indent="0" algn="ctr">
              <a:buNone/>
            </a:pPr>
            <a:r>
              <a:rPr lang="en-US" sz="3400" dirty="0"/>
              <a:t>The Big Daddy of them All……   </a:t>
            </a:r>
          </a:p>
          <a:p>
            <a:pPr marL="0" indent="0" algn="ctr">
              <a:buNone/>
            </a:pPr>
            <a:endParaRPr lang="en-US" sz="3400" dirty="0"/>
          </a:p>
          <a:p>
            <a:pPr marL="0" indent="0" algn="ctr">
              <a:buNone/>
            </a:pPr>
            <a:r>
              <a:rPr lang="en-US" sz="4000" b="1" dirty="0">
                <a:solidFill>
                  <a:srgbClr val="C00000"/>
                </a:solidFill>
              </a:rPr>
              <a:t>The American Revolution!</a:t>
            </a:r>
          </a:p>
        </p:txBody>
      </p:sp>
      <p:pic>
        <p:nvPicPr>
          <p:cNvPr id="1026" name="Picture 2" descr="https://tse1.mm.bing.net/th?&amp;id=OIP.M029bfc5ba514638976035b17dc369432H0&amp;w=300&amp;h=198&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578" y="3594970"/>
            <a:ext cx="4251257" cy="2805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1.mm.bing.net/th?&amp;id=OIP.Ma0ea1db2764cf666cb447c28769745ado0&amp;w=299&amp;h=225&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494" y="3505329"/>
            <a:ext cx="3966882" cy="298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0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01878"/>
          </a:xfrm>
        </p:spPr>
        <p:txBody>
          <a:bodyPr>
            <a:normAutofit fontScale="90000"/>
          </a:bodyPr>
          <a:lstStyle/>
          <a:p>
            <a:r>
              <a:rPr lang="en-US" dirty="0"/>
              <a:t>5.  Which of the four major political revolutions was a successful slave revolt?  Who was its leader?  What was he inspired by?</a:t>
            </a:r>
            <a:br>
              <a:rPr lang="en-US" dirty="0"/>
            </a:br>
            <a:endParaRPr lang="en-US" dirty="0"/>
          </a:p>
        </p:txBody>
      </p:sp>
      <p:sp>
        <p:nvSpPr>
          <p:cNvPr id="3" name="Content Placeholder 2"/>
          <p:cNvSpPr>
            <a:spLocks noGrp="1"/>
          </p:cNvSpPr>
          <p:nvPr>
            <p:ph idx="1"/>
          </p:nvPr>
        </p:nvSpPr>
        <p:spPr>
          <a:xfrm>
            <a:off x="838200" y="2442575"/>
            <a:ext cx="10515600" cy="3734388"/>
          </a:xfrm>
        </p:spPr>
        <p:txBody>
          <a:bodyPr>
            <a:normAutofit/>
          </a:bodyPr>
          <a:lstStyle/>
          <a:p>
            <a:pPr marL="514350" indent="-514350">
              <a:buFont typeface="+mj-lt"/>
              <a:buAutoNum type="arabicPeriod"/>
            </a:pPr>
            <a:r>
              <a:rPr lang="en-US" sz="3400" dirty="0">
                <a:solidFill>
                  <a:srgbClr val="0070C0"/>
                </a:solidFill>
              </a:rPr>
              <a:t>Haitian Revolution</a:t>
            </a:r>
          </a:p>
          <a:p>
            <a:pPr marL="514350" indent="-514350">
              <a:buFont typeface="+mj-lt"/>
              <a:buAutoNum type="arabicPeriod"/>
            </a:pPr>
            <a:endParaRPr lang="en-US" sz="3400" dirty="0"/>
          </a:p>
          <a:p>
            <a:pPr marL="514350" indent="-514350">
              <a:buFont typeface="+mj-lt"/>
              <a:buAutoNum type="arabicPeriod"/>
            </a:pPr>
            <a:r>
              <a:rPr lang="en-US" sz="3400" dirty="0">
                <a:solidFill>
                  <a:srgbClr val="C00000"/>
                </a:solidFill>
              </a:rPr>
              <a:t>Toussaint </a:t>
            </a:r>
            <a:r>
              <a:rPr lang="en-US" sz="3400" dirty="0" err="1">
                <a:solidFill>
                  <a:srgbClr val="C00000"/>
                </a:solidFill>
              </a:rPr>
              <a:t>L’Ouverture</a:t>
            </a:r>
            <a:endParaRPr lang="en-US" sz="3400" dirty="0">
              <a:solidFill>
                <a:srgbClr val="C00000"/>
              </a:solidFill>
            </a:endParaRPr>
          </a:p>
          <a:p>
            <a:pPr marL="514350" indent="-514350">
              <a:buFont typeface="+mj-lt"/>
              <a:buAutoNum type="arabicPeriod"/>
            </a:pPr>
            <a:endParaRPr lang="en-US" sz="3400" dirty="0">
              <a:solidFill>
                <a:srgbClr val="C00000"/>
              </a:solidFill>
            </a:endParaRPr>
          </a:p>
          <a:p>
            <a:pPr marL="514350" indent="-514350">
              <a:buFont typeface="+mj-lt"/>
              <a:buAutoNum type="arabicPeriod"/>
            </a:pPr>
            <a:r>
              <a:rPr lang="en-US" sz="3400" dirty="0">
                <a:solidFill>
                  <a:srgbClr val="C00000"/>
                </a:solidFill>
              </a:rPr>
              <a:t>The success of the American Revolution</a:t>
            </a:r>
            <a:endParaRPr lang="en-US" sz="3400" dirty="0"/>
          </a:p>
        </p:txBody>
      </p:sp>
      <p:pic>
        <p:nvPicPr>
          <p:cNvPr id="2050" name="Picture 2" descr="Image result for toussaint louver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402" y="1612073"/>
            <a:ext cx="3512247" cy="292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2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80">
                                          <p:stCondLst>
                                            <p:cond delay="0"/>
                                          </p:stCondLst>
                                        </p:cTn>
                                        <p:tgtEl>
                                          <p:spTgt spid="2050"/>
                                        </p:tgtEl>
                                      </p:cBhvr>
                                    </p:animEffect>
                                    <p:anim calcmode="lin" valueType="num">
                                      <p:cBhvr>
                                        <p:cTn id="2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5" dur="26">
                                          <p:stCondLst>
                                            <p:cond delay="650"/>
                                          </p:stCondLst>
                                        </p:cTn>
                                        <p:tgtEl>
                                          <p:spTgt spid="2050"/>
                                        </p:tgtEl>
                                      </p:cBhvr>
                                      <p:to x="100000" y="60000"/>
                                    </p:animScale>
                                    <p:animScale>
                                      <p:cBhvr>
                                        <p:cTn id="26" dur="166" decel="50000">
                                          <p:stCondLst>
                                            <p:cond delay="676"/>
                                          </p:stCondLst>
                                        </p:cTn>
                                        <p:tgtEl>
                                          <p:spTgt spid="2050"/>
                                        </p:tgtEl>
                                      </p:cBhvr>
                                      <p:to x="100000" y="100000"/>
                                    </p:animScale>
                                    <p:animScale>
                                      <p:cBhvr>
                                        <p:cTn id="27" dur="26">
                                          <p:stCondLst>
                                            <p:cond delay="1312"/>
                                          </p:stCondLst>
                                        </p:cTn>
                                        <p:tgtEl>
                                          <p:spTgt spid="2050"/>
                                        </p:tgtEl>
                                      </p:cBhvr>
                                      <p:to x="100000" y="80000"/>
                                    </p:animScale>
                                    <p:animScale>
                                      <p:cBhvr>
                                        <p:cTn id="28" dur="166" decel="50000">
                                          <p:stCondLst>
                                            <p:cond delay="1338"/>
                                          </p:stCondLst>
                                        </p:cTn>
                                        <p:tgtEl>
                                          <p:spTgt spid="2050"/>
                                        </p:tgtEl>
                                      </p:cBhvr>
                                      <p:to x="100000" y="100000"/>
                                    </p:animScale>
                                    <p:animScale>
                                      <p:cBhvr>
                                        <p:cTn id="29" dur="26">
                                          <p:stCondLst>
                                            <p:cond delay="1642"/>
                                          </p:stCondLst>
                                        </p:cTn>
                                        <p:tgtEl>
                                          <p:spTgt spid="2050"/>
                                        </p:tgtEl>
                                      </p:cBhvr>
                                      <p:to x="100000" y="90000"/>
                                    </p:animScale>
                                    <p:animScale>
                                      <p:cBhvr>
                                        <p:cTn id="30" dur="166" decel="50000">
                                          <p:stCondLst>
                                            <p:cond delay="1668"/>
                                          </p:stCondLst>
                                        </p:cTn>
                                        <p:tgtEl>
                                          <p:spTgt spid="2050"/>
                                        </p:tgtEl>
                                      </p:cBhvr>
                                      <p:to x="100000" y="100000"/>
                                    </p:animScale>
                                    <p:animScale>
                                      <p:cBhvr>
                                        <p:cTn id="31" dur="26">
                                          <p:stCondLst>
                                            <p:cond delay="1808"/>
                                          </p:stCondLst>
                                        </p:cTn>
                                        <p:tgtEl>
                                          <p:spTgt spid="2050"/>
                                        </p:tgtEl>
                                      </p:cBhvr>
                                      <p:to x="100000" y="95000"/>
                                    </p:animScale>
                                    <p:animScale>
                                      <p:cBhvr>
                                        <p:cTn id="32" dur="166" decel="50000">
                                          <p:stCondLst>
                                            <p:cond delay="1834"/>
                                          </p:stCondLst>
                                        </p:cTn>
                                        <p:tgtEl>
                                          <p:spTgt spid="205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Mallet!</a:t>
            </a:r>
          </a:p>
        </p:txBody>
      </p:sp>
      <p:sp>
        <p:nvSpPr>
          <p:cNvPr id="3" name="Content Placeholder 2"/>
          <p:cNvSpPr>
            <a:spLocks noGrp="1"/>
          </p:cNvSpPr>
          <p:nvPr>
            <p:ph idx="1"/>
          </p:nvPr>
        </p:nvSpPr>
        <p:spPr>
          <a:xfrm>
            <a:off x="838200" y="1825625"/>
            <a:ext cx="10515600" cy="1092939"/>
          </a:xfrm>
        </p:spPr>
        <p:txBody>
          <a:bodyPr>
            <a:normAutofit/>
          </a:bodyPr>
          <a:lstStyle/>
          <a:p>
            <a:pPr marL="0" indent="0">
              <a:buNone/>
            </a:pPr>
            <a:r>
              <a:rPr lang="en-US" sz="3600" dirty="0"/>
              <a:t>What demonstrates that Toussaint </a:t>
            </a:r>
            <a:r>
              <a:rPr lang="en-US" sz="3600" dirty="0" err="1"/>
              <a:t>L’Ouverture</a:t>
            </a:r>
            <a:r>
              <a:rPr lang="en-US" sz="3600" dirty="0"/>
              <a:t> was greatly influenced by </a:t>
            </a:r>
            <a:r>
              <a:rPr lang="en-US" sz="3600" b="1" dirty="0"/>
              <a:t>Enlightenment</a:t>
            </a:r>
            <a:r>
              <a:rPr lang="en-US" sz="3600" dirty="0"/>
              <a:t> ideas?</a:t>
            </a:r>
          </a:p>
        </p:txBody>
      </p:sp>
      <p:sp>
        <p:nvSpPr>
          <p:cNvPr id="4" name="TextBox 3"/>
          <p:cNvSpPr txBox="1"/>
          <p:nvPr/>
        </p:nvSpPr>
        <p:spPr>
          <a:xfrm>
            <a:off x="2129425" y="3645074"/>
            <a:ext cx="8542750" cy="1261884"/>
          </a:xfrm>
          <a:prstGeom prst="rect">
            <a:avLst/>
          </a:prstGeom>
          <a:noFill/>
        </p:spPr>
        <p:txBody>
          <a:bodyPr wrap="square" rtlCol="0">
            <a:spAutoFit/>
          </a:bodyPr>
          <a:lstStyle/>
          <a:p>
            <a:r>
              <a:rPr lang="en-US" sz="3800" dirty="0"/>
              <a:t>He produced a </a:t>
            </a:r>
            <a:r>
              <a:rPr lang="en-US" sz="3800" b="1" dirty="0"/>
              <a:t>constitution</a:t>
            </a:r>
            <a:r>
              <a:rPr lang="en-US" sz="3800" dirty="0"/>
              <a:t> that granted </a:t>
            </a:r>
            <a:r>
              <a:rPr lang="en-US" sz="3800" b="1" dirty="0"/>
              <a:t>freedom</a:t>
            </a:r>
            <a:r>
              <a:rPr lang="en-US" sz="3800" dirty="0"/>
              <a:t> to all Haitian citizens!  </a:t>
            </a:r>
          </a:p>
        </p:txBody>
      </p:sp>
    </p:spTree>
    <p:extLst>
      <p:ext uri="{BB962C8B-B14F-4D97-AF65-F5344CB8AC3E}">
        <p14:creationId xmlns:p14="http://schemas.microsoft.com/office/powerpoint/2010/main" val="268261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Which of the four major political revolutions was essentially an internal conflict (civil war)?  </a:t>
            </a:r>
          </a:p>
        </p:txBody>
      </p:sp>
      <p:sp>
        <p:nvSpPr>
          <p:cNvPr id="3" name="Content Placeholder 2"/>
          <p:cNvSpPr>
            <a:spLocks noGrp="1"/>
          </p:cNvSpPr>
          <p:nvPr>
            <p:ph idx="1"/>
          </p:nvPr>
        </p:nvSpPr>
        <p:spPr>
          <a:xfrm>
            <a:off x="838200" y="2279737"/>
            <a:ext cx="10515600" cy="3897226"/>
          </a:xfrm>
        </p:spPr>
        <p:txBody>
          <a:bodyPr/>
          <a:lstStyle/>
          <a:p>
            <a:pPr marL="0" indent="0" algn="ctr">
              <a:buNone/>
            </a:pPr>
            <a:r>
              <a:rPr lang="en-US" dirty="0"/>
              <a:t>The </a:t>
            </a:r>
            <a:r>
              <a:rPr lang="en-US" sz="3600" dirty="0"/>
              <a:t>French Revolution </a:t>
            </a:r>
            <a:r>
              <a:rPr lang="en-US" dirty="0"/>
              <a:t>Dude!</a:t>
            </a:r>
          </a:p>
        </p:txBody>
      </p:sp>
      <p:pic>
        <p:nvPicPr>
          <p:cNvPr id="3074" name="Picture 2" descr="Image result for french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35" y="3043824"/>
            <a:ext cx="4144053" cy="32802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rench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564" y="3054001"/>
            <a:ext cx="4360101" cy="32700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rench revolution guillot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333" y="3089362"/>
            <a:ext cx="55245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 calcmode="lin" valueType="num">
                                      <p:cBhvr>
                                        <p:cTn id="15" dur="1000" fill="hold"/>
                                        <p:tgtEl>
                                          <p:spTgt spid="3074"/>
                                        </p:tgtEl>
                                        <p:attrNameLst>
                                          <p:attrName>style.rotation</p:attrName>
                                        </p:attrNameLst>
                                      </p:cBhvr>
                                      <p:tavLst>
                                        <p:tav tm="0">
                                          <p:val>
                                            <p:fltVal val="90"/>
                                          </p:val>
                                        </p:tav>
                                        <p:tav tm="100000">
                                          <p:val>
                                            <p:fltVal val="0"/>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 calcmode="lin" valueType="num">
                                      <p:cBhvr>
                                        <p:cTn id="23" dur="1000" fill="hold"/>
                                        <p:tgtEl>
                                          <p:spTgt spid="3076"/>
                                        </p:tgtEl>
                                        <p:attrNameLst>
                                          <p:attrName>style.rotation</p:attrName>
                                        </p:attrNameLst>
                                      </p:cBhvr>
                                      <p:tavLst>
                                        <p:tav tm="0">
                                          <p:val>
                                            <p:fltVal val="90"/>
                                          </p:val>
                                        </p:tav>
                                        <p:tav tm="100000">
                                          <p:val>
                                            <p:fltVal val="0"/>
                                          </p:val>
                                        </p:tav>
                                      </p:tavLst>
                                    </p:anim>
                                    <p:animEffect transition="in" filter="fade">
                                      <p:cBhvr>
                                        <p:cTn id="24" dur="10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wheel(1)">
                                      <p:cBhvr>
                                        <p:cTn id="29"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1283</Words>
  <Application>Microsoft Office PowerPoint</Application>
  <PresentationFormat>Widescreen</PresentationFormat>
  <Paragraphs>125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Bellringer:</vt:lpstr>
      <vt:lpstr>Period 5 Review 1750-1900</vt:lpstr>
      <vt:lpstr>1.  Periodization.  Why does 1750 to 1900 get its own Period?  </vt:lpstr>
      <vt:lpstr>2.  What are the two big I’s that define this period?  Give a brief description of each.   </vt:lpstr>
      <vt:lpstr>3.  What are the four major political revolutions that occur during this period (in order)?   </vt:lpstr>
      <vt:lpstr>4.  What political revolution inspired the others?   </vt:lpstr>
      <vt:lpstr>5.  Which of the four major political revolutions was a successful slave revolt?  Who was its leader?  What was he inspired by? </vt:lpstr>
      <vt:lpstr>Bonus Mallet!</vt:lpstr>
      <vt:lpstr>6.  Which of the four major political revolutions was essentially an internal conflict (civil war)?  </vt:lpstr>
      <vt:lpstr>7.  Which political revolution gave rise to the circumstances that allowed for the rise of Napoleon Bonaparte?   </vt:lpstr>
      <vt:lpstr>8.  Which political revolution is Simon Bolivar associated with?  What was his overall goal?  Did he reach this goal? </vt:lpstr>
      <vt:lpstr>9.  Revolutionary figures such as Thomas Jefferson, John Adams, and Simon Bolivar, were inspired by the _________________________________, an intellectual movement of the 1700s which centered on the idea of reason being the primary source of authority, and which espoused ideas of liberty, natural rights, limited constitutional government, private property rights, among other ideas.    </vt:lpstr>
      <vt:lpstr>10.  Who attended the Berlin Conference?      What did it accomplish?      Who wasn’t invited?     When did it occur?   </vt:lpstr>
      <vt:lpstr>PowerPoint Presentation</vt:lpstr>
      <vt:lpstr>11.  Which revolution is the Reign of Terror associated with?      In brief, what is it?   </vt:lpstr>
      <vt:lpstr>12.  Which revolution began with a king and ended with an emperor?  </vt:lpstr>
      <vt:lpstr>13.  Against which country was Toussaint L’Ouverture and the Haitian slaves rebelling?</vt:lpstr>
      <vt:lpstr>The causes of the Latin American (including Brazil) revolutions were  + Political and social inequality  + Enlightenment ideas + The Inspiration of the American Revolution + And in Brazil, Napoleon’s Actions. </vt:lpstr>
      <vt:lpstr>Latin American Social Classes</vt:lpstr>
      <vt:lpstr>Brazil’s Independence</vt:lpstr>
      <vt:lpstr>15.  Associate the following individuals with their Revolution:  Simon Bolivar Thomas Jefferson Maximillien Robespierre John Adams George Washington Jose San Martin Father Miguel Hidalgo </vt:lpstr>
      <vt:lpstr>16.  One commonality between the revolutions of this age is that they were ALL spurred on by ___________________________ ideas, or the idea of a shared feeling of common political identity by the people within a geographic region.   </vt:lpstr>
      <vt:lpstr>“Resisted Britain’s attempts to impose taxes and trade controls on the colonies.” </vt:lpstr>
      <vt:lpstr>“King imposed new taxes to pay nation’s debts.  Food shortages due to bad harvests.” </vt:lpstr>
      <vt:lpstr>“Slaves wanted freedom.  Free people of color wanted citizenship.” </vt:lpstr>
      <vt:lpstr>“Inspired by the American Revolution.  Resented taxation and control of mother countries.”</vt:lpstr>
      <vt:lpstr>18.  Where did the Industrial Revolution begin?     Why did it occur there?   </vt:lpstr>
      <vt:lpstr>19.  Why were the first factories built on rivers?   What invention allowed factories to move inland?     What was perhaps the greatest industrial use this invention was put toward?   </vt:lpstr>
      <vt:lpstr>PowerPoint Presentation</vt:lpstr>
      <vt:lpstr>20.  Did the Polish priest Copernicus propose a universe model that was earth centered or sun centered?        The scientific term for this is </vt:lpstr>
      <vt:lpstr>21.  The ________________ proposed that humans were basically good and that education and reason could improve humans even further.  </vt:lpstr>
      <vt:lpstr>22.  The idea of monarch (king or queen) having a divine “____________” gave way to a form of government in which the government was given its rights and responsibilities by the consent of the governed (which is an Enlightenment idea).                                                                         </vt:lpstr>
      <vt:lpstr>23.  The Enlightenment philosopher _______________ inspired American revolutionary thinkers such as Thomas Jefferson and Thomas Paine.  He wrote about humans having unalienable rights such as the rights to life, liberty, and property.   </vt:lpstr>
      <vt:lpstr>24.  ___________________ principles are reflected in the U.S Constitution, such as freedom, equality, and the idea of popular sovereignty, which means that the people have the right to constitute their own government and the right to dissolve that government when it no longer serves the people.      </vt:lpstr>
      <vt:lpstr>25.  Was the French Revolution an internal struggle or an external struggle?      26.  The world’s only successful slave revolt led to the establishment of the Republic of     </vt:lpstr>
      <vt:lpstr>43.  What is “The White Man’s Burden”?  </vt:lpstr>
      <vt:lpstr>BONUS!!!!</vt:lpstr>
      <vt:lpstr>Bonus Mallet!</vt:lpstr>
      <vt:lpstr>Bonus!!!!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5 Review 1750-1900</dc:title>
  <dc:creator>Wyka, Michael</dc:creator>
  <cp:lastModifiedBy>Wyka, Michael</cp:lastModifiedBy>
  <cp:revision>23</cp:revision>
  <cp:lastPrinted>2017-04-24T16:28:30Z</cp:lastPrinted>
  <dcterms:created xsi:type="dcterms:W3CDTF">2016-11-15T18:32:37Z</dcterms:created>
  <dcterms:modified xsi:type="dcterms:W3CDTF">2017-04-24T18:20:28Z</dcterms:modified>
</cp:coreProperties>
</file>